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sldIdLst>
    <p:sldId id="312" r:id="rId2"/>
    <p:sldId id="304" r:id="rId3"/>
    <p:sldId id="323" r:id="rId4"/>
    <p:sldId id="313" r:id="rId5"/>
    <p:sldId id="32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0" r:id="rId15"/>
    <p:sldId id="280" r:id="rId16"/>
    <p:sldId id="284" r:id="rId17"/>
    <p:sldId id="281" r:id="rId18"/>
    <p:sldId id="282" r:id="rId19"/>
    <p:sldId id="287" r:id="rId20"/>
    <p:sldId id="289" r:id="rId21"/>
    <p:sldId id="288" r:id="rId22"/>
    <p:sldId id="308" r:id="rId23"/>
    <p:sldId id="291" r:id="rId24"/>
    <p:sldId id="294" r:id="rId25"/>
    <p:sldId id="324" r:id="rId26"/>
  </p:sldIdLst>
  <p:sldSz cx="10972800" cy="8229600" type="B4JIS"/>
  <p:notesSz cx="6950075" cy="9167813"/>
  <p:defaultTextStyle>
    <a:defPPr>
      <a:defRPr lang="en-US"/>
    </a:defPPr>
    <a:lvl1pPr marL="0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596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192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788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385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2982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576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173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8770" algn="l" defTabSz="10971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FFFF"/>
    <a:srgbClr val="66FFFF"/>
    <a:srgbClr val="0000FF"/>
    <a:srgbClr val="0000CC"/>
    <a:srgbClr val="0099FF"/>
    <a:srgbClr val="99CC00"/>
    <a:srgbClr val="FFFF99"/>
    <a:srgbClr val="FF3300"/>
    <a:srgbClr val="04B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3" autoAdjust="0"/>
    <p:restoredTop sz="94660"/>
  </p:normalViewPr>
  <p:slideViewPr>
    <p:cSldViewPr>
      <p:cViewPr>
        <p:scale>
          <a:sx n="46" d="100"/>
          <a:sy n="46" d="100"/>
        </p:scale>
        <p:origin x="-398" y="206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89F6C-DF0A-4337-8823-AABBB1288ED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54513"/>
            <a:ext cx="5559425" cy="412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BB29-67A4-46B5-9FED-1C4A10358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2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7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8640" y="4439765"/>
            <a:ext cx="9966960" cy="1371600"/>
          </a:xfrm>
        </p:spPr>
        <p:txBody>
          <a:bodyPr>
            <a:noAutofit/>
          </a:bodyPr>
          <a:lstStyle>
            <a:lvl1pPr marL="0" indent="0" algn="ctr">
              <a:buNone/>
              <a:defRPr sz="2600" spc="120" baseline="0">
                <a:solidFill>
                  <a:schemeClr val="tx2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48640" y="1720478"/>
            <a:ext cx="9966960" cy="237744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6351" y="4260151"/>
            <a:ext cx="3566160" cy="19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0289" y="4260151"/>
            <a:ext cx="3566160" cy="19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48418" y="4231562"/>
            <a:ext cx="54864" cy="54864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526E-54FF-47AB-98E3-849BE571056F}" type="datetime1">
              <a:rPr lang="en-US" smtClean="0"/>
              <a:t>9/28/2015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88C-0EF8-44D1-9C09-81DCB31D8D70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87C-ADAD-4A76-BFAB-BC9373749724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8640" y="1828800"/>
            <a:ext cx="9875520" cy="5486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B46727-5CEA-4649-8847-8A0B63610819}" type="datetime1">
              <a:rPr lang="en-US" smtClean="0"/>
              <a:t>9/28/2015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F5EB-AD1D-4B4B-B2A3-2F44EE5185A3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06240"/>
            <a:ext cx="9509760" cy="16459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950637"/>
            <a:ext cx="9509760" cy="1181683"/>
          </a:xfrm>
        </p:spPr>
        <p:txBody>
          <a:bodyPr anchor="t"/>
          <a:lstStyle>
            <a:lvl1pPr marL="0" indent="0">
              <a:buNone/>
              <a:defRPr sz="2400" spc="120" baseline="0">
                <a:solidFill>
                  <a:schemeClr val="tx2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2960" y="5900391"/>
            <a:ext cx="9509760" cy="516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92A-3905-4769-A688-7E5E5FE60983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48640" y="1828800"/>
            <a:ext cx="4871923" cy="5486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828800"/>
            <a:ext cx="4871923" cy="5486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2044-7D51-4E9E-8CC9-7D9B646BA61F}" type="datetime1">
              <a:rPr lang="en-US" smtClean="0"/>
              <a:t>9/28/2015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79512"/>
            <a:ext cx="4848226" cy="9144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9728" tIns="54864" rIns="109728" bIns="54864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100" b="1">
                <a:solidFill>
                  <a:schemeClr val="tx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48640" y="2642275"/>
            <a:ext cx="4846320" cy="469635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5579746" y="2642275"/>
            <a:ext cx="4846320" cy="469635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6538"/>
            <a:ext cx="987552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5577840" y="1679512"/>
            <a:ext cx="4848226" cy="9144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9728" tIns="54864" rIns="109728" bIns="54864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100" b="1" baseline="0">
                <a:solidFill>
                  <a:schemeClr val="tx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5534" y="2616263"/>
            <a:ext cx="4498848" cy="190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5856" y="2616263"/>
            <a:ext cx="4498848" cy="190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54FA-77E8-4B3F-9910-C967A08F7786}" type="datetime1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9B0-3957-4322-92EA-EDD4288B0A7B}" type="datetime1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548640" y="548640"/>
            <a:ext cx="7498080" cy="6858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38160" y="1920240"/>
            <a:ext cx="2381098" cy="4480560"/>
          </a:xfrm>
        </p:spPr>
        <p:txBody>
          <a:bodyPr tIns="54864" bIns="54864" anchor="t" anchorCtr="0"/>
          <a:lstStyle>
            <a:lvl1pPr marL="0" indent="0">
              <a:lnSpc>
                <a:spcPct val="125000"/>
              </a:lnSpc>
              <a:spcAft>
                <a:spcPts val="120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8138160" y="548640"/>
            <a:ext cx="2377440" cy="1280160"/>
          </a:xfrm>
        </p:spPr>
        <p:txBody>
          <a:bodyPr lIns="109728" tIns="109728" anchor="b" anchorCtr="0"/>
          <a:lstStyle>
            <a:lvl1pPr algn="l">
              <a:buNone/>
              <a:defRPr sz="2200" b="1" spc="-6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2A616D-ED98-4F30-984D-C4292BBEB73A}" type="datetime1">
              <a:rPr lang="en-US" smtClean="0"/>
              <a:t>9/28/2015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0" y="548640"/>
            <a:ext cx="2468880" cy="1280160"/>
          </a:xfrm>
        </p:spPr>
        <p:txBody>
          <a:bodyPr lIns="109728" tIns="109728" anchor="b" anchorCtr="0"/>
          <a:lstStyle>
            <a:lvl1pPr algn="l">
              <a:buNone/>
              <a:defRPr sz="2200" b="1" spc="-6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7223760" cy="667512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5280" y="1920240"/>
            <a:ext cx="2468880" cy="530352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200"/>
              </a:spcAft>
              <a:buFontTx/>
              <a:buNone/>
              <a:defRPr sz="1900" b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063D-5183-4C73-97DA-749CC16563A6}" type="datetime1">
              <a:rPr lang="en-US" smtClean="0"/>
              <a:t>9/28/2015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8640" y="1737360"/>
            <a:ext cx="9875520" cy="5614036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949440" y="7444400"/>
            <a:ext cx="3108960" cy="460858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242EF3-CE57-4661-A605-E83C4261D2DA}" type="datetime1">
              <a:rPr lang="en-US" smtClean="0"/>
              <a:t>9/28/2015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560320" y="7444400"/>
            <a:ext cx="4297680" cy="460858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900" baseline="0">
                <a:solidFill>
                  <a:schemeClr val="tx2"/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8640" y="182880"/>
            <a:ext cx="9875520" cy="1463040"/>
          </a:xfrm>
          <a:prstGeom prst="rect">
            <a:avLst/>
          </a:prstGeom>
          <a:ln w="6350" cap="rnd">
            <a:noFill/>
          </a:ln>
        </p:spPr>
        <p:txBody>
          <a:bodyPr vert="horz" lIns="109728" tIns="54864" rIns="109728" bIns="54864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5000" b="0" kern="1200" spc="-12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ts val="720"/>
        </a:spcBef>
        <a:buClr>
          <a:schemeClr val="accent2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29184" algn="l" rtl="0" eaLnBrk="1" latinLnBrk="0" hangingPunct="1">
        <a:spcBef>
          <a:spcPts val="36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207008" indent="-274320" algn="l" rtl="0" eaLnBrk="1" latinLnBrk="0" hangingPunct="1">
        <a:spcBef>
          <a:spcPts val="36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74320" algn="l" rtl="0" eaLnBrk="1" latinLnBrk="0" hangingPunct="1">
        <a:spcBef>
          <a:spcPts val="36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76" indent="-274320" algn="l" rtl="0" eaLnBrk="1" latinLnBrk="0" hangingPunct="1">
        <a:spcBef>
          <a:spcPts val="40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indent="-274320" algn="l" rtl="0" eaLnBrk="1" latinLnBrk="0" hangingPunct="1">
        <a:spcBef>
          <a:spcPts val="40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016" indent="-219456" algn="l" rtl="0" eaLnBrk="1" latinLnBrk="0" hangingPunct="1">
        <a:spcBef>
          <a:spcPts val="40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19456" algn="l" rtl="0" eaLnBrk="1" latinLnBrk="0" hangingPunct="1">
        <a:spcBef>
          <a:spcPts val="40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indent="-219456" algn="l" rtl="0" eaLnBrk="1" latinLnBrk="0" hangingPunct="1">
        <a:spcBef>
          <a:spcPts val="40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shtar_Gate_at_Berlin_Museum.jpg" TargetMode="External"/><Relationship Id="rId2" Type="http://schemas.openxmlformats.org/officeDocument/2006/relationships/hyperlink" Target="https://en.wikipedia.org/wiki/Ishtar_G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Ishtar-gate-%D8%A8%D9%88%D8%A7%D8%A8%D8%A9-%D8%B9%D8%B4%D8%AA%D8%A7%D8%B1.jpg" TargetMode="External"/><Relationship Id="rId4" Type="http://schemas.openxmlformats.org/officeDocument/2006/relationships/hyperlink" Target="https://upload.wikimedia.org/wikipedia/commons/e/e3/Ishtar_Gate_at_Berlin_Museum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f/fa/Linzi_model_2010_06_06.jpg" TargetMode="External"/><Relationship Id="rId3" Type="http://schemas.openxmlformats.org/officeDocument/2006/relationships/hyperlink" Target="https://commons.wikimedia.org/wiki/File:Roman_forum_sketch_up_model.png" TargetMode="External"/><Relationship Id="rId7" Type="http://schemas.openxmlformats.org/officeDocument/2006/relationships/hyperlink" Target="https://commons.wikimedia.org/wiki/File:Linzi_model_2010_06_06.jpg" TargetMode="External"/><Relationship Id="rId2" Type="http://schemas.openxmlformats.org/officeDocument/2006/relationships/hyperlink" Target="https://en.wikipedia.org/wiki/Ancient_Rome#/media/File:Roman_forum_sketch_up_mode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Linzi_model_2010_06_06.jpg#/media/File:Linzi_model_2010_06_06.jpg" TargetMode="External"/><Relationship Id="rId5" Type="http://schemas.openxmlformats.org/officeDocument/2006/relationships/hyperlink" Target="https://en.wikipedia.org/wiki/Ancient_Linzi" TargetMode="External"/><Relationship Id="rId4" Type="http://schemas.openxmlformats.org/officeDocument/2006/relationships/hyperlink" Target="https://upload.wikimedia.org/wikipedia/commons/8/81/Roman_forum_sketch_up_model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332721" y="7680960"/>
            <a:ext cx="5829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B1FA6-9EF4-4813-9D6C-1EDBCE12F802}" type="slidenum">
              <a:rPr lang="en-US" altLang="en-US">
                <a:latin typeface="Arial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640080" y="3145972"/>
            <a:ext cx="9601200" cy="4992188"/>
          </a:xfrm>
          <a:prstGeom prst="roundRect">
            <a:avLst/>
          </a:prstGeom>
          <a:solidFill>
            <a:srgbClr val="B9F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Background for Teachers</a:t>
            </a:r>
          </a:p>
          <a:p>
            <a:pPr algn="ctr">
              <a:defRPr/>
            </a:pPr>
            <a:endParaRPr lang="en-US" sz="1200" b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Content focus:  Ancient cities</a:t>
            </a:r>
          </a:p>
          <a:p>
            <a:pPr algn="ctr">
              <a:defRPr/>
            </a:pPr>
            <a:endParaRPr lang="en-US" sz="1200" b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Purposes:</a:t>
            </a: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marL="548640" indent="-548640" algn="ctr">
              <a:buFontTx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marL="548640" indent="-548640" algn="ctr">
              <a:buFontTx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to increase skill in finding regions and patterns on maps</a:t>
            </a:r>
            <a:br>
              <a:rPr lang="en-US" sz="2400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2400" i="1" dirty="0" smtClean="0">
                <a:solidFill>
                  <a:prstClr val="black"/>
                </a:solidFill>
                <a:latin typeface="Arial" charset="0"/>
              </a:rPr>
              <a:t>(regions and patterns of ancient cities)</a:t>
            </a:r>
            <a:endParaRPr lang="en-US" sz="2400" i="1" dirty="0">
              <a:solidFill>
                <a:prstClr val="black"/>
              </a:solidFill>
              <a:latin typeface="Arial" charset="0"/>
            </a:endParaRPr>
          </a:p>
          <a:p>
            <a:pPr marL="548640" indent="-548640" algn="ctr">
              <a:buFontTx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to increase skill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in describing associations </a:t>
            </a:r>
            <a:br>
              <a:rPr lang="en-US" sz="2400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{and also human-environment interaction}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prstClr val="black"/>
                </a:solidFill>
                <a:latin typeface="Arial" charset="0"/>
              </a:rPr>
              <a:t>(association between ancient cities and temperature)</a:t>
            </a:r>
            <a:endParaRPr lang="en-US" sz="2400" i="1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carol.gersmehl@gmail.com   Sept. 2015</a:t>
            </a:r>
          </a:p>
          <a:p>
            <a:pPr marL="411480" indent="-411480" algn="ctr"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991" y="176077"/>
            <a:ext cx="6457670" cy="296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406" y="314326"/>
            <a:ext cx="312420" cy="32575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34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65760" y="457200"/>
            <a:ext cx="10241280" cy="59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>
                <a:latin typeface="Arial" charset="0"/>
              </a:rPr>
              <a:t>References and Credits: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latin typeface="Arial" charset="0"/>
              </a:rPr>
              <a:t>Ishtar Gate in ancient Babylon: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u="sng">
                <a:latin typeface="Arial" charset="0"/>
                <a:hlinkClick r:id="rId2"/>
              </a:rPr>
              <a:t>https://en.wikipedia.org/wiki/Ishtar_Gate</a:t>
            </a:r>
            <a:r>
              <a:rPr lang="en-US" altLang="en-US">
                <a:latin typeface="Arial" charset="0"/>
              </a:rPr>
              <a:t>   575 BC King Nebuchadnezzar II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u="sng">
                <a:latin typeface="Arial" charset="0"/>
                <a:hlinkClick r:id="rId3"/>
              </a:rPr>
              <a:t>https://commons.wikimedia.org/wiki/File:Ishtar_Gate_at_Berlin_Museum.jpg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u="sng">
                <a:latin typeface="Arial" charset="0"/>
                <a:hlinkClick r:id="rId4"/>
              </a:rPr>
              <a:t>https://upload.wikimedia.org/wikipedia/commons/e/e3/Ishtar_Gate_at_Berlin_Museum.jpg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latin typeface="Arial" charset="0"/>
              </a:rPr>
              <a:t>CREDIT:  By Rictor Norton [CC BY 2.0 (http://creativecommons.org/licenses/by/2.0)], via Wikimedia Commons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b="1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latin typeface="Arial" charset="0"/>
              </a:rPr>
              <a:t>Excavation of ancient ruin: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u="sng">
                <a:latin typeface="Arial" charset="0"/>
                <a:hlinkClick r:id="rId5"/>
              </a:rPr>
              <a:t>https://en.wikipedia.org/wiki/File:Ishtar-gate-%D8%A8%D9%88%D8%A7%D8%A8%D8%A9-%D8%B9%D8%B4%D8%AA%D8%A7%D8%B1.jpg</a:t>
            </a:r>
            <a:r>
              <a:rPr lang="en-US" altLang="en-US" b="1">
                <a:latin typeface="Arial" charset="0"/>
              </a:rPr>
              <a:t>  public domain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b="1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23146" y="7498081"/>
            <a:ext cx="729614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B89B114-58AD-48E6-970A-181FFFF65856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182880"/>
            <a:ext cx="10677526" cy="675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1441" y="6795136"/>
            <a:ext cx="8858250" cy="1280351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 dirty="0">
                <a:latin typeface="Arial" charset="0"/>
              </a:rPr>
              <a:t>200 </a:t>
            </a:r>
            <a:r>
              <a:rPr lang="en-US" altLang="en-US" sz="2900" b="1" dirty="0" smtClean="0">
                <a:latin typeface="Arial" charset="0"/>
              </a:rPr>
              <a:t>BCE:  </a:t>
            </a:r>
            <a:r>
              <a:rPr lang="en-US" altLang="en-US" sz="2900" b="1" dirty="0" err="1" smtClean="0">
                <a:latin typeface="Arial" charset="0"/>
              </a:rPr>
              <a:t>Linzi</a:t>
            </a:r>
            <a:r>
              <a:rPr lang="en-US" altLang="en-US" sz="2900" dirty="0" smtClean="0">
                <a:latin typeface="Arial" charset="0"/>
              </a:rPr>
              <a:t> </a:t>
            </a:r>
            <a:r>
              <a:rPr lang="en-US" altLang="en-US" sz="2900" b="1" dirty="0" smtClean="0">
                <a:latin typeface="Arial" charset="0"/>
              </a:rPr>
              <a:t>in</a:t>
            </a:r>
            <a:r>
              <a:rPr lang="en-US" altLang="en-US" sz="2900" dirty="0" smtClean="0">
                <a:latin typeface="Arial" charset="0"/>
              </a:rPr>
              <a:t> </a:t>
            </a:r>
            <a:r>
              <a:rPr lang="en-US" altLang="en-US" sz="2900" b="1" dirty="0" smtClean="0">
                <a:latin typeface="Arial" charset="0"/>
              </a:rPr>
              <a:t>China  </a:t>
            </a:r>
            <a:r>
              <a:rPr lang="en-US" altLang="en-US" sz="2900" dirty="0" smtClean="0">
                <a:latin typeface="Arial" charset="0"/>
              </a:rPr>
              <a:t>(a regional capital city)</a:t>
            </a:r>
            <a:endParaRPr lang="en-US" altLang="en-US" sz="29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>
                <a:latin typeface="Arial" charset="0"/>
              </a:rPr>
              <a:t>Find </a:t>
            </a:r>
            <a:r>
              <a:rPr lang="en-US" altLang="en-US" sz="2900" dirty="0" smtClean="0">
                <a:latin typeface="Arial" charset="0"/>
              </a:rPr>
              <a:t>both “Residential</a:t>
            </a:r>
            <a:r>
              <a:rPr lang="en-US" altLang="en-US" sz="2900" dirty="0">
                <a:latin typeface="Arial" charset="0"/>
              </a:rPr>
              <a:t>” and “Downtown” areas.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See references and credits on slide </a:t>
            </a:r>
            <a:r>
              <a:rPr lang="en-US" altLang="en-US" sz="1800" dirty="0" smtClean="0">
                <a:latin typeface="Arial" charset="0"/>
              </a:rPr>
              <a:t>13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130790" y="772477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0B81CA7-0ED0-40B7-8A24-42D93B54EB9F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407480"/>
            <a:ext cx="9883140" cy="552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1440" y="6111049"/>
            <a:ext cx="10424160" cy="1280351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 dirty="0">
                <a:latin typeface="Arial" charset="0"/>
              </a:rPr>
              <a:t>100 </a:t>
            </a:r>
            <a:r>
              <a:rPr lang="en-US" altLang="en-US" sz="2900" b="1" dirty="0" smtClean="0">
                <a:latin typeface="Arial" charset="0"/>
              </a:rPr>
              <a:t>CE:   </a:t>
            </a:r>
            <a:r>
              <a:rPr lang="en-US" altLang="en-US" sz="2900" b="1" dirty="0">
                <a:latin typeface="Arial" charset="0"/>
              </a:rPr>
              <a:t>Rome</a:t>
            </a:r>
            <a:r>
              <a:rPr lang="en-US" altLang="en-US" sz="2900" dirty="0">
                <a:latin typeface="Arial" charset="0"/>
              </a:rPr>
              <a:t>, The Forum</a:t>
            </a:r>
            <a:endParaRPr lang="en-US" altLang="en-US" sz="29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>
                <a:latin typeface="Arial" charset="0"/>
              </a:rPr>
              <a:t>Compare </a:t>
            </a:r>
            <a:r>
              <a:rPr lang="en-US" altLang="en-US" sz="2900" dirty="0" smtClean="0">
                <a:latin typeface="Arial" charset="0"/>
              </a:rPr>
              <a:t>this </a:t>
            </a:r>
            <a:r>
              <a:rPr lang="en-US" altLang="en-US" sz="2900" dirty="0">
                <a:latin typeface="Arial" charset="0"/>
              </a:rPr>
              <a:t>ancient “Downtown” to a modern “Downtown.”</a:t>
            </a:r>
            <a:endParaRPr lang="en-US" alt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See references and credits on slide </a:t>
            </a:r>
            <a:r>
              <a:rPr lang="en-US" altLang="en-US" sz="1800" dirty="0" smtClean="0">
                <a:latin typeface="Arial" charset="0"/>
              </a:rPr>
              <a:t>13.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74580" y="7498081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25EA21D-B4DD-4450-8444-CCE2167C5C14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65760" y="91440"/>
            <a:ext cx="10241280" cy="74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>
                <a:latin typeface="Arial" charset="0"/>
              </a:rPr>
              <a:t>References and Credits: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latin typeface="Arial" charset="0"/>
              </a:rPr>
              <a:t>Rome:  Roman forum model  100 AD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u="sng">
                <a:latin typeface="Arial" charset="0"/>
                <a:hlinkClick r:id="rId2"/>
              </a:rPr>
              <a:t>https://en.wikipedia.org/wiki/Ancient_Rome#/media/File:Roman_forum_sketch_up_model.png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u="sng">
                <a:latin typeface="Arial" charset="0"/>
                <a:hlinkClick r:id="rId3"/>
              </a:rPr>
              <a:t>https://commons.wikimedia.org/wiki/File:Roman_forum_sketch_up_model.png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latin typeface="Arial" charset="0"/>
              </a:rPr>
              <a:t>--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u="sng">
                <a:latin typeface="Arial" charset="0"/>
                <a:hlinkClick r:id="rId3"/>
              </a:rPr>
              <a:t>https://commons.wikimedia.org/wiki/File%3ARoman_forum_sketch_up_model.png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u="sng">
                <a:latin typeface="Arial" charset="0"/>
                <a:hlinkClick r:id="rId4"/>
              </a:rPr>
              <a:t>https://upload.wikimedia.org/wikipedia/commons/8/81/Roman_forum_sketch_up_model.png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latin typeface="Arial" charset="0"/>
              </a:rPr>
              <a:t>CREDIT: A derivative work of a 3D model by Lasha Tskhondia - L.VII.C. [CC BY-SA 3.0 (http://creativecommons.org/licenses/by-sa/3.0)], via Wikimedia Commons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latin typeface="Arial" charset="0"/>
              </a:rPr>
              <a:t>Linzi, China  200 BC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u="sng">
                <a:latin typeface="Arial" charset="0"/>
                <a:hlinkClick r:id="rId5"/>
              </a:rPr>
              <a:t>https://en.wikipedia.org/wiki/Ancient_Linzi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u="sng">
                <a:latin typeface="Arial" charset="0"/>
                <a:hlinkClick r:id="rId6"/>
              </a:rPr>
              <a:t>https://en.wikipedia.org/wiki/File:Linzi_model_2010_06_06.jpg#/media/File:Linzi_model_2010_06_06.jpg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>
                <a:latin typeface="Arial" charset="0"/>
              </a:rPr>
              <a:t> --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u="sng">
                <a:latin typeface="Arial" charset="0"/>
                <a:hlinkClick r:id="rId7"/>
              </a:rPr>
              <a:t>https://commons.wikimedia.org/wiki/File%3ALinzi_model_2010_06_06.jpg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u="sng">
                <a:latin typeface="Arial" charset="0"/>
                <a:hlinkClick r:id="rId8"/>
              </a:rPr>
              <a:t>https://upload.wikimedia.org/wikipedia/commons/f/fa/Linzi_model_2010_06_06.jpg</a:t>
            </a:r>
            <a:endParaRPr lang="en-US" altLang="en-US" sz="190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latin typeface="Arial" charset="0"/>
              </a:rPr>
              <a:t>CREDIT:  By Rolfmueller (Own work) [CC BY-SA 3.0 (http://creativecommons.org/licenses/by-sa/3.0) or GFDL (http://www.gnu.org/copyleft/fdl.html)], via Wikimedia Commons</a:t>
            </a: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77426" y="7551421"/>
            <a:ext cx="729614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E05FCEB-4685-48A1-A894-C2C4739EC901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33" y="1769225"/>
            <a:ext cx="10237117" cy="469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6493" y="2384425"/>
            <a:ext cx="520700" cy="5429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33398" y="304800"/>
            <a:ext cx="9987267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36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the really big 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3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Ancient:  430 BCE, 100 CE, 500 CE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00" y="1319645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4855" y="365760"/>
            <a:ext cx="257694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 BCE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453044"/>
            <a:ext cx="4419600" cy="83127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Region, Pattern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38150" y="6477000"/>
            <a:ext cx="9391650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Describe location of box.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95544" y="3280410"/>
            <a:ext cx="1286256" cy="548640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3280410"/>
            <a:ext cx="461772" cy="506730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46942" y="7291753"/>
            <a:ext cx="9687658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ancient cities spread evenly throughout the world?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Look for a line; draw a line.  Describe the location of the line.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2569" y="424236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04681" y="3503315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4979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57200" y="4482717"/>
            <a:ext cx="1676400" cy="1841883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of people live in the past?  </a:t>
            </a:r>
          </a:p>
        </p:txBody>
      </p:sp>
    </p:spTree>
    <p:extLst>
      <p:ext uri="{BB962C8B-B14F-4D97-AF65-F5344CB8AC3E}">
        <p14:creationId xmlns:p14="http://schemas.microsoft.com/office/powerpoint/2010/main" val="23619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896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94855" y="365760"/>
            <a:ext cx="257694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 CE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53044"/>
            <a:ext cx="4419600" cy="83127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Region, Pattern</a:t>
            </a:r>
          </a:p>
        </p:txBody>
      </p:sp>
      <p:sp>
        <p:nvSpPr>
          <p:cNvPr id="2" name="Oval 1"/>
          <p:cNvSpPr/>
          <p:nvPr/>
        </p:nvSpPr>
        <p:spPr>
          <a:xfrm>
            <a:off x="7391400" y="4114800"/>
            <a:ext cx="457200" cy="4572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16</a:t>
            </a:fld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438150" y="6477000"/>
            <a:ext cx="9391650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Describe location of box.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46942" y="7291753"/>
            <a:ext cx="9687658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ancient cities spread evenly throughout the world?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Look for a line; draw a line.  Describe the location of the line.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57444" y="3242310"/>
            <a:ext cx="1286256" cy="548640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496300" y="3476623"/>
            <a:ext cx="448056" cy="31089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04681" y="3503315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4979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40864" y="4266856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57200" y="4482717"/>
            <a:ext cx="1676400" cy="1841883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of people live in the past?  </a:t>
            </a:r>
          </a:p>
        </p:txBody>
      </p:sp>
    </p:spTree>
    <p:extLst>
      <p:ext uri="{BB962C8B-B14F-4D97-AF65-F5344CB8AC3E}">
        <p14:creationId xmlns:p14="http://schemas.microsoft.com/office/powerpoint/2010/main" val="33203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924" y="1292975"/>
            <a:ext cx="10351009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95544" y="3223260"/>
            <a:ext cx="1286256" cy="548640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94855" y="365760"/>
            <a:ext cx="257694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 CE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53044"/>
            <a:ext cx="4419600" cy="83127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Region, Pattern</a:t>
            </a:r>
          </a:p>
        </p:txBody>
      </p:sp>
      <p:sp>
        <p:nvSpPr>
          <p:cNvPr id="8" name="Oval 7"/>
          <p:cNvSpPr/>
          <p:nvPr/>
        </p:nvSpPr>
        <p:spPr>
          <a:xfrm>
            <a:off x="2102830" y="3711820"/>
            <a:ext cx="457200" cy="457200"/>
          </a:xfrm>
          <a:prstGeom prst="ellipse">
            <a:avLst/>
          </a:prstGeom>
          <a:noFill/>
          <a:ln w="57150">
            <a:solidFill>
              <a:srgbClr val="00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17</a:t>
            </a:fld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438150" y="6477000"/>
            <a:ext cx="9391650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group of similar places.  Describe location of box.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46942" y="7291753"/>
            <a:ext cx="9687658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ancient cities spread 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Look for a line; draw a line.  Describe the location of the line.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53044" y="3375660"/>
            <a:ext cx="566928" cy="411480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495544" y="353568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04681" y="3503315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4979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40864" y="4266856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57200" y="4482717"/>
            <a:ext cx="1676400" cy="1841883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of people live in the past?  </a:t>
            </a:r>
          </a:p>
        </p:txBody>
      </p:sp>
    </p:spTree>
    <p:extLst>
      <p:ext uri="{BB962C8B-B14F-4D97-AF65-F5344CB8AC3E}">
        <p14:creationId xmlns:p14="http://schemas.microsoft.com/office/powerpoint/2010/main" val="2744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75" y="1273925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3257552"/>
            <a:ext cx="3465576" cy="621792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51085" y="362712"/>
            <a:ext cx="350520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BCE, 100 CE, 500 CE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04560" y="5623560"/>
            <a:ext cx="283464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4438756"/>
            <a:ext cx="1676400" cy="1841883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of people live in the past?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18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495544" y="353568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3503315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979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2" y="1301496"/>
            <a:ext cx="10351009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0247" y="822960"/>
            <a:ext cx="3502153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b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annual)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5105400"/>
            <a:ext cx="1447800" cy="304800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65686" y="5829300"/>
            <a:ext cx="1447800" cy="304800"/>
          </a:xfrm>
          <a:prstGeom prst="roundRect">
            <a:avLst/>
          </a:prstGeom>
          <a:noFill/>
          <a:ln w="57150">
            <a:solidFill>
              <a:srgbClr val="04B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838200" y="6629400"/>
            <a:ext cx="9296400" cy="777240"/>
          </a:xfrm>
          <a:prstGeom prst="wedgeRoundRectCallout">
            <a:avLst>
              <a:gd name="adj1" fmla="val -21288"/>
              <a:gd name="adj2" fmla="val -3220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numbers show average annual temperatures.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57202" y="6553200"/>
            <a:ext cx="10156357" cy="1005840"/>
          </a:xfrm>
          <a:prstGeom prst="wedgeRoundRectCallout">
            <a:avLst>
              <a:gd name="adj1" fmla="val -21288"/>
              <a:gd name="adj2" fmla="val -3220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Warmest:  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warmest temperatures with an </a:t>
            </a: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Coldest: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Mark the coldest temperatures with an </a:t>
            </a:r>
            <a:r>
              <a:rPr 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5029202"/>
            <a:ext cx="304800" cy="4616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815" y="5826369"/>
            <a:ext cx="304800" cy="36933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99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81502" y="653796"/>
            <a:ext cx="6193957" cy="1175004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reasons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might explain why ancient cities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a region or pattern?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19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56336" y="3028950"/>
            <a:ext cx="405914" cy="3048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56486" y="4495800"/>
            <a:ext cx="405914" cy="304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7411" y="4476298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" y="685800"/>
            <a:ext cx="9875520" cy="7281985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9718" tIns="54860" rIns="109718" bIns="54860">
            <a:spAutoFit/>
          </a:bodyPr>
          <a:lstStyle/>
          <a:p>
            <a:pPr algn="ctr"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>
                <a:latin typeface="Cambria" panose="02040503050406030204" pitchFamily="18" charset="0"/>
              </a:rPr>
              <a:t>We will use </a:t>
            </a:r>
            <a:r>
              <a:rPr lang="en-US" sz="3200" u="sng" dirty="0">
                <a:latin typeface="Cambria" panose="02040503050406030204" pitchFamily="18" charset="0"/>
              </a:rPr>
              <a:t>simple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u="sng" dirty="0" smtClean="0">
                <a:latin typeface="Cambria" panose="02040503050406030204" pitchFamily="18" charset="0"/>
              </a:rPr>
              <a:t>maps</a:t>
            </a: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about world history and geography.</a:t>
            </a:r>
            <a:endParaRPr lang="en-US" sz="3200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1300" dirty="0">
              <a:latin typeface="Cambria" panose="02040503050406030204" pitchFamily="18" charset="0"/>
            </a:endParaRPr>
          </a:p>
          <a:p>
            <a:pPr marL="548596" indent="-548596" algn="ctr">
              <a:buFontTx/>
              <a:buAutoNum type="arabicPeriod"/>
              <a:defRPr/>
            </a:pPr>
            <a:r>
              <a:rPr lang="en-US" sz="2600" dirty="0">
                <a:latin typeface="Cambria" panose="02040503050406030204" pitchFamily="18" charset="0"/>
              </a:rPr>
              <a:t>Use the </a:t>
            </a:r>
            <a:r>
              <a:rPr lang="en-US" sz="2600" b="1" dirty="0">
                <a:latin typeface="Cambria" panose="02040503050406030204" pitchFamily="18" charset="0"/>
              </a:rPr>
              <a:t>map title</a:t>
            </a:r>
            <a:r>
              <a:rPr lang="en-US" sz="2600" dirty="0">
                <a:latin typeface="Cambria" panose="02040503050406030204" pitchFamily="18" charset="0"/>
              </a:rPr>
              <a:t> and </a:t>
            </a:r>
            <a:r>
              <a:rPr lang="en-US" sz="2600" b="1" dirty="0">
                <a:latin typeface="Cambria" panose="02040503050406030204" pitchFamily="18" charset="0"/>
              </a:rPr>
              <a:t>map key</a:t>
            </a:r>
            <a:r>
              <a:rPr lang="en-US" sz="2600" dirty="0">
                <a:latin typeface="Cambria" panose="02040503050406030204" pitchFamily="18" charset="0"/>
              </a:rPr>
              <a:t> to talk </a:t>
            </a:r>
            <a:r>
              <a:rPr lang="en-US" sz="2600" dirty="0" smtClean="0">
                <a:latin typeface="Cambria" panose="02040503050406030204" pitchFamily="18" charset="0"/>
              </a:rPr>
              <a:t>about the </a:t>
            </a:r>
            <a:r>
              <a:rPr lang="en-US" sz="2600" dirty="0">
                <a:latin typeface="Cambria" panose="02040503050406030204" pitchFamily="18" charset="0"/>
              </a:rPr>
              <a:t/>
            </a:r>
            <a:br>
              <a:rPr lang="en-US" sz="2600" dirty="0">
                <a:latin typeface="Cambria" panose="02040503050406030204" pitchFamily="18" charset="0"/>
              </a:rPr>
            </a:br>
            <a:r>
              <a:rPr lang="en-US" sz="36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map </a:t>
            </a:r>
            <a:r>
              <a:rPr lang="en-US" sz="3600" u="sng" dirty="0">
                <a:solidFill>
                  <a:srgbClr val="C00000"/>
                </a:solidFill>
                <a:latin typeface="Cambria" panose="02040503050406030204" pitchFamily="18" charset="0"/>
              </a:rPr>
              <a:t>topic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latin typeface="Cambria" panose="02040503050406030204" pitchFamily="18" charset="0"/>
              </a:rPr>
              <a:t/>
            </a:r>
            <a:br>
              <a:rPr lang="en-US" sz="2600" dirty="0" smtClean="0">
                <a:latin typeface="Cambria" panose="02040503050406030204" pitchFamily="18" charset="0"/>
              </a:rPr>
            </a:br>
            <a:r>
              <a:rPr lang="en-US" sz="2600" dirty="0" smtClean="0">
                <a:latin typeface="Cambria" panose="02040503050406030204" pitchFamily="18" charset="0"/>
              </a:rPr>
              <a:t>that is the focus of a </a:t>
            </a:r>
            <a:r>
              <a:rPr lang="en-US" sz="2600" dirty="0">
                <a:latin typeface="Cambria" panose="02040503050406030204" pitchFamily="18" charset="0"/>
              </a:rPr>
              <a:t>thematic </a:t>
            </a:r>
            <a:r>
              <a:rPr lang="en-US" sz="2600" dirty="0" smtClean="0">
                <a:latin typeface="Cambria" panose="02040503050406030204" pitchFamily="18" charset="0"/>
              </a:rPr>
              <a:t>map.   </a:t>
            </a:r>
            <a:endParaRPr lang="en-US" sz="2600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900" dirty="0" smtClean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        (</a:t>
            </a:r>
            <a:r>
              <a:rPr lang="en-US" dirty="0">
                <a:latin typeface="Cambria" panose="02040503050406030204" pitchFamily="18" charset="0"/>
              </a:rPr>
              <a:t>kinds of the topic,  amounts of the topic)</a:t>
            </a:r>
          </a:p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      (</a:t>
            </a:r>
            <a:r>
              <a:rPr lang="en-US" dirty="0">
                <a:latin typeface="Cambria" panose="02040503050406030204" pitchFamily="18" charset="0"/>
              </a:rPr>
              <a:t>importance of this topic to people)</a:t>
            </a:r>
          </a:p>
          <a:p>
            <a:pPr>
              <a:defRPr/>
            </a:pPr>
            <a:endParaRPr lang="en-US" sz="2600" dirty="0">
              <a:latin typeface="Cambria" panose="02040503050406030204" pitchFamily="18" charset="0"/>
            </a:endParaRPr>
          </a:p>
          <a:p>
            <a:pPr marL="548596" indent="-548596" algn="ctr">
              <a:buFont typeface="+mj-lt"/>
              <a:buAutoNum type="arabicPeriod" startAt="2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Use </a:t>
            </a:r>
            <a:r>
              <a:rPr lang="en-US" sz="2600" b="1" dirty="0" smtClean="0">
                <a:latin typeface="Cambria" panose="02040503050406030204" pitchFamily="18" charset="0"/>
              </a:rPr>
              <a:t>“location” phrases </a:t>
            </a:r>
            <a:r>
              <a:rPr lang="en-US" sz="2600" dirty="0" smtClean="0">
                <a:latin typeface="Cambria" panose="02040503050406030204" pitchFamily="18" charset="0"/>
              </a:rPr>
              <a:t>to describe </a:t>
            </a:r>
            <a:br>
              <a:rPr lang="en-US" sz="2600" dirty="0" smtClean="0">
                <a:latin typeface="Cambria" panose="02040503050406030204" pitchFamily="18" charset="0"/>
              </a:rPr>
            </a:br>
            <a:r>
              <a:rPr lang="en-US" sz="36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where</a:t>
            </a:r>
            <a:r>
              <a:rPr lang="en-U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latin typeface="Cambria" panose="02040503050406030204" pitchFamily="18" charset="0"/>
              </a:rPr>
              <a:t/>
            </a:r>
            <a:br>
              <a:rPr lang="en-US" sz="2600" dirty="0" smtClean="0">
                <a:latin typeface="Cambria" panose="02040503050406030204" pitchFamily="18" charset="0"/>
              </a:rPr>
            </a:br>
            <a:r>
              <a:rPr lang="en-US" sz="2600" dirty="0" smtClean="0">
                <a:latin typeface="Cambria" panose="02040503050406030204" pitchFamily="18" charset="0"/>
              </a:rPr>
              <a:t>map topics are located </a:t>
            </a:r>
            <a:br>
              <a:rPr lang="en-US" sz="2600" dirty="0" smtClean="0">
                <a:latin typeface="Cambria" panose="02040503050406030204" pitchFamily="18" charset="0"/>
              </a:rPr>
            </a:br>
            <a:r>
              <a:rPr lang="en-US" sz="2600" i="1" dirty="0" smtClean="0">
                <a:latin typeface="Cambria" panose="02040503050406030204" pitchFamily="18" charset="0"/>
              </a:rPr>
              <a:t>[</a:t>
            </a:r>
            <a:r>
              <a:rPr lang="en-US" sz="2400" i="1" dirty="0" smtClean="0">
                <a:latin typeface="Cambria" panose="02040503050406030204" pitchFamily="18" charset="0"/>
              </a:rPr>
              <a:t>inside,   close to vs. far from, </a:t>
            </a:r>
            <a:br>
              <a:rPr lang="en-US" sz="2400" i="1" dirty="0" smtClean="0">
                <a:latin typeface="Cambria" panose="02040503050406030204" pitchFamily="18" charset="0"/>
              </a:rPr>
            </a:br>
            <a:r>
              <a:rPr lang="en-US" sz="2400" i="1" dirty="0" smtClean="0">
                <a:latin typeface="Cambria" panose="02040503050406030204" pitchFamily="18" charset="0"/>
              </a:rPr>
              <a:t>in the middle  or in a corner,    on the edge; </a:t>
            </a:r>
            <a:br>
              <a:rPr lang="en-US" sz="2400" i="1" dirty="0" smtClean="0">
                <a:latin typeface="Cambria" panose="02040503050406030204" pitchFamily="18" charset="0"/>
              </a:rPr>
            </a:br>
            <a:r>
              <a:rPr lang="en-US" sz="2400" i="1" dirty="0" smtClean="0">
                <a:latin typeface="Cambria" panose="02040503050406030204" pitchFamily="18" charset="0"/>
              </a:rPr>
              <a:t>on the north,  south,  west,  or east side,</a:t>
            </a:r>
          </a:p>
          <a:p>
            <a:pPr algn="ctr">
              <a:defRPr/>
            </a:pPr>
            <a:r>
              <a:rPr lang="en-US" sz="2400" i="1" dirty="0" smtClean="0">
                <a:latin typeface="Cambria" panose="02040503050406030204" pitchFamily="18" charset="0"/>
              </a:rPr>
              <a:t>in a line, in a region</a:t>
            </a:r>
            <a:r>
              <a:rPr lang="en-US" sz="2600" i="1" dirty="0" smtClean="0">
                <a:latin typeface="Cambria" panose="02040503050406030204" pitchFamily="18" charset="0"/>
              </a:rPr>
              <a:t>]</a:t>
            </a:r>
            <a:r>
              <a:rPr lang="en-US" sz="2400" i="1" dirty="0" smtClean="0">
                <a:latin typeface="Cambria" panose="02040503050406030204" pitchFamily="18" charset="0"/>
              </a:rPr>
              <a:t>.  </a:t>
            </a:r>
            <a:br>
              <a:rPr lang="en-US" sz="2400" i="1" dirty="0" smtClean="0">
                <a:latin typeface="Cambria" panose="02040503050406030204" pitchFamily="18" charset="0"/>
              </a:rPr>
            </a:b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466497" y="240030"/>
            <a:ext cx="6213228" cy="1524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“vocabulary”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describe what you see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color a set of temperatures.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6942" y="822960"/>
            <a:ext cx="331616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5432" y="2104295"/>
            <a:ext cx="9425356" cy="4185192"/>
            <a:chOff x="955430" y="2104295"/>
            <a:chExt cx="9425355" cy="4185192"/>
          </a:xfrm>
        </p:grpSpPr>
        <p:sp>
          <p:nvSpPr>
            <p:cNvPr id="3" name="TextBox 2"/>
            <p:cNvSpPr txBox="1"/>
            <p:nvPr/>
          </p:nvSpPr>
          <p:spPr>
            <a:xfrm>
              <a:off x="5586045" y="264355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48800" y="26199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1200" y="283682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80585" y="260235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23357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3400" y="284273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9308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4848" y="253213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5585" y="276659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3185" y="215107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07368" y="251454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227422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0885" y="2461845"/>
              <a:ext cx="4699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54970" y="2754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543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0245" y="26024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1586" y="243248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4325" y="279003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7065" y="301277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79786" y="303622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90445" y="210429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44615" y="249115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7999" y="278423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06970" y="229186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399" y="24794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00399" y="300697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89385" y="592015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73770" y="216877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55830" y="250868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99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09800" y="5029202"/>
            <a:ext cx="304800" cy="4616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51182" y="5826369"/>
            <a:ext cx="304800" cy="36933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99"/>
                </a:solidFill>
                <a:latin typeface="Arial Black" panose="020B0A04020102020204" pitchFamily="34" charset="0"/>
              </a:rPr>
              <a:t>X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79077" y="3540373"/>
            <a:ext cx="6723185" cy="1963615"/>
            <a:chOff x="2579075" y="3540370"/>
            <a:chExt cx="6723185" cy="1963615"/>
          </a:xfrm>
        </p:grpSpPr>
        <p:sp>
          <p:nvSpPr>
            <p:cNvPr id="40" name="TextBox 39"/>
            <p:cNvSpPr txBox="1"/>
            <p:nvPr/>
          </p:nvSpPr>
          <p:spPr>
            <a:xfrm>
              <a:off x="2579075" y="393456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722" y="381286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12477" y="408249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59370" y="4374176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10705" y="4433566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88319" y="469656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57136" y="429211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997460" y="466285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37326" y="361269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38445" y="459251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86800" y="391621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56585" y="3721312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00040" y="504232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27229" y="4736126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59925" y="388759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46785" y="3886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88170" y="412792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28139" y="399757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62955" y="4338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03280" y="401655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13946" y="384517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37739" y="43434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77355" y="4419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59416" y="3576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53550" y="38817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40420" y="354037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02416" y="362243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407377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77200" y="392137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35816" y="43154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29245" y="452064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20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446942" y="6289487"/>
            <a:ext cx="9382858" cy="1940113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coldest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spread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Look for a line; draw a line.  Describe the location of the line. 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spread 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Look for a line; draw a line.  Describe the location of the line. </a:t>
            </a:r>
          </a:p>
          <a:p>
            <a:endParaRPr lang="en-US" sz="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endCxn id="1026" idx="2"/>
          </p:cNvCxnSpPr>
          <p:nvPr/>
        </p:nvCxnSpPr>
        <p:spPr>
          <a:xfrm>
            <a:off x="955432" y="2901464"/>
            <a:ext cx="9190406" cy="54094"/>
          </a:xfrm>
          <a:prstGeom prst="line">
            <a:avLst/>
          </a:prstGeom>
          <a:ln w="8890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731477" y="4343400"/>
            <a:ext cx="6353911" cy="1088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257300"/>
            <a:ext cx="1033272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19100" y="561340"/>
            <a:ext cx="7200900" cy="81026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9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95544" y="3257552"/>
            <a:ext cx="3419856" cy="573908"/>
          </a:xfrm>
          <a:prstGeom prst="roundRect">
            <a:avLst/>
          </a:prstGeom>
          <a:noFill/>
          <a:ln w="76200">
            <a:solidFill>
              <a:srgbClr val="99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429000" y="6048756"/>
            <a:ext cx="5445371" cy="157124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Association: 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temperatures are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 together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with)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 or line of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largest cities?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55432" y="2901464"/>
            <a:ext cx="9190406" cy="54094"/>
          </a:xfrm>
          <a:prstGeom prst="line">
            <a:avLst/>
          </a:prstGeom>
          <a:ln w="8890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31477" y="4343400"/>
            <a:ext cx="6353911" cy="1088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058400" y="7452360"/>
            <a:ext cx="731520" cy="548640"/>
          </a:xfrm>
        </p:spPr>
        <p:txBody>
          <a:bodyPr/>
          <a:lstStyle/>
          <a:p>
            <a:fld id="{10AB3D48-D019-497A-861B-B4B7679E6B9B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00" y="1578866"/>
            <a:ext cx="10257984" cy="50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95800" y="4572000"/>
            <a:ext cx="0" cy="1524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05900" y="2667000"/>
            <a:ext cx="0" cy="1828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94010" y="672063"/>
            <a:ext cx="3406490" cy="81026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95600" y="6248400"/>
            <a:ext cx="7543800" cy="1676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 sequence along a route.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point away from the Equator.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temperature change as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move away from the Equator?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217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38" y="1302258"/>
            <a:ext cx="10314433" cy="51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7566" y="387810"/>
            <a:ext cx="693420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annual)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Growing Season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7565" y="6324600"/>
            <a:ext cx="9051235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associations among temperature, growing season, 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location of ancient cities.</a:t>
            </a:r>
          </a:p>
          <a:p>
            <a:pPr algn="ctr"/>
            <a:endParaRPr lang="en-US" sz="1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63878" y="332762"/>
            <a:ext cx="12192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762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Dark </a:t>
            </a:r>
            <a:br>
              <a:rPr lang="en-US" sz="2000" b="1" dirty="0" smtClean="0"/>
            </a:br>
            <a:r>
              <a:rPr lang="en-US" sz="2000" b="1" dirty="0" smtClean="0"/>
              <a:t>shading </a:t>
            </a:r>
            <a:br>
              <a:rPr lang="en-US" sz="2000" b="1" dirty="0" smtClean="0"/>
            </a:br>
            <a:r>
              <a:rPr lang="en-US" sz="2000" b="1" dirty="0" smtClean="0"/>
              <a:t>means </a:t>
            </a:r>
            <a:br>
              <a:rPr lang="en-US" sz="2000" b="1" dirty="0" smtClean="0"/>
            </a:br>
            <a:r>
              <a:rPr lang="en-US" sz="2000" b="1" dirty="0" smtClean="0"/>
              <a:t>short </a:t>
            </a:r>
            <a:br>
              <a:rPr lang="en-US" sz="2000" b="1" dirty="0" smtClean="0"/>
            </a:br>
            <a:r>
              <a:rPr lang="en-US" sz="2000" b="1" dirty="0" smtClean="0"/>
              <a:t>growing </a:t>
            </a:r>
            <a:br>
              <a:rPr lang="en-US" sz="2000" b="1" dirty="0" smtClean="0"/>
            </a:br>
            <a:r>
              <a:rPr lang="en-US" sz="2000" b="1" dirty="0" smtClean="0"/>
              <a:t>season.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524000" y="304800"/>
            <a:ext cx="83058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8" tIns="54860" rIns="109718" bIns="54860" spcCol="0"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86966" y="1295400"/>
            <a:ext cx="10363200" cy="151485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 for 2010 population: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0099"/>
                </a:solidFill>
                <a:latin typeface="Cambria" pitchFamily="18" charset="0"/>
              </a:rPr>
              <a:t>https://en.wikipedia.org/wiki/World_population   </a:t>
            </a:r>
            <a:r>
              <a:rPr lang="en-US" altLang="en-US" sz="1800" i="1" dirty="0">
                <a:solidFill>
                  <a:srgbClr val="000099"/>
                </a:solidFill>
                <a:latin typeface="Cambria" pitchFamily="18" charset="0"/>
              </a:rPr>
              <a:t>-- using UN data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0099"/>
                </a:solidFill>
                <a:latin typeface="Cambria" pitchFamily="18" charset="0"/>
              </a:rPr>
              <a:t>           http://esa.un.org/wpp/excel-data/population.htm   </a:t>
            </a:r>
            <a:r>
              <a:rPr lang="en-US" altLang="en-US" sz="1800" i="1" dirty="0">
                <a:solidFill>
                  <a:srgbClr val="000099"/>
                </a:solidFill>
                <a:latin typeface="Cambria" pitchFamily="18" charset="0"/>
              </a:rPr>
              <a:t>-- UN data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0099"/>
                </a:solidFill>
                <a:latin typeface="Cambria" pitchFamily="18" charset="0"/>
              </a:rPr>
              <a:t>http://www.ecology.com/world-population-continent/   </a:t>
            </a:r>
            <a:r>
              <a:rPr lang="en-US" altLang="en-US" sz="1800" i="1" dirty="0">
                <a:solidFill>
                  <a:srgbClr val="000099"/>
                </a:solidFill>
                <a:latin typeface="Cambria" pitchFamily="18" charset="0"/>
              </a:rPr>
              <a:t>-- using Population Reference Bureau data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86966" y="3048000"/>
            <a:ext cx="10363200" cy="151485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 for Year 1 population:</a:t>
            </a:r>
          </a:p>
          <a:p>
            <a:pPr fontAlgn="b"/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http://www.ggdc.net/maddison/maddison-project/home.htm</a:t>
            </a:r>
            <a:endParaRPr lang="en-US" sz="18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fontAlgn="b"/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http://www.rug.nl/research/ggdc/data/maddison-historical-statistics</a:t>
            </a:r>
            <a:endParaRPr lang="en-US" sz="18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fontAlgn="b"/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http://sasi.group.shef.ac.uk/worldmapper/display.php?selected=7</a:t>
            </a:r>
            <a:endParaRPr lang="en-US" sz="1800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8587" y="4800600"/>
            <a:ext cx="10361579" cy="1295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 for largest ancient cities:</a:t>
            </a:r>
          </a:p>
          <a:p>
            <a:pPr fontAlgn="b"/>
            <a:r>
              <a:rPr lang="en-US" sz="1800" u="sng" dirty="0" err="1">
                <a:solidFill>
                  <a:srgbClr val="000099"/>
                </a:solidFill>
                <a:latin typeface="Cambria" panose="02040503050406030204" pitchFamily="18" charset="0"/>
              </a:rPr>
              <a:t>Tertius</a:t>
            </a:r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 Chandler,  Four Thousand Years of Urban Growth: An Historical Census</a:t>
            </a:r>
          </a:p>
          <a:p>
            <a:pPr fontAlgn="b"/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See </a:t>
            </a:r>
            <a: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  <a:t>Excel 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table  (</a:t>
            </a:r>
            <a:r>
              <a:rPr lang="en-US" sz="1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AncientCities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_430BC&amp;100-400-800AD_Data.xls) about </a:t>
            </a:r>
            <a: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  <a:t>largest ancient cities: </a:t>
            </a:r>
          </a:p>
          <a:p>
            <a:pPr fontAlgn="b"/>
            <a:r>
              <a:rPr lang="en-US" sz="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6966" y="7537010"/>
            <a:ext cx="9923834" cy="3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8" tIns="54860" rIns="109718" bIns="5486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itchFamily="34" charset="0"/>
              </a:rPr>
              <a:t>Sept. </a:t>
            </a:r>
            <a:r>
              <a:rPr lang="en-US" altLang="en-US" sz="1800" dirty="0">
                <a:latin typeface="Arial" pitchFamily="34" charset="0"/>
              </a:rPr>
              <a:t>2015    </a:t>
            </a:r>
            <a:r>
              <a:rPr lang="en-US" altLang="en-US" sz="1800" dirty="0" smtClean="0">
                <a:latin typeface="Arial" pitchFamily="34" charset="0"/>
              </a:rPr>
              <a:t>carol.gersmehl@gmail.com     Michigan Geographic Alliance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19622" y="6324600"/>
            <a:ext cx="10330543" cy="90351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Maps:   </a:t>
            </a:r>
            <a:r>
              <a:rPr lang="en-US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layers in the “clickable PDF” called</a:t>
            </a:r>
          </a:p>
          <a:p>
            <a:r>
              <a:rPr lang="en-US" sz="1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AncientCities</a:t>
            </a:r>
            <a:r>
              <a:rPr lang="en-US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</a:t>
            </a:r>
            <a:r>
              <a:rPr lang="en-US" sz="1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Temperature_World</a:t>
            </a:r>
            <a:r>
              <a:rPr lang="en-US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clickable.pdf</a:t>
            </a:r>
            <a:endParaRPr lang="en-US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en-US" sz="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endParaRPr lang="en-US" sz="800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25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362200" y="1905000"/>
            <a:ext cx="63246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Carol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the presentation in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classrooms,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at sessions they present at teacher conferences,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or to administrators in their own school or district,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use individual frames (with attribution)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carol.gersmehl@gmail.com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" y="1295400"/>
            <a:ext cx="9875520" cy="6081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9718" tIns="54860" rIns="109718" bIns="54860">
            <a:spAutoFit/>
          </a:bodyPr>
          <a:lstStyle/>
          <a:p>
            <a:pPr algn="ctr"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>
                <a:latin typeface="Cambria" panose="02040503050406030204" pitchFamily="18" charset="0"/>
              </a:rPr>
              <a:t>We will use </a:t>
            </a:r>
            <a:r>
              <a:rPr lang="en-US" sz="3200" u="sng" dirty="0">
                <a:latin typeface="Cambria" panose="02040503050406030204" pitchFamily="18" charset="0"/>
              </a:rPr>
              <a:t>simple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u="sng" dirty="0" smtClean="0">
                <a:latin typeface="Cambria" panose="02040503050406030204" pitchFamily="18" charset="0"/>
              </a:rPr>
              <a:t>maps</a:t>
            </a: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to work on the following GLCEs.</a:t>
            </a:r>
            <a:endParaRPr lang="en-US" sz="3200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20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400" b="1" dirty="0"/>
              <a:t>6 – G1.1.1 </a:t>
            </a:r>
            <a:endParaRPr lang="en-US" sz="2400" b="1" dirty="0" smtClean="0"/>
          </a:p>
          <a:p>
            <a:pPr algn="ctr">
              <a:defRPr/>
            </a:pPr>
            <a:r>
              <a:rPr lang="en-US" sz="2400" dirty="0" smtClean="0"/>
              <a:t>Use </a:t>
            </a:r>
            <a:r>
              <a:rPr lang="en-US" sz="2400" u="sng" dirty="0"/>
              <a:t>maps</a:t>
            </a:r>
            <a:r>
              <a:rPr lang="en-US" sz="2400" dirty="0"/>
              <a:t>, globes, and web based technology 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to </a:t>
            </a:r>
            <a:r>
              <a:rPr lang="en-US" sz="2400" dirty="0"/>
              <a:t>investigate the world at [several] scales. </a:t>
            </a:r>
            <a:endParaRPr lang="en-US" sz="2400" dirty="0" smtClean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400" b="1" dirty="0"/>
              <a:t>6 – G1.1.2 </a:t>
            </a:r>
            <a:endParaRPr lang="en-US" sz="2400" b="1" dirty="0" smtClean="0"/>
          </a:p>
          <a:p>
            <a:pPr algn="ctr">
              <a:defRPr/>
            </a:pPr>
            <a:r>
              <a:rPr lang="en-US" sz="2400" dirty="0" smtClean="0"/>
              <a:t>Draw </a:t>
            </a:r>
            <a:r>
              <a:rPr lang="en-US" sz="2400" dirty="0"/>
              <a:t>a sketch map or </a:t>
            </a:r>
            <a:r>
              <a:rPr lang="en-US" sz="2400" u="sng" dirty="0"/>
              <a:t>add information to an outline map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the world or a world region.</a:t>
            </a:r>
          </a:p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r>
              <a:rPr lang="en-US" sz="2400" b="1" dirty="0"/>
              <a:t>6 – G1.3.1 </a:t>
            </a:r>
            <a:endParaRPr lang="en-US" sz="2400" b="1" dirty="0" smtClean="0"/>
          </a:p>
          <a:p>
            <a:pPr algn="ctr">
              <a:defRPr/>
            </a:pPr>
            <a:r>
              <a:rPr lang="en-US" sz="2400" dirty="0" smtClean="0"/>
              <a:t>Use </a:t>
            </a:r>
            <a:r>
              <a:rPr lang="en-US" sz="2400" dirty="0"/>
              <a:t>the fundamental themes of geography 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(</a:t>
            </a:r>
            <a:r>
              <a:rPr lang="en-US" sz="2400" u="sng" dirty="0"/>
              <a:t>location</a:t>
            </a:r>
            <a:r>
              <a:rPr lang="en-US" sz="2400" dirty="0"/>
              <a:t>, place, </a:t>
            </a:r>
            <a:r>
              <a:rPr lang="en-US" sz="2400" u="sng" dirty="0"/>
              <a:t>human environment interaction</a:t>
            </a:r>
            <a:r>
              <a:rPr lang="en-US" sz="2400" dirty="0"/>
              <a:t>, movement, </a:t>
            </a:r>
            <a:r>
              <a:rPr lang="en-US" sz="2400" u="sng" dirty="0"/>
              <a:t>region</a:t>
            </a:r>
            <a:r>
              <a:rPr lang="en-US" sz="2400" dirty="0"/>
              <a:t>) 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to </a:t>
            </a:r>
            <a:r>
              <a:rPr lang="en-US" sz="2400" dirty="0"/>
              <a:t>describe regions or places on earth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870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" y="685800"/>
            <a:ext cx="9875520" cy="5973935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9718" tIns="54860" rIns="109718" bIns="54860">
            <a:spAutoFit/>
          </a:bodyPr>
          <a:lstStyle/>
          <a:p>
            <a:pPr algn="ctr"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4400" dirty="0" smtClean="0">
                <a:latin typeface="Cambria" panose="02040503050406030204" pitchFamily="18" charset="0"/>
              </a:rPr>
              <a:t>This PowerPoint focuses on</a:t>
            </a:r>
            <a:br>
              <a:rPr lang="en-US" sz="4400" dirty="0" smtClean="0">
                <a:latin typeface="Cambria" panose="02040503050406030204" pitchFamily="18" charset="0"/>
              </a:rPr>
            </a:br>
            <a:endParaRPr lang="en-US" sz="1200" dirty="0" smtClean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latin typeface="Cambria" panose="02040503050406030204" pitchFamily="18" charset="0"/>
              </a:rPr>
              <a:t>ancient  cities</a:t>
            </a:r>
            <a:r>
              <a:rPr lang="en-US" sz="4400" dirty="0" smtClean="0">
                <a:latin typeface="Cambria" panose="02040503050406030204" pitchFamily="18" charset="0"/>
              </a:rPr>
              <a:t>.</a:t>
            </a:r>
          </a:p>
          <a:p>
            <a:pPr algn="ctr">
              <a:defRPr/>
            </a:pPr>
            <a:endParaRPr lang="en-US" sz="3200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 smtClean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 smtClean="0">
                <a:latin typeface="Cambria" panose="02040503050406030204" pitchFamily="18" charset="0"/>
              </a:rPr>
              <a:t>First, we will use a few pictures</a:t>
            </a:r>
            <a:br>
              <a:rPr lang="en-US" sz="3200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to compare a present-day large city</a:t>
            </a:r>
            <a:br>
              <a:rPr lang="en-US" sz="3200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with three ancient cities.</a:t>
            </a:r>
          </a:p>
          <a:p>
            <a:pPr algn="ctr">
              <a:defRPr/>
            </a:pPr>
            <a:endParaRPr lang="en-US" sz="32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 smtClean="0">
                <a:latin typeface="Cambria" panose="02040503050406030204" pitchFamily="18" charset="0"/>
              </a:rPr>
              <a:t>Second, we will analyze where</a:t>
            </a:r>
            <a:br>
              <a:rPr lang="en-US" sz="3200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ancient cities were located.</a:t>
            </a:r>
            <a:endParaRPr lang="en-US" sz="3200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13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26" y="1752600"/>
            <a:ext cx="9966960" cy="45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14243" y="3200340"/>
            <a:ext cx="197101" cy="21079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523238" y="177800"/>
            <a:ext cx="9936648" cy="141699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really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(urban areas) </a:t>
            </a:r>
            <a:b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2010.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74320" y="7406640"/>
            <a:ext cx="10424160" cy="55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>
                <a:latin typeface="Arial" charset="0"/>
              </a:rPr>
              <a:t>New York City </a:t>
            </a:r>
            <a:r>
              <a:rPr lang="en-US" altLang="en-US" sz="2900">
                <a:latin typeface="Arial" charset="0"/>
              </a:rPr>
              <a:t>(Downtown-Lower Manhattan)  July 2015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25050" y="765619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29D5986-6538-4818-B211-B0D59244FFC1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" y="28576"/>
            <a:ext cx="6189346" cy="4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786" y="3575686"/>
            <a:ext cx="6174104" cy="46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417946" y="312420"/>
            <a:ext cx="3640454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 dirty="0">
                <a:latin typeface="Arial" charset="0"/>
              </a:rPr>
              <a:t>New York City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>
                <a:latin typeface="Arial" charset="0"/>
              </a:rPr>
              <a:t>  (Lower Manhattan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>
                <a:latin typeface="Arial" charset="0"/>
              </a:rPr>
              <a:t>   residential)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6477000"/>
            <a:ext cx="3640456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 dirty="0">
                <a:latin typeface="Arial" charset="0"/>
              </a:rPr>
              <a:t>New York City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>
                <a:latin typeface="Arial" charset="0"/>
              </a:rPr>
              <a:t>  (Northern Queens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>
                <a:latin typeface="Arial" charset="0"/>
              </a:rPr>
              <a:t>   residential)</a:t>
            </a:r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84786" y="7717156"/>
            <a:ext cx="729614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4E4880-BFAB-4110-8155-F141A484398F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40006"/>
            <a:ext cx="8869680" cy="66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94311" y="6795136"/>
            <a:ext cx="8858250" cy="1280351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b="1" dirty="0">
                <a:latin typeface="Arial" charset="0"/>
              </a:rPr>
              <a:t>575 </a:t>
            </a:r>
            <a:r>
              <a:rPr lang="en-US" altLang="en-US" sz="2900" b="1" dirty="0" smtClean="0">
                <a:latin typeface="Arial" charset="0"/>
              </a:rPr>
              <a:t>BCE:  Babylon in Mesopotamia </a:t>
            </a:r>
            <a:r>
              <a:rPr lang="en-US" altLang="en-US" sz="2900" dirty="0" smtClean="0">
                <a:latin typeface="Arial" charset="0"/>
              </a:rPr>
              <a:t>Ishtar Gate</a:t>
            </a:r>
            <a:endParaRPr lang="en-US" altLang="en-US" sz="29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 smtClean="0">
                <a:latin typeface="Arial" charset="0"/>
              </a:rPr>
              <a:t>This is </a:t>
            </a:r>
            <a:r>
              <a:rPr lang="en-US" altLang="en-US" sz="2900" dirty="0">
                <a:latin typeface="Arial" charset="0"/>
              </a:rPr>
              <a:t>a </a:t>
            </a:r>
            <a:r>
              <a:rPr lang="en-US" altLang="en-US" sz="2900" dirty="0" smtClean="0">
                <a:latin typeface="Arial" charset="0"/>
              </a:rPr>
              <a:t>restoration </a:t>
            </a:r>
            <a:r>
              <a:rPr lang="en-US" altLang="en-US" sz="2900" dirty="0">
                <a:latin typeface="Arial" charset="0"/>
              </a:rPr>
              <a:t>built in Berlin, Germany.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See references and credits on slide </a:t>
            </a:r>
            <a:r>
              <a:rPr lang="en-US" altLang="en-US" sz="1800" dirty="0" smtClean="0">
                <a:latin typeface="Arial" charset="0"/>
              </a:rPr>
              <a:t>10.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0160" y="1554480"/>
            <a:ext cx="1463040" cy="119062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26080" y="4752976"/>
            <a:ext cx="1463040" cy="119062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66960" y="7479031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D96B0B6-BE9B-489D-8521-E5714F6E0102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6" y="118110"/>
            <a:ext cx="5537834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83280" y="2560320"/>
            <a:ext cx="1280160" cy="119062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" y="3838576"/>
            <a:ext cx="1280160" cy="119062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91441" y="6705600"/>
            <a:ext cx="9357360" cy="1449628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900" b="1" dirty="0">
                <a:latin typeface="Arial" charset="0"/>
              </a:rPr>
              <a:t>575 </a:t>
            </a:r>
            <a:r>
              <a:rPr lang="en-US" altLang="en-US" sz="2900" b="1" dirty="0" smtClean="0">
                <a:latin typeface="Arial" charset="0"/>
              </a:rPr>
              <a:t>BCE</a:t>
            </a:r>
            <a:r>
              <a:rPr lang="en-US" altLang="en-US" sz="2900" b="1" dirty="0">
                <a:latin typeface="Arial" charset="0"/>
              </a:rPr>
              <a:t>:   Babylon in Mesopotamia </a:t>
            </a:r>
            <a:r>
              <a:rPr lang="en-US" altLang="en-US" sz="2900" dirty="0">
                <a:latin typeface="Arial" charset="0"/>
              </a:rPr>
              <a:t>Ishtar Gate</a:t>
            </a:r>
            <a:endParaRPr lang="en-US" altLang="en-US" sz="29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900" dirty="0" smtClean="0">
                <a:latin typeface="Arial" charset="0"/>
              </a:rPr>
              <a:t>The </a:t>
            </a:r>
            <a:r>
              <a:rPr lang="en-US" altLang="en-US" sz="2900" dirty="0">
                <a:latin typeface="Arial" charset="0"/>
              </a:rPr>
              <a:t>restoration was based on </a:t>
            </a:r>
            <a:r>
              <a:rPr lang="en-US" altLang="en-US" sz="2900" dirty="0" smtClean="0">
                <a:latin typeface="Arial" charset="0"/>
              </a:rPr>
              <a:t>this excavation of the ancient gate.    </a:t>
            </a:r>
            <a:r>
              <a:rPr lang="en-US" altLang="en-US" sz="1800" dirty="0" smtClean="0">
                <a:latin typeface="Arial" charset="0"/>
              </a:rPr>
              <a:t>See </a:t>
            </a:r>
            <a:r>
              <a:rPr lang="en-US" altLang="en-US" sz="1800" dirty="0">
                <a:latin typeface="Arial" charset="0"/>
              </a:rPr>
              <a:t>references and credits on slide </a:t>
            </a:r>
            <a:r>
              <a:rPr lang="en-US" altLang="en-US" sz="1800" dirty="0" smtClean="0">
                <a:latin typeface="Arial" charset="0"/>
              </a:rPr>
              <a:t>10.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75520" y="772477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2EED32-3C4D-4822-B2B0-BB470A12AB6B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945</Words>
  <Application>Microsoft Office PowerPoint</Application>
  <PresentationFormat>Custom</PresentationFormat>
  <Paragraphs>280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PG</cp:lastModifiedBy>
  <cp:revision>161</cp:revision>
  <cp:lastPrinted>2015-07-27T19:23:54Z</cp:lastPrinted>
  <dcterms:created xsi:type="dcterms:W3CDTF">2013-12-20T00:46:28Z</dcterms:created>
  <dcterms:modified xsi:type="dcterms:W3CDTF">2015-09-28T17:39:49Z</dcterms:modified>
</cp:coreProperties>
</file>