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1" r:id="rId1"/>
  </p:sldMasterIdLst>
  <p:notesMasterIdLst>
    <p:notesMasterId r:id="rId20"/>
  </p:notesMasterIdLst>
  <p:handoutMasterIdLst>
    <p:handoutMasterId r:id="rId21"/>
  </p:handoutMasterIdLst>
  <p:sldIdLst>
    <p:sldId id="452" r:id="rId2"/>
    <p:sldId id="455" r:id="rId3"/>
    <p:sldId id="453" r:id="rId4"/>
    <p:sldId id="451" r:id="rId5"/>
    <p:sldId id="454" r:id="rId6"/>
    <p:sldId id="444" r:id="rId7"/>
    <p:sldId id="438" r:id="rId8"/>
    <p:sldId id="459" r:id="rId9"/>
    <p:sldId id="456" r:id="rId10"/>
    <p:sldId id="410" r:id="rId11"/>
    <p:sldId id="411" r:id="rId12"/>
    <p:sldId id="412" r:id="rId13"/>
    <p:sldId id="413" r:id="rId14"/>
    <p:sldId id="460" r:id="rId15"/>
    <p:sldId id="430" r:id="rId16"/>
    <p:sldId id="457" r:id="rId17"/>
    <p:sldId id="461" r:id="rId18"/>
    <p:sldId id="458" r:id="rId19"/>
  </p:sldIdLst>
  <p:sldSz cx="9144000" cy="6858000" type="screen4x3"/>
  <p:notesSz cx="6950075" cy="9167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FFCC"/>
    <a:srgbClr val="0033CC"/>
    <a:srgbClr val="99FFCC"/>
    <a:srgbClr val="99FF66"/>
    <a:srgbClr val="F67EDC"/>
    <a:srgbClr val="3FCDFF"/>
    <a:srgbClr val="FFCC66"/>
    <a:srgbClr val="66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89" d="100"/>
          <a:sy n="89" d="100"/>
        </p:scale>
        <p:origin x="-124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58788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58788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ACE95D4-2B9A-4ED2-8BA5-70D03D180E2D}" type="datetimeFigureOut">
              <a:rPr lang="en-US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07438"/>
            <a:ext cx="3011488" cy="458787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Gersmehl, How Do Geographers Think?  6/2011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07438"/>
            <a:ext cx="3011488" cy="458787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BDE898B-08E6-47C7-9AD0-F52EBC5B0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595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77CD117-DCE3-4A0B-A890-F5AA256FD580}" type="datetimeFigureOut">
              <a:rPr lang="en-US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7388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54513"/>
            <a:ext cx="5559425" cy="4125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7438"/>
            <a:ext cx="301148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Gersmehl, How Do Geographers Think?  6/2011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07438"/>
            <a:ext cx="301148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613BC1F-2E43-4320-B992-AAE331852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974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942C5E3-9AAE-4728-A07D-5EB35120BCE5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012485-6ACF-4DAF-A080-870D9B1903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C2CA9B-C6A7-4ACB-9F65-907EFC03A285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0DDC3-C2AD-4470-91C4-15742C40EB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017B6F-94CC-4AB5-83CE-1223E9337AC2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2A667-9A53-4EEF-951D-1D4FA48BE3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1E33E-3A1B-47EB-90F6-6ADAFA1866A9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DAB7E-78A1-41B3-AD01-7E8C95E640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E93D64-A939-4688-BD83-8066785FC745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2A4B8-C724-4146-83E8-A855D08124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F08C3B-2661-405F-B22D-E092DDCD4FCD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22D7C-B9B7-4B1C-81BA-7D6F09F17D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A70FB-BF90-4A8A-B770-CA7A75B84D61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21B39-BDBD-4CBF-91A0-979024BABD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EACC-0037-473E-9905-C7A8387D57F1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DE4CA-DF41-49AF-98E7-C889B4BD76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5B0E7D-C55C-4653-9A9D-1A839CE2F4A9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1BE20-F83A-46A6-BE84-5ECB387531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940587-69CA-4C87-BDF2-4C84EEFD675A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86B2C-C449-4B9B-9114-7A7263BEC9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5AADD4-9227-4BC9-A50A-A4FD62075645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81C0D-5E4C-430C-B7CB-C78187C1F9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7883014-0B99-40F7-87DC-5E9242DA8530}" type="datetimeFigureOut">
              <a:rPr lang="en-US" smtClean="0"/>
              <a:pPr>
                <a:defRPr/>
              </a:pPr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BD56CB7-4810-4BE0-81ED-A7B966D746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96524" y="838200"/>
            <a:ext cx="7430239" cy="5029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6159" y="1923633"/>
            <a:ext cx="6110968" cy="280076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FF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Geographical Themes:</a:t>
            </a:r>
          </a:p>
          <a:p>
            <a:pPr algn="ctr"/>
            <a:endParaRPr lang="en-US" sz="4400" b="1" spc="50" dirty="0" smtClean="0">
              <a:ln w="11430"/>
              <a:solidFill>
                <a:srgbClr val="FFFF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400" b="1" spc="50" dirty="0" smtClean="0">
                <a:ln w="11430"/>
                <a:solidFill>
                  <a:srgbClr val="FFFF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Ideas to Help Us</a:t>
            </a:r>
          </a:p>
          <a:p>
            <a:pPr algn="ctr"/>
            <a:r>
              <a:rPr lang="en-US" sz="4400" b="1" cap="none" spc="50" dirty="0" smtClean="0">
                <a:ln w="11430"/>
                <a:solidFill>
                  <a:srgbClr val="FFFF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Organize Knowledge</a:t>
            </a:r>
            <a:endParaRPr lang="en-US" sz="4400" b="1" cap="none" spc="50" dirty="0">
              <a:ln w="11430"/>
              <a:solidFill>
                <a:srgbClr val="FFFF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52801" y="5029200"/>
            <a:ext cx="5486400" cy="1676400"/>
          </a:xfrm>
          <a:prstGeom prst="round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Let’s pick a simple topic – houses.</a:t>
            </a: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People live in different kinds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of houses in different places.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92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457200"/>
            <a:ext cx="6781800" cy="59436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124200" y="838200"/>
            <a:ext cx="2895600" cy="990600"/>
          </a:xfrm>
          <a:prstGeom prst="roundRect">
            <a:avLst/>
          </a:prstGeom>
          <a:solidFill>
            <a:srgbClr val="3B1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obo Std" pitchFamily="50" charset="0"/>
              </a:rPr>
              <a:t>Human-Environment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obo Std" pitchFamily="50" charset="0"/>
              </a:rPr>
              <a:t>Interaction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09600" y="2245963"/>
            <a:ext cx="3429000" cy="3621437"/>
          </a:xfrm>
          <a:prstGeom prst="wedgeRoundRectCallout">
            <a:avLst>
              <a:gd name="adj1" fmla="val 43271"/>
              <a:gd name="adj2" fmla="val -67814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Theme #1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Geography’s </a:t>
            </a:r>
            <a:r>
              <a:rPr lang="en-US" sz="2000" b="1" dirty="0">
                <a:solidFill>
                  <a:srgbClr val="C00000"/>
                </a:solidFill>
              </a:rPr>
              <a:t>Focus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is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on how people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interact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with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their environments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in different places.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schemeClr val="bg2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“Environment”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includes other people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and their cultures –  tools,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food, 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houses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,  roads,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  games,  art,  religion,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. . .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724400" y="1676400"/>
            <a:ext cx="2068513" cy="2057400"/>
          </a:xfrm>
          <a:prstGeom prst="wedgeRoundRectCallout">
            <a:avLst>
              <a:gd name="adj1" fmla="val 28018"/>
              <a:gd name="adj2" fmla="val -49671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solidFill>
                  <a:srgbClr val="FFFF66"/>
                </a:solidFill>
              </a:rPr>
              <a:t>Many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</a:rPr>
              <a:t>academic disciplines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</a:rPr>
              <a:t>look at that!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35088" y="6815138"/>
            <a:ext cx="6778625" cy="1731962"/>
          </a:xfrm>
          <a:extLst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Five themes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91466" y="457200"/>
            <a:ext cx="296106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r>
              <a:rPr lang="en-US" dirty="0"/>
              <a:t>Geographers seek to understand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457200"/>
            <a:ext cx="6781800" cy="59436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124200" y="838200"/>
            <a:ext cx="2895600" cy="990600"/>
          </a:xfrm>
          <a:prstGeom prst="roundRect">
            <a:avLst/>
          </a:prstGeom>
          <a:solidFill>
            <a:srgbClr val="3B1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obo Std" pitchFamily="50" charset="0"/>
              </a:rPr>
              <a:t>Human-Environment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obo Std" pitchFamily="50" charset="0"/>
              </a:rPr>
              <a:t>Interaction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05200" y="2209800"/>
            <a:ext cx="2209800" cy="685800"/>
          </a:xfrm>
          <a:prstGeom prst="round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Location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87458" y="3221038"/>
            <a:ext cx="2743200" cy="2798762"/>
          </a:xfrm>
          <a:prstGeom prst="wedgeRoundRectCallout">
            <a:avLst>
              <a:gd name="adj1" fmla="val 71218"/>
              <a:gd name="adj2" fmla="val -71957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Theme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#2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2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Our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second theme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</a:rPr>
              <a:t>restricts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the aim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to encourage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rigorous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inquiry.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810000" y="3657600"/>
            <a:ext cx="4800600" cy="2590800"/>
          </a:xfrm>
          <a:prstGeom prst="wedgeRoundRectCallout">
            <a:avLst>
              <a:gd name="adj1" fmla="val 28018"/>
              <a:gd name="adj2" fmla="val -49671"/>
              <a:gd name="adj3" fmla="val 16667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002060"/>
                </a:solidFill>
              </a:rPr>
              <a:t>DISCIPLINE</a:t>
            </a:r>
            <a:r>
              <a:rPr lang="en-US" sz="2000" b="1" dirty="0">
                <a:solidFill>
                  <a:srgbClr val="002060"/>
                </a:solidFill>
              </a:rPr>
              <a:t>   </a:t>
            </a:r>
            <a:r>
              <a:rPr lang="en-US" sz="2000" b="1" u="sng" dirty="0">
                <a:solidFill>
                  <a:srgbClr val="002060"/>
                </a:solidFill>
              </a:rPr>
              <a:t>FOCUS</a:t>
            </a:r>
            <a:r>
              <a:rPr lang="en-US" sz="2000" b="1" dirty="0">
                <a:solidFill>
                  <a:srgbClr val="002060"/>
                </a:solidFill>
              </a:rPr>
              <a:t>    </a:t>
            </a:r>
            <a:r>
              <a:rPr lang="en-US" sz="2000" b="1" u="sng" dirty="0">
                <a:solidFill>
                  <a:srgbClr val="002060"/>
                </a:solidFill>
              </a:rPr>
              <a:t>QUESTION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</a:rPr>
              <a:t>     science          process          how?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</a:rPr>
              <a:t>     history            time            when?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</a:rPr>
              <a:t>  geography       space         </a:t>
            </a:r>
            <a:r>
              <a:rPr lang="en-US" sz="1600" dirty="0">
                <a:solidFill>
                  <a:srgbClr val="002060"/>
                </a:solidFill>
              </a:rPr>
              <a:t>  </a:t>
            </a:r>
            <a:r>
              <a:rPr lang="en-US" sz="2000" dirty="0">
                <a:solidFill>
                  <a:srgbClr val="002060"/>
                </a:solidFill>
              </a:rPr>
              <a:t>where?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2060"/>
                </a:solidFill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</a:rPr>
              <a:t>  aesthetics,      beauty,         so what?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</a:rPr>
              <a:t>     ethics, etc.      fairness        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705600" y="1524000"/>
            <a:ext cx="2036763" cy="2286000"/>
          </a:xfrm>
          <a:prstGeom prst="wedgeRoundRectCallout">
            <a:avLst>
              <a:gd name="adj1" fmla="val 28018"/>
              <a:gd name="adj2" fmla="val -49671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66"/>
                </a:solidFill>
              </a:rPr>
              <a:t>  </a:t>
            </a:r>
            <a:r>
              <a:rPr lang="en-US" sz="2000" u="sng" dirty="0">
                <a:solidFill>
                  <a:srgbClr val="FFFF66"/>
                </a:solidFill>
              </a:rPr>
              <a:t>Of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u="sng" dirty="0">
                <a:solidFill>
                  <a:srgbClr val="FFFF66"/>
                </a:solidFill>
              </a:rPr>
              <a:t>course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66"/>
                </a:solidFill>
              </a:rPr>
              <a:t>they overlap,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66"/>
                </a:solidFill>
              </a:rPr>
              <a:t>  contribute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66"/>
                </a:solidFill>
              </a:rPr>
              <a:t>    to each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66"/>
                </a:solidFill>
              </a:rPr>
              <a:t>      other, etc.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66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66"/>
                </a:solidFill>
              </a:rPr>
              <a:t>  DUH!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1466" y="457200"/>
            <a:ext cx="296106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r>
              <a:rPr lang="en-US" dirty="0"/>
              <a:t>Geographers seek to understand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1828800"/>
            <a:ext cx="41148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r>
              <a:rPr lang="en-US" dirty="0"/>
              <a:t>The “entrance ticket” to a geographic inquiry is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457200"/>
            <a:ext cx="6781800" cy="59436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124200" y="838200"/>
            <a:ext cx="2895600" cy="990600"/>
          </a:xfrm>
          <a:prstGeom prst="roundRect">
            <a:avLst/>
          </a:prstGeom>
          <a:solidFill>
            <a:srgbClr val="3B1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obo Std" pitchFamily="50" charset="0"/>
              </a:rPr>
              <a:t>Human-Environment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obo Std" pitchFamily="50" charset="0"/>
              </a:rPr>
              <a:t>Interaction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05200" y="2209800"/>
            <a:ext cx="2209800" cy="685800"/>
          </a:xfrm>
          <a:prstGeom prst="round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Location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81188" y="3276600"/>
            <a:ext cx="2005012" cy="106680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Place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(</a:t>
            </a:r>
            <a:r>
              <a:rPr lang="en-US" sz="2000" dirty="0">
                <a:solidFill>
                  <a:srgbClr val="FFFF66"/>
                </a:solidFill>
                <a:latin typeface="Hobo Std" pitchFamily="50" charset="0"/>
              </a:rPr>
              <a:t>conditions</a:t>
            </a: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4000" y="3268663"/>
            <a:ext cx="2005013" cy="106680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Movement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(</a:t>
            </a:r>
            <a:r>
              <a:rPr lang="en-US" sz="2000" dirty="0">
                <a:solidFill>
                  <a:srgbClr val="FFFF66"/>
                </a:solidFill>
                <a:latin typeface="Hobo Std" pitchFamily="50" charset="0"/>
              </a:rPr>
              <a:t>connections</a:t>
            </a: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)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514600" y="4572000"/>
            <a:ext cx="4114800" cy="2286000"/>
          </a:xfrm>
          <a:prstGeom prst="wedgeRoundRectCallout">
            <a:avLst>
              <a:gd name="adj1" fmla="val -19315"/>
              <a:gd name="adj2" fmla="val -49085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Themes #3 and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are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like the two blades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a “thinking scissors”–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they work together.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1466" y="457200"/>
            <a:ext cx="296106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r>
              <a:rPr lang="en-US" dirty="0"/>
              <a:t>Geographers seek to understand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1828800"/>
            <a:ext cx="41148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r>
              <a:rPr lang="en-US" dirty="0"/>
              <a:t>The “entrance ticket” to a geographic inquiry is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81200" y="2895600"/>
            <a:ext cx="51816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r>
              <a:rPr lang="en-US" dirty="0"/>
              <a:t>The concept of location has two complementary aspects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457200"/>
            <a:ext cx="6781800" cy="59436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124200" y="838200"/>
            <a:ext cx="2895600" cy="990600"/>
          </a:xfrm>
          <a:prstGeom prst="roundRect">
            <a:avLst/>
          </a:prstGeom>
          <a:solidFill>
            <a:srgbClr val="3B1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obo Std" pitchFamily="50" charset="0"/>
              </a:rPr>
              <a:t>Human-Environment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obo Std" pitchFamily="50" charset="0"/>
              </a:rPr>
              <a:t>Interaction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05200" y="2209800"/>
            <a:ext cx="2209800" cy="685800"/>
          </a:xfrm>
          <a:prstGeom prst="round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Location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81188" y="3276600"/>
            <a:ext cx="2005012" cy="106680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Place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(</a:t>
            </a:r>
            <a:r>
              <a:rPr lang="en-US" sz="2000" dirty="0">
                <a:solidFill>
                  <a:srgbClr val="FFFF66"/>
                </a:solidFill>
                <a:latin typeface="Hobo Std" pitchFamily="50" charset="0"/>
              </a:rPr>
              <a:t>conditions</a:t>
            </a: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4000" y="3268663"/>
            <a:ext cx="2005013" cy="106680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Movement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(</a:t>
            </a:r>
            <a:r>
              <a:rPr lang="en-US" sz="2000" dirty="0">
                <a:solidFill>
                  <a:srgbClr val="FFFF66"/>
                </a:solidFill>
                <a:latin typeface="Hobo Std" pitchFamily="50" charset="0"/>
              </a:rPr>
              <a:t>connections</a:t>
            </a: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)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457200" y="4724400"/>
            <a:ext cx="3962400" cy="1981200"/>
          </a:xfrm>
          <a:prstGeom prst="wedgeRoundRectCallout">
            <a:avLst>
              <a:gd name="adj1" fmla="val 17851"/>
              <a:gd name="adj2" fmla="val -6852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What we observe at a place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temperature,  rainfall,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rock type,  language,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     behavior,  income,  . . . 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4724400" y="4716463"/>
            <a:ext cx="3962400" cy="1981200"/>
          </a:xfrm>
          <a:prstGeom prst="wedgeRoundRectCallout">
            <a:avLst>
              <a:gd name="adj1" fmla="val -20674"/>
              <a:gd name="adj2" fmla="val -69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. . . are results of movement –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     solar energy,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clouds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tectonic plates,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immigrants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    political influence,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trade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. . .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1466" y="457200"/>
            <a:ext cx="296106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r>
              <a:rPr lang="en-US" dirty="0"/>
              <a:t>Geographers seek to understand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1828800"/>
            <a:ext cx="41148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r>
              <a:rPr lang="en-US" dirty="0"/>
              <a:t>The “entrance ticket” to a geographic inquiry is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81200" y="2895600"/>
            <a:ext cx="51816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r>
              <a:rPr lang="en-US" dirty="0"/>
              <a:t>The concept of location has two complementary aspects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457200"/>
            <a:ext cx="6781800" cy="59436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124200" y="838200"/>
            <a:ext cx="2895600" cy="990600"/>
          </a:xfrm>
          <a:prstGeom prst="roundRect">
            <a:avLst/>
          </a:prstGeom>
          <a:solidFill>
            <a:srgbClr val="3B1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obo Std" pitchFamily="50" charset="0"/>
              </a:rPr>
              <a:t>Human-Environment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obo Std" pitchFamily="50" charset="0"/>
              </a:rPr>
              <a:t>Interaction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05200" y="2209800"/>
            <a:ext cx="2209800" cy="685800"/>
          </a:xfrm>
          <a:prstGeom prst="round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Location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81188" y="3276600"/>
            <a:ext cx="2005012" cy="106680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Place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(</a:t>
            </a:r>
            <a:r>
              <a:rPr lang="en-US" sz="2000" dirty="0">
                <a:solidFill>
                  <a:srgbClr val="FFFF66"/>
                </a:solidFill>
                <a:latin typeface="Hobo Std" pitchFamily="50" charset="0"/>
              </a:rPr>
              <a:t>conditions</a:t>
            </a: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4000" y="3268663"/>
            <a:ext cx="2005013" cy="106680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Movement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(</a:t>
            </a:r>
            <a:r>
              <a:rPr lang="en-US" sz="2000" dirty="0">
                <a:solidFill>
                  <a:srgbClr val="FFFF66"/>
                </a:solidFill>
                <a:latin typeface="Hobo Std" pitchFamily="50" charset="0"/>
              </a:rPr>
              <a:t>connections</a:t>
            </a: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)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457200" y="4724400"/>
            <a:ext cx="3962400" cy="1981200"/>
          </a:xfrm>
          <a:prstGeom prst="wedgeRoundRectCallout">
            <a:avLst>
              <a:gd name="adj1" fmla="val 17851"/>
              <a:gd name="adj2" fmla="val -6852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What we observe at a place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temperature,  rainfall,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rock type,  language,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     behavior,  income,  . . . 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4724400" y="4716463"/>
            <a:ext cx="3962400" cy="1981200"/>
          </a:xfrm>
          <a:prstGeom prst="wedgeRoundRectCallout">
            <a:avLst>
              <a:gd name="adj1" fmla="val -20674"/>
              <a:gd name="adj2" fmla="val -69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. . . are results of movement –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     solar energy,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clouds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tectonic plates,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immigrants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    political influence,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trade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. . .      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09600" y="4876800"/>
            <a:ext cx="7848600" cy="1828800"/>
          </a:xfrm>
          <a:prstGeom prst="wedgeRoundRectCallout">
            <a:avLst>
              <a:gd name="adj1" fmla="val -20563"/>
              <a:gd name="adj2" fmla="val -4911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And vice versa.  Most movements are due to conditions: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           Wind – air moves away from high air pressure,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           Trade – consumers want things made in other places,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           Migration – people move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away from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dangerous places, . . . 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91466" y="457200"/>
            <a:ext cx="296106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r>
              <a:rPr lang="en-US" dirty="0"/>
              <a:t>Geographers seek to understand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1828800"/>
            <a:ext cx="41148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r>
              <a:rPr lang="en-US" dirty="0"/>
              <a:t>The “entrance ticket” to a geographic inquiry is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81200" y="2895600"/>
            <a:ext cx="51816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r>
              <a:rPr lang="en-US" dirty="0"/>
              <a:t>The concept of location has two complementary aspects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457200"/>
            <a:ext cx="6781800" cy="59436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4953000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Conditions at places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connections between places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are  the “facts” of geography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124200" y="838200"/>
            <a:ext cx="2895600" cy="990600"/>
          </a:xfrm>
          <a:prstGeom prst="roundRect">
            <a:avLst/>
          </a:prstGeom>
          <a:solidFill>
            <a:srgbClr val="3B1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obo Std" pitchFamily="50" charset="0"/>
              </a:rPr>
              <a:t>Human-Environment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obo Std" pitchFamily="50" charset="0"/>
              </a:rPr>
              <a:t>Interaction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05200" y="2209800"/>
            <a:ext cx="2209800" cy="685800"/>
          </a:xfrm>
          <a:prstGeom prst="round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Location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81188" y="3276600"/>
            <a:ext cx="2005012" cy="106680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Place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(</a:t>
            </a:r>
            <a:r>
              <a:rPr lang="en-US" sz="2000" dirty="0">
                <a:solidFill>
                  <a:srgbClr val="FFFF66"/>
                </a:solidFill>
                <a:latin typeface="Hobo Std" pitchFamily="50" charset="0"/>
              </a:rPr>
              <a:t>conditions</a:t>
            </a: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4000" y="3268663"/>
            <a:ext cx="2005013" cy="106680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Movement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(</a:t>
            </a:r>
            <a:r>
              <a:rPr lang="en-US" sz="2000" dirty="0">
                <a:solidFill>
                  <a:srgbClr val="FFFF66"/>
                </a:solidFill>
                <a:latin typeface="Hobo Std" pitchFamily="50" charset="0"/>
              </a:rPr>
              <a:t>connections</a:t>
            </a: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14600" y="4876800"/>
            <a:ext cx="4191000" cy="12192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66"/>
                </a:solidFill>
                <a:latin typeface="Hobo Std" pitchFamily="50" charset="0"/>
              </a:rPr>
              <a:t>Region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66"/>
                </a:solidFill>
                <a:latin typeface="Hobo Std" pitchFamily="50" charset="0"/>
              </a:rPr>
              <a:t>and other mental </a:t>
            </a:r>
            <a:r>
              <a:rPr lang="en-US" sz="1600" dirty="0" smtClean="0">
                <a:solidFill>
                  <a:srgbClr val="FFFF66"/>
                </a:solidFill>
                <a:latin typeface="Hobo Std" pitchFamily="50" charset="0"/>
              </a:rPr>
              <a:t>ideas</a:t>
            </a:r>
            <a:r>
              <a:rPr lang="en-US" sz="1600" dirty="0">
                <a:solidFill>
                  <a:srgbClr val="FFFF66"/>
                </a:solidFill>
                <a:latin typeface="Hobo Std" pitchFamily="50" charset="0"/>
              </a:rPr>
              <a:t/>
            </a:r>
            <a:br>
              <a:rPr lang="en-US" sz="1600" dirty="0">
                <a:solidFill>
                  <a:srgbClr val="FFFF66"/>
                </a:solidFill>
                <a:latin typeface="Hobo Std" pitchFamily="50" charset="0"/>
              </a:rPr>
            </a:br>
            <a:r>
              <a:rPr lang="en-US" sz="1600" dirty="0">
                <a:solidFill>
                  <a:srgbClr val="FFFF66"/>
                </a:solidFill>
                <a:latin typeface="Hobo Std" pitchFamily="50" charset="0"/>
              </a:rPr>
              <a:t>to organize </a:t>
            </a:r>
            <a:r>
              <a:rPr lang="en-US" sz="1600" dirty="0" smtClean="0">
                <a:solidFill>
                  <a:srgbClr val="FFFF66"/>
                </a:solidFill>
                <a:latin typeface="Hobo Std" pitchFamily="50" charset="0"/>
              </a:rPr>
              <a:t>information</a:t>
            </a:r>
            <a:endParaRPr lang="en-US" sz="1600" dirty="0">
              <a:solidFill>
                <a:srgbClr val="FFFF66"/>
              </a:solidFill>
              <a:latin typeface="Hobo Std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4419600"/>
            <a:ext cx="63246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+mn-cs"/>
              </a:rPr>
              <a:t>Geographers organize facts about conditions and connections by using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1466" y="457200"/>
            <a:ext cx="296106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r>
              <a:rPr lang="en-US" dirty="0"/>
              <a:t>Geographers seek to understand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1828800"/>
            <a:ext cx="41148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r>
              <a:rPr lang="en-US" dirty="0"/>
              <a:t>The “entrance ticket” to a geographic inquiry is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81200" y="2895600"/>
            <a:ext cx="51816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r>
              <a:rPr lang="en-US" dirty="0"/>
              <a:t>The concept of location has two complementary aspects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P1010592MI06sDetroitVeryNiceNrPembertonFairf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2400" y="4343400"/>
            <a:ext cx="8839200" cy="2362200"/>
          </a:xfrm>
          <a:prstGeom prst="round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So, when you see something like a house,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your first question (as a geographer) is: “Where is it?”</a:t>
            </a:r>
          </a:p>
          <a:p>
            <a:pPr algn="ctr"/>
            <a:endParaRPr lang="en-US" sz="9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Then:   “What’s it like there?”   “What’s it connected to?”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AND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“What kind of spatial thinking can help me understand it?”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75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600200" y="1371600"/>
            <a:ext cx="6019800" cy="446802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33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2015, Phil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permission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copy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computers for these purposes: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2. to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to colleagues or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administrators,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show the presentation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4. to use individual frames (with attribution)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frames on a personal blog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uploading to any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or website,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41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214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P1010592MI06sDetroitVeryNiceNrPembertonFairf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352801" y="5029200"/>
            <a:ext cx="5486400" cy="1676400"/>
          </a:xfrm>
          <a:prstGeom prst="round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Many people in the United States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live in “single-family houses”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like this one near Detroit.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67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8000" y="730504"/>
            <a:ext cx="8128000" cy="53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352801" y="304800"/>
            <a:ext cx="5486400" cy="1143000"/>
          </a:xfrm>
          <a:prstGeom prst="round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Some people live in “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rowhouses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,”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like these in Washington, DC.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51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8000" y="733213"/>
            <a:ext cx="8128000" cy="539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2400" y="381000"/>
            <a:ext cx="4114800" cy="1143000"/>
          </a:xfrm>
          <a:prstGeom prst="round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Some people live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in high-rise apartments.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70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8000" y="752197"/>
            <a:ext cx="8128000" cy="535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82380" y="5410200"/>
            <a:ext cx="4923020" cy="1143000"/>
          </a:xfrm>
          <a:prstGeom prst="round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Some people live in tents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made of cloth or animal skins.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61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L272HouseSti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62400" y="304800"/>
            <a:ext cx="4923020" cy="1143000"/>
          </a:xfrm>
          <a:prstGeom prst="round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Some people build their houses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up on stilts to avoid floods.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P1010581MI06sDetroitS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2400" y="264826"/>
            <a:ext cx="4114800" cy="1143000"/>
          </a:xfrm>
          <a:prstGeom prst="round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And in some places,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houses are abandoned.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P1010581MI06sDetroitS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1010592MI06sDetroitVeryNiceNrPembertonFairfax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9690" y="152400"/>
            <a:ext cx="4678110" cy="3401226"/>
          </a:xfrm>
          <a:prstGeom prst="rect">
            <a:avLst/>
          </a:prstGeom>
          <a:noFill/>
          <a:ln>
            <a:noFill/>
          </a:ln>
          <a:effectLst>
            <a:outerShdw blurRad="127000" dist="38100" dir="8100000" sx="104000" sy="104000" algn="tr" rotWithShape="0">
              <a:srgbClr val="FFFFCC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059110" y="3429000"/>
            <a:ext cx="3932490" cy="2057400"/>
          </a:xfrm>
          <a:prstGeom prst="round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Interestingly, 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hat abandoned house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is only one mile away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from the first picture.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264826"/>
            <a:ext cx="4114800" cy="1143000"/>
          </a:xfrm>
          <a:prstGeom prst="round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And in some places,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houses are abandoned.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10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264826"/>
            <a:ext cx="4114800" cy="1143000"/>
          </a:xfrm>
          <a:prstGeom prst="round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And in some places,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houses are abandoned.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52600" y="2362200"/>
            <a:ext cx="5562600" cy="2590800"/>
          </a:xfrm>
          <a:prstGeom prst="round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How would a geographer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start a study of houses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in an urban area,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in another state,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or around the world?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76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Custom 3">
      <a:dk1>
        <a:srgbClr val="FFE9C9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19345</TotalTime>
  <Words>749</Words>
  <Application>Microsoft Office PowerPoint</Application>
  <PresentationFormat>On-screen Show (4:3)</PresentationFormat>
  <Paragraphs>175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Five themes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 Geographers Think?</dc:title>
  <dc:creator>MGA</dc:creator>
  <cp:lastModifiedBy>PG</cp:lastModifiedBy>
  <cp:revision>390</cp:revision>
  <cp:lastPrinted>2011-05-26T17:45:11Z</cp:lastPrinted>
  <dcterms:created xsi:type="dcterms:W3CDTF">2011-05-20T20:40:01Z</dcterms:created>
  <dcterms:modified xsi:type="dcterms:W3CDTF">2015-09-27T19:19:06Z</dcterms:modified>
</cp:coreProperties>
</file>