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303" r:id="rId2"/>
    <p:sldId id="256" r:id="rId3"/>
    <p:sldId id="310" r:id="rId4"/>
    <p:sldId id="305" r:id="rId5"/>
    <p:sldId id="280" r:id="rId6"/>
    <p:sldId id="287" r:id="rId7"/>
    <p:sldId id="288" r:id="rId8"/>
    <p:sldId id="294" r:id="rId9"/>
    <p:sldId id="262" r:id="rId10"/>
    <p:sldId id="293" r:id="rId11"/>
    <p:sldId id="260" r:id="rId12"/>
    <p:sldId id="292" r:id="rId13"/>
    <p:sldId id="302" r:id="rId14"/>
    <p:sldId id="311" r:id="rId15"/>
    <p:sldId id="265" r:id="rId16"/>
    <p:sldId id="281" r:id="rId17"/>
    <p:sldId id="282" r:id="rId18"/>
    <p:sldId id="272" r:id="rId19"/>
    <p:sldId id="275" r:id="rId20"/>
    <p:sldId id="279" r:id="rId21"/>
    <p:sldId id="307" r:id="rId22"/>
    <p:sldId id="312" r:id="rId23"/>
    <p:sldId id="308" r:id="rId24"/>
    <p:sldId id="270" r:id="rId25"/>
    <p:sldId id="30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FEBE"/>
    <a:srgbClr val="FFCCFF"/>
    <a:srgbClr val="008000"/>
    <a:srgbClr val="800000"/>
    <a:srgbClr val="66FF99"/>
    <a:srgbClr val="FF9966"/>
    <a:srgbClr val="990099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750D0-7F5D-42CE-B588-AE4B5A59C072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9598-7F05-42BA-8797-705664C4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11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28E0F36-EEBC-4C57-91CE-39297F4B9B80}" type="datetimeFigureOut">
              <a:rPr lang="en-US" smtClean="0"/>
              <a:t>9/27/2015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0F400E6-053B-4091-BE4C-297179F50DD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5779" y="1676400"/>
            <a:ext cx="5185329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Wake-up Call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Learning About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“The Environment”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91438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</a:rPr>
              <a:t>Copyright 2015, P </a:t>
            </a:r>
            <a:r>
              <a:rPr lang="en-US" sz="1400" dirty="0" err="1" smtClean="0">
                <a:solidFill>
                  <a:schemeClr val="accent2"/>
                </a:solidFill>
              </a:rPr>
              <a:t>Gersmehl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4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703786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609600" y="6096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71450" y="3733800"/>
            <a:ext cx="2819400" cy="25019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who live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deserts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4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likely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houses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wood !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2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38533" cy="58039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33600" y="2133600"/>
            <a:ext cx="4876800" cy="2971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abstract idea like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“environmental adaptation”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“human-environment relationships)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hard to teach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examples that come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a local community.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257800" y="4876800"/>
            <a:ext cx="3536588" cy="1219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a serious flaw in the 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“expanding horizons” approach 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social-studies curriculum!</a:t>
            </a:r>
          </a:p>
        </p:txBody>
      </p:sp>
    </p:spTree>
    <p:extLst>
      <p:ext uri="{BB962C8B-B14F-4D97-AF65-F5344CB8AC3E}">
        <p14:creationId xmlns:p14="http://schemas.microsoft.com/office/powerpoint/2010/main" val="316953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38533" cy="58039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33600" y="2286000"/>
            <a:ext cx="4876800" cy="28194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 of other places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help students build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vocabulary,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especially if we ask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questions about them.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667000" y="3886200"/>
            <a:ext cx="5410200" cy="1981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unless we attach these images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some kind of map,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not learn </a:t>
            </a:r>
          </a:p>
          <a:p>
            <a:pPr algn="ctr"/>
            <a:r>
              <a:rPr lang="en-US" sz="24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are.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676400" y="1676400"/>
            <a:ext cx="5943600" cy="3886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are more abstract </a:t>
            </a:r>
          </a:p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photos.</a:t>
            </a:r>
          </a:p>
          <a:p>
            <a:pPr algn="ctr"/>
            <a:endParaRPr lang="en-US" sz="1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therefore both harder</a:t>
            </a:r>
          </a:p>
          <a:p>
            <a:pPr algn="ctr"/>
            <a:r>
              <a:rPr lang="en-US" sz="24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important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ask questions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maps.</a:t>
            </a: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743200" y="4572000"/>
            <a:ext cx="5943600" cy="1752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r>
              <a:rPr lang="en-US" sz="240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can’t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say . . . . </a:t>
            </a:r>
          </a:p>
          <a:p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“Study this map”  OR</a:t>
            </a:r>
          </a:p>
          <a:p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“As you can see on this map . . “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05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5779" y="1676400"/>
            <a:ext cx="518532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 Wake-up Call</a:t>
            </a:r>
          </a:p>
          <a:p>
            <a:pPr algn="ctr"/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49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5148377" cy="59388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457200"/>
            <a:ext cx="4038600" cy="1981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textbook map 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“the regions in Africa.”</a:t>
            </a:r>
            <a:endParaRPr lang="en-US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855720" y="3886200"/>
            <a:ext cx="2019300" cy="1295400"/>
          </a:xfrm>
          <a:prstGeom prst="wedgeRoundRectCallout">
            <a:avLst>
              <a:gd name="adj1" fmla="val -105817"/>
              <a:gd name="adj2" fmla="val -5207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the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rainforest.</a:t>
            </a:r>
            <a:endParaRPr lang="en-US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14600" y="228600"/>
            <a:ext cx="2019300" cy="1295400"/>
          </a:xfrm>
          <a:prstGeom prst="wedgeRoundRectCallout">
            <a:avLst>
              <a:gd name="adj1" fmla="val -62798"/>
              <a:gd name="adj2" fmla="val 106748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here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desert.</a:t>
            </a:r>
            <a:endParaRPr lang="en-US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5148377" cy="5938876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457200"/>
            <a:ext cx="4038600" cy="1981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textbook map 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regions in Africa.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53000" y="1713690"/>
            <a:ext cx="4038600" cy="1941548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asked students to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“study the pattern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environments.”</a:t>
            </a:r>
            <a:endParaRPr lang="en-US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74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5148377" cy="59388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4400" y="457200"/>
            <a:ext cx="4038600" cy="1981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</a:t>
            </a:r>
          </a:p>
          <a:p>
            <a:pPr algn="ctr">
              <a:lnSpc>
                <a:spcPts val="320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typical textbook map </a:t>
            </a: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regions in Africa.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953000" y="1713689"/>
            <a:ext cx="4038600" cy="1941547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asked students to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“study the pattern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of environments.”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336696" y="2932890"/>
            <a:ext cx="3487451" cy="179151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Weeks later,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test asked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simple question: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4305300" y="4567275"/>
            <a:ext cx="3962400" cy="2057400"/>
          </a:xfrm>
          <a:prstGeom prst="snip1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Divide this blank map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into 3-6 regions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and write a short phrase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Baskerville Old Face" panose="02020602080505020303" pitchFamily="18" charset="0"/>
                <a:cs typeface="Arial" panose="020B0604020202020204" pitchFamily="34" charset="0"/>
              </a:rPr>
              <a:t>to describe each region.</a:t>
            </a:r>
          </a:p>
        </p:txBody>
      </p:sp>
    </p:spTree>
    <p:extLst>
      <p:ext uri="{BB962C8B-B14F-4D97-AF65-F5344CB8AC3E}">
        <p14:creationId xmlns:p14="http://schemas.microsoft.com/office/powerpoint/2010/main" val="34186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0"/>
            <a:ext cx="5593080" cy="688848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19665" y="2667000"/>
            <a:ext cx="2819400" cy="1752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</a:t>
            </a:r>
            <a:endParaRPr lang="en-US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their answers:</a:t>
            </a:r>
          </a:p>
        </p:txBody>
      </p:sp>
    </p:spTree>
    <p:extLst>
      <p:ext uri="{BB962C8B-B14F-4D97-AF65-F5344CB8AC3E}">
        <p14:creationId xmlns:p14="http://schemas.microsoft.com/office/powerpoint/2010/main" val="2453673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295400" y="1219200"/>
            <a:ext cx="6553200" cy="3810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first . . .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pause for a minute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can think about why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memorization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environmental patterns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 very well.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73618" cy="5791962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152400" y="342900"/>
            <a:ext cx="2819400" cy="16383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redrawn them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colors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study map.</a:t>
            </a:r>
          </a:p>
        </p:txBody>
      </p:sp>
    </p:spTree>
    <p:extLst>
      <p:ext uri="{BB962C8B-B14F-4D97-AF65-F5344CB8AC3E}">
        <p14:creationId xmlns:p14="http://schemas.microsoft.com/office/powerpoint/2010/main" val="88540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48640" y="685800"/>
            <a:ext cx="6995160" cy="2514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upon a time,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teachers were thinking about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Michigan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Level Content Expectation: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1676400" y="2895600"/>
            <a:ext cx="7086600" cy="2209800"/>
          </a:xfrm>
          <a:prstGeom prst="snip1Rect">
            <a:avLst/>
          </a:prstGeom>
          <a:solidFill>
            <a:srgbClr val="FFF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 6 – W1.2.2  and  7 – W1.2.1  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importance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natural environment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 in different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</a:p>
        </p:txBody>
      </p:sp>
    </p:spTree>
    <p:extLst>
      <p:ext uri="{BB962C8B-B14F-4D97-AF65-F5344CB8AC3E}">
        <p14:creationId xmlns:p14="http://schemas.microsoft.com/office/powerpoint/2010/main" val="20662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295400" y="1219200"/>
            <a:ext cx="6553200" cy="3810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first . . .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pause for a minute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can think about why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memorization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environmental patterns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 very well.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73618" cy="5791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2446" y="2113889"/>
            <a:ext cx="975154" cy="1445238"/>
          </a:xfrm>
          <a:prstGeom prst="rect">
            <a:avLst/>
          </a:prstGeom>
          <a:solidFill>
            <a:srgbClr val="FDE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" y="843"/>
            <a:ext cx="3170022" cy="3656757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834514" y="2190089"/>
            <a:ext cx="3733800" cy="2839111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Conclusion?</a:t>
            </a:r>
          </a:p>
          <a:p>
            <a:pPr algn="ctr">
              <a:lnSpc>
                <a:spcPts val="1200"/>
              </a:lnSpc>
            </a:pPr>
            <a:endParaRPr lang="en-US" sz="9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The human brain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does NOT store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map images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accurately.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671456" y="4114800"/>
            <a:ext cx="3243943" cy="2514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these students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not learn how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“study” maps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school.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17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" y="843"/>
            <a:ext cx="3170022" cy="3656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9600"/>
            <a:ext cx="5148377" cy="5938875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7467600" y="35052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352800" y="152400"/>
            <a:ext cx="4876800" cy="106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this map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help us understand . . 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126" y="3541067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Somalia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6497174" y="27432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59086" y="297180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Sudan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6427718" y="55626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16431" y="510093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Soweto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gular Pentagon 13"/>
          <p:cNvSpPr/>
          <p:nvPr/>
        </p:nvSpPr>
        <p:spPr>
          <a:xfrm>
            <a:off x="6497174" y="1714921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43600" y="19050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gular Pentagon 15"/>
          <p:cNvSpPr/>
          <p:nvPr/>
        </p:nvSpPr>
        <p:spPr>
          <a:xfrm>
            <a:off x="5298965" y="1600621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98629" y="1714921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Libya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gular Pentagon 17"/>
          <p:cNvSpPr/>
          <p:nvPr/>
        </p:nvSpPr>
        <p:spPr>
          <a:xfrm>
            <a:off x="4446256" y="26670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70302" y="228153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gular Pentagon 19"/>
          <p:cNvSpPr/>
          <p:nvPr/>
        </p:nvSpPr>
        <p:spPr>
          <a:xfrm>
            <a:off x="5173673" y="28194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35585" y="3043535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7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" y="843"/>
            <a:ext cx="3170022" cy="3656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09600"/>
            <a:ext cx="5148377" cy="5938875"/>
          </a:xfrm>
          <a:prstGeom prst="rect">
            <a:avLst/>
          </a:prstGeom>
        </p:spPr>
      </p:pic>
      <p:sp>
        <p:nvSpPr>
          <p:cNvPr id="4" name="Regular Pentagon 3"/>
          <p:cNvSpPr/>
          <p:nvPr/>
        </p:nvSpPr>
        <p:spPr>
          <a:xfrm>
            <a:off x="7467600" y="35052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3352800" y="152400"/>
            <a:ext cx="4876800" cy="106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of this map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help us understand . . 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0126" y="3541067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Somalia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gular Pentagon 9"/>
          <p:cNvSpPr/>
          <p:nvPr/>
        </p:nvSpPr>
        <p:spPr>
          <a:xfrm>
            <a:off x="6497174" y="27432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59086" y="2971800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Sudan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6427718" y="55626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16431" y="510093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Soweto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gular Pentagon 13"/>
          <p:cNvSpPr/>
          <p:nvPr/>
        </p:nvSpPr>
        <p:spPr>
          <a:xfrm>
            <a:off x="6497174" y="1714921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43600" y="19050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Egypt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gular Pentagon 15"/>
          <p:cNvSpPr/>
          <p:nvPr/>
        </p:nvSpPr>
        <p:spPr>
          <a:xfrm>
            <a:off x="5298965" y="1600621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498629" y="1714921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Libya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gular Pentagon 17"/>
          <p:cNvSpPr/>
          <p:nvPr/>
        </p:nvSpPr>
        <p:spPr>
          <a:xfrm>
            <a:off x="4446256" y="26670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70302" y="2281535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gular Pentagon 19"/>
          <p:cNvSpPr/>
          <p:nvPr/>
        </p:nvSpPr>
        <p:spPr>
          <a:xfrm>
            <a:off x="5173673" y="28194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935585" y="3043535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gular Pentagon 21"/>
          <p:cNvSpPr/>
          <p:nvPr/>
        </p:nvSpPr>
        <p:spPr>
          <a:xfrm>
            <a:off x="5199598" y="2819400"/>
            <a:ext cx="288188" cy="228600"/>
          </a:xfrm>
          <a:prstGeom prst="pentagon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38200" y="1714921"/>
            <a:ext cx="304800" cy="19007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ular Callout 22"/>
          <p:cNvSpPr/>
          <p:nvPr/>
        </p:nvSpPr>
        <p:spPr>
          <a:xfrm>
            <a:off x="152400" y="3433466"/>
            <a:ext cx="5047198" cy="3272134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former President of Nigeria – 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 Christian, of the Ijaw tribe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near the coast, son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canoe-makers,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university degree in fisheries biology,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early experience as a lecturer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wildlife management official.</a:t>
            </a:r>
          </a:p>
          <a:p>
            <a:pPr algn="ctr"/>
            <a:endParaRPr lang="en-US" sz="9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in that background will help 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dealing with an Islamic radical group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northern part of a divided “country”</a:t>
            </a:r>
          </a:p>
          <a:p>
            <a:pPr algn="ctr"/>
            <a:r>
              <a:rPr lang="en-US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borders drawn by British colonialists?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4.46602E-6 C -0.00416 -0.0134 -0.00763 -0.02635 -0.01407 -0.03767 C -0.0177 -0.06056 -0.01267 -0.03883 -0.02083 -0.05547 C -0.02413 -0.06148 -0.02517 -0.07096 -0.0276 -0.07767 C -0.0323 -0.09315 -0.02882 -0.08067 -0.03576 -0.0957 C -0.04166 -0.10841 -0.04532 -0.11974 -0.05572 -0.12667 C -0.06407 -0.13823 -0.08143 -0.14378 -0.09253 -0.14886 C -0.11424 -0.1588 -0.13612 -0.16504 -0.15903 -0.16897 C -0.18976 -0.16712 -0.21997 -0.16389 -0.2507 -0.16227 C -0.29792 -0.16366 -0.34237 -0.16805 -0.38907 -0.17105 C -0.40191 -0.17452 -0.41459 -0.17938 -0.42744 -0.18215 C -0.44219 -0.18885 -0.45712 -0.19047 -0.4724 -0.19325 C -0.4757 -0.19486 -0.47952 -0.19533 -0.48247 -0.19787 C -0.48421 -0.19926 -0.48577 -0.20111 -0.4875 -0.20226 C -0.4908 -0.20434 -0.50105 -0.20642 -0.48403 -0.20226 C -0.47587 -0.19486 -0.47796 -0.19995 -0.46737 -0.19995 L -0.46737 -0.21544 " pathEditMode="relative" rAng="0" ptsTypes="fffffffffffffff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7" y="-10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1295400" y="1219200"/>
            <a:ext cx="6553200" cy="3810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first . . .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pause for a minute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can think about why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memorization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environmental patterns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work very well.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373618" cy="5791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2446" y="2113889"/>
            <a:ext cx="975154" cy="1445238"/>
          </a:xfrm>
          <a:prstGeom prst="rect">
            <a:avLst/>
          </a:prstGeom>
          <a:solidFill>
            <a:srgbClr val="FDEE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455332"/>
            <a:ext cx="3196209" cy="2897468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impossible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put these issues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their context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mental map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looks like these!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89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81000" y="1600200"/>
            <a:ext cx="5562600" cy="3505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endParaRPr lang="en-US" sz="32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Conclusion?</a:t>
            </a:r>
          </a:p>
          <a:p>
            <a:pPr algn="ctr">
              <a:lnSpc>
                <a:spcPts val="1600"/>
              </a:lnSpc>
            </a:pPr>
            <a:endParaRPr lang="en-US" sz="1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can’t just say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“study this map.”</a:t>
            </a:r>
          </a:p>
          <a:p>
            <a:pPr algn="ctr">
              <a:lnSpc>
                <a:spcPts val="1700"/>
              </a:lnSpc>
            </a:pPr>
            <a:endParaRPr lang="en-US" sz="9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must ask questions, 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model the inquiry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both!).</a:t>
            </a:r>
            <a:endParaRPr lang="en-US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5401" y="228600"/>
            <a:ext cx="3810000" cy="422768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362200" y="4626429"/>
            <a:ext cx="5181600" cy="1143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these inquiry skills </a:t>
            </a:r>
          </a:p>
          <a:p>
            <a:pPr algn="ctr"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an important goal.</a:t>
            </a:r>
          </a:p>
        </p:txBody>
      </p:sp>
    </p:spTree>
    <p:extLst>
      <p:ext uri="{BB962C8B-B14F-4D97-AF65-F5344CB8AC3E}">
        <p14:creationId xmlns:p14="http://schemas.microsoft.com/office/powerpoint/2010/main" val="318937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1600200" y="1371600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3333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2015, Phil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Photos by Rick </a:t>
            </a:r>
            <a:r>
              <a:rPr lang="en-US" sz="16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Gray Tappan, and Phil </a:t>
            </a:r>
            <a:r>
              <a:rPr lang="en-US" sz="160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copy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computers for these purposes: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2. to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to colleagues or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administrators,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show the presentation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or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they lead at teacher conferences,</a:t>
            </a:r>
          </a:p>
          <a:p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4. to use individual frames (with attribution)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  <a:endParaRPr lang="en-US" sz="1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frames on a personal blog</a:t>
            </a:r>
            <a:b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uploading to any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548640" y="685800"/>
            <a:ext cx="6995160" cy="2514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upon a time,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teachers were thinking about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Michigan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Level Content Expectation: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nip Single Corner Rectangle 1"/>
          <p:cNvSpPr/>
          <p:nvPr/>
        </p:nvSpPr>
        <p:spPr>
          <a:xfrm>
            <a:off x="1676400" y="2895600"/>
            <a:ext cx="7086600" cy="2209800"/>
          </a:xfrm>
          <a:prstGeom prst="snip1Rect">
            <a:avLst/>
          </a:prstGeom>
          <a:solidFill>
            <a:srgbClr val="FFFE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GLCE  6 – W1.2.2  and  7 – W1.2.1  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the importance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natural environment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. in different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990600" y="1219200"/>
            <a:ext cx="6705600" cy="1524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meet this standard,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need to understand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idea of “environment.”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752600" y="1600200"/>
            <a:ext cx="5562600" cy="22860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can show pictures,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talk about them,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have students</a:t>
            </a:r>
          </a:p>
          <a:p>
            <a:pPr algn="ctr">
              <a:lnSpc>
                <a:spcPts val="34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about them.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6Pix\AGAfTifs\AGambR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" y="355600"/>
            <a:ext cx="813816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09600" y="6096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4876800" y="4953000"/>
            <a:ext cx="3962400" cy="1600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places where</a:t>
            </a:r>
          </a:p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rains almost every day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(near the equator).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3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638800" y="228600"/>
            <a:ext cx="3352800" cy="144145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rees grow big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rainforest.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09600" y="6096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Rainforest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0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22" y="1416050"/>
            <a:ext cx="7732199" cy="51371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152400" y="165100"/>
            <a:ext cx="2819400" cy="25019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who live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rainforests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build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houses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wood.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6Pix\AGAfTifs\AG39des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886"/>
            <a:ext cx="9127674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609600" y="6096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790700" y="5181600"/>
            <a:ext cx="3657600" cy="13716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places where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hardly ever rains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(near the Tropic lines).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181600" y="5693410"/>
            <a:ext cx="3048000" cy="10668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Fact: trees need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to grow.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28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6Pix\AGAfTifs\AG39des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0886"/>
            <a:ext cx="9127674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609600" y="609600"/>
            <a:ext cx="2362200" cy="8382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Desert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71450" y="3733800"/>
            <a:ext cx="2819400" cy="2501900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 use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a house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lived here?</a:t>
            </a:r>
          </a:p>
        </p:txBody>
      </p:sp>
    </p:spTree>
    <p:extLst>
      <p:ext uri="{BB962C8B-B14F-4D97-AF65-F5344CB8AC3E}">
        <p14:creationId xmlns:p14="http://schemas.microsoft.com/office/powerpoint/2010/main" val="41303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2308</TotalTime>
  <Words>816</Words>
  <Application>Microsoft Office PowerPoint</Application>
  <PresentationFormat>On-screen Show (4:3)</PresentationFormat>
  <Paragraphs>202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Horizon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PG</dc:creator>
  <cp:lastModifiedBy>PG</cp:lastModifiedBy>
  <cp:revision>115</cp:revision>
  <dcterms:created xsi:type="dcterms:W3CDTF">2014-05-29T14:03:30Z</dcterms:created>
  <dcterms:modified xsi:type="dcterms:W3CDTF">2015-09-27T19:15:54Z</dcterms:modified>
</cp:coreProperties>
</file>