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82" r:id="rId2"/>
    <p:sldId id="604" r:id="rId3"/>
    <p:sldId id="569" r:id="rId4"/>
    <p:sldId id="608" r:id="rId5"/>
    <p:sldId id="609" r:id="rId6"/>
    <p:sldId id="610" r:id="rId7"/>
    <p:sldId id="566" r:id="rId8"/>
    <p:sldId id="567" r:id="rId9"/>
    <p:sldId id="606" r:id="rId10"/>
    <p:sldId id="568" r:id="rId11"/>
    <p:sldId id="599" r:id="rId12"/>
    <p:sldId id="603" r:id="rId13"/>
    <p:sldId id="602" r:id="rId14"/>
    <p:sldId id="60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4D4D4D"/>
    <a:srgbClr val="FFCCFF"/>
    <a:srgbClr val="FF9933"/>
    <a:srgbClr val="FFFF99"/>
    <a:srgbClr val="969696"/>
    <a:srgbClr val="663300"/>
    <a:srgbClr val="660033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376" y="-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B1655-6FA4-4DB3-B109-A327E87012B2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6C047-B53F-4F6A-9CC5-F39559B80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96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4AB74E-1796-4AA8-B1FB-96CFA3D52850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54EE3-E7B3-45B5-9D3F-7BB94B0B93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4CA0A1-B5E2-41AC-BAF1-498B2869C551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C7D58F-13FF-435E-B770-150878BBDA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000F98-FD06-4B56-877D-F352BF3DB865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F6412-4931-441F-A92B-5F14D32F91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BA43B2-8E67-4691-ABE8-9C5F71E545A2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F27A5-7380-4FDB-8B9E-4D9ABF0C85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F44C18-DC4D-41F2-893E-9DB815FA6A09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A1A847E1-FA41-4F40-B3EC-FE4D4A5CC3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836F3A-0962-4C15-B976-A911550736E0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2776C-0E0A-4DAA-8527-164DC09EDE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CDB9FA-DFCF-434A-832A-350B8EDA8097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E3464D-9F13-405F-96D6-6A036FA4C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C07635-DA6C-400C-81DD-B7BE4E6B093A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826DB-4C1D-4326-970F-9A0AA48407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AC24D1-B3A2-4889-9B7F-CDBBDD7C18D8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30E8D-5FFE-4D4A-8B95-9956B93C66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7DBA3-A1E7-44F6-AE8D-C5970210934D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B1102-F406-4984-9EDA-F8B5B07F3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66614-0C88-4C1A-B683-A252B8AAA2C5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42800-2D90-4DFB-A9DD-4B2C8378D6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9F700ED-96E1-4BA2-9048-36175D0AC6E8}" type="datetimeFigureOut">
              <a:rPr lang="en-US" smtClean="0"/>
              <a:pPr>
                <a:defRPr/>
              </a:pPr>
              <a:t>9/27/2015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242D06BA-9F0A-474A-B198-D9E20D0041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635240" y="5486400"/>
            <a:ext cx="1508760" cy="1371600"/>
          </a:xfrm>
          <a:prstGeom prst="rect">
            <a:avLst/>
          </a:prstGeom>
        </p:spPr>
        <p:txBody>
          <a:bodyPr vert="horz" tIns="0" rIns="45720" bIns="0" anchor="ctr">
            <a:norm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1600"/>
              </a:lnSpc>
              <a:spcAft>
                <a:spcPts val="0"/>
              </a:spcAft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 </a:t>
            </a:r>
            <a:r>
              <a:rPr lang="en-US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Gersmehl</a:t>
            </a:r>
            <a:endParaRPr lang="en-US" sz="1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 fontAlgn="auto">
              <a:lnSpc>
                <a:spcPts val="1600"/>
              </a:lnSpc>
              <a:spcAft>
                <a:spcPts val="0"/>
              </a:spcAft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Michigan </a:t>
            </a:r>
          </a:p>
          <a:p>
            <a:pPr algn="ctr" fontAlgn="auto">
              <a:lnSpc>
                <a:spcPts val="1600"/>
              </a:lnSpc>
              <a:spcAft>
                <a:spcPts val="0"/>
              </a:spcAft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Geographic</a:t>
            </a:r>
          </a:p>
          <a:p>
            <a:pPr algn="ctr" fontAlgn="auto">
              <a:lnSpc>
                <a:spcPts val="1600"/>
              </a:lnSpc>
              <a:spcAft>
                <a:spcPts val="0"/>
              </a:spcAft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Alliance</a:t>
            </a:r>
          </a:p>
          <a:p>
            <a:pPr algn="ctr" fontAlgn="auto">
              <a:lnSpc>
                <a:spcPts val="1600"/>
              </a:lnSpc>
              <a:spcAft>
                <a:spcPts val="0"/>
              </a:spcAft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2014</a:t>
            </a:r>
          </a:p>
        </p:txBody>
      </p:sp>
      <p:sp>
        <p:nvSpPr>
          <p:cNvPr id="5" name="Rectangle 4"/>
          <p:cNvSpPr/>
          <p:nvPr/>
        </p:nvSpPr>
        <p:spPr>
          <a:xfrm>
            <a:off x="993967" y="2279809"/>
            <a:ext cx="721703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Spatial</a:t>
            </a:r>
            <a:r>
              <a:rPr lang="en-US" sz="6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600" b="1" cap="none" spc="0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Reasoning</a:t>
            </a:r>
          </a:p>
          <a:p>
            <a:pPr algn="ctr">
              <a:lnSpc>
                <a:spcPct val="150000"/>
              </a:lnSpc>
            </a:pPr>
            <a:r>
              <a:rPr lang="en-US" sz="4800" b="1" cap="none" spc="0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 Books on 9 Tables</a:t>
            </a:r>
            <a:endParaRPr lang="en-US" sz="4800" b="1" cap="none" spc="0" dirty="0">
              <a:ln w="11430"/>
              <a:solidFill>
                <a:srgbClr val="FF99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910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228600" y="152400"/>
            <a:ext cx="8686800" cy="1572006"/>
          </a:xfrm>
          <a:prstGeom prst="wedgeRoundRectCallout">
            <a:avLst>
              <a:gd name="adj1" fmla="val 49906"/>
              <a:gd name="adj2" fmla="val -19262"/>
              <a:gd name="adj3" fmla="val 16667"/>
            </a:avLst>
          </a:prstGeom>
          <a:solidFill>
            <a:srgbClr val="FFCC6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Here’s a typical situation where this principle is important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 colorful map from a popular primary-school atlas.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1600200" y="1371600"/>
            <a:ext cx="5943600" cy="3581400"/>
          </a:xfrm>
          <a:prstGeom prst="wedgeRoundRectCallout">
            <a:avLst>
              <a:gd name="adj1" fmla="val 49906"/>
              <a:gd name="adj2" fmla="val -19262"/>
              <a:gd name="adj3" fmla="val 16667"/>
            </a:avLst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PROBLEM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Copyright rules prohibit distributing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this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</a:rPr>
              <a:t>powerpoint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with the map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find a map with tiny pictures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of animals in Africa.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You won’t have trouble finding one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our collection has more than twenty,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from every major educational publisher.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28600" y="4495800"/>
            <a:ext cx="6019800" cy="1495806"/>
          </a:xfrm>
          <a:prstGeom prst="wedgeRoundRectCallout">
            <a:avLst>
              <a:gd name="adj1" fmla="val 49906"/>
              <a:gd name="adj2" fmla="val -19262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We’ll look at how kids “see” this map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in a minute – after a summary.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7834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2"/>
          <p:cNvSpPr/>
          <p:nvPr/>
        </p:nvSpPr>
        <p:spPr>
          <a:xfrm>
            <a:off x="685800" y="838200"/>
            <a:ext cx="7635875" cy="5105399"/>
          </a:xfrm>
          <a:prstGeom prst="wedgeRoundRectCallout">
            <a:avLst>
              <a:gd name="adj1" fmla="val -18420"/>
              <a:gd name="adj2" fmla="val 49518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The big point for teachers:</a:t>
            </a:r>
            <a:endParaRPr lang="en-US" sz="1200" dirty="0">
              <a:solidFill>
                <a:schemeClr val="tx1">
                  <a:lumMod val="8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Different children may encode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information from a map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in different ways.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990600" y="3352800"/>
            <a:ext cx="6934200" cy="2362199"/>
          </a:xfrm>
          <a:prstGeom prst="wedgeRoundRectCallout">
            <a:avLst>
              <a:gd name="adj1" fmla="val -18420"/>
              <a:gd name="adj2" fmla="val 49518"/>
              <a:gd name="adj3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In other words, they do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different kinds of spatial 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thinking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with different degrees of “skill”</a:t>
            </a:r>
            <a:b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(and they </a:t>
            </a:r>
            <a:r>
              <a:rPr lang="en-US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develop 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at different rates).</a:t>
            </a:r>
          </a:p>
        </p:txBody>
      </p:sp>
    </p:spTree>
    <p:extLst>
      <p:ext uri="{BB962C8B-B14F-4D97-AF65-F5344CB8AC3E}">
        <p14:creationId xmlns:p14="http://schemas.microsoft.com/office/powerpoint/2010/main" val="6852859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2"/>
          <p:cNvSpPr/>
          <p:nvPr/>
        </p:nvSpPr>
        <p:spPr>
          <a:xfrm>
            <a:off x="685800" y="838200"/>
            <a:ext cx="7635875" cy="5105399"/>
          </a:xfrm>
          <a:prstGeom prst="wedgeRoundRectCallout">
            <a:avLst>
              <a:gd name="adj1" fmla="val -18420"/>
              <a:gd name="adj2" fmla="val 49518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The big point for teachers:</a:t>
            </a:r>
            <a:endParaRPr lang="en-US" sz="1200" dirty="0">
              <a:solidFill>
                <a:schemeClr val="tx1">
                  <a:lumMod val="8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Different children may encode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information from a map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in different ways.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990600" y="3352800"/>
            <a:ext cx="6934200" cy="2362199"/>
          </a:xfrm>
          <a:prstGeom prst="wedgeRoundRectCallout">
            <a:avLst>
              <a:gd name="adj1" fmla="val -18420"/>
              <a:gd name="adj2" fmla="val 49518"/>
              <a:gd name="adj3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In other words, they do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different kinds of spatial 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thinking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with different levels of “skill”</a:t>
            </a:r>
            <a:b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(and they </a:t>
            </a:r>
            <a:r>
              <a:rPr lang="en-US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develop 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at different rates).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356359" y="3581400"/>
            <a:ext cx="6324601" cy="2514600"/>
          </a:xfrm>
          <a:prstGeom prst="wedgeRoundRectCallout">
            <a:avLst>
              <a:gd name="adj1" fmla="val -23776"/>
              <a:gd name="adj2" fmla="val 48976"/>
              <a:gd name="adj3" fmla="val 16667"/>
            </a:avLst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With proper guidance,</a:t>
            </a:r>
          </a:p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e</a:t>
            </a: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very </a:t>
            </a: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child can </a:t>
            </a: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learn how </a:t>
            </a: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to do </a:t>
            </a:r>
            <a:endParaRPr lang="en-US" sz="28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all </a:t>
            </a: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kinds of spatial thinking</a:t>
            </a:r>
          </a:p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better!</a:t>
            </a:r>
          </a:p>
        </p:txBody>
      </p:sp>
    </p:spTree>
    <p:extLst>
      <p:ext uri="{BB962C8B-B14F-4D97-AF65-F5344CB8AC3E}">
        <p14:creationId xmlns:p14="http://schemas.microsoft.com/office/powerpoint/2010/main" val="26993311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2514600" y="2438400"/>
            <a:ext cx="4343400" cy="2514600"/>
          </a:xfrm>
          <a:prstGeom prst="wedgeRoundRectCallout">
            <a:avLst>
              <a:gd name="adj1" fmla="val -23776"/>
              <a:gd name="adj2" fmla="val 48976"/>
              <a:gd name="adj3" fmla="val 16667"/>
            </a:avLst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</a:rPr>
              <a:t>Remember:</a:t>
            </a:r>
          </a:p>
          <a:p>
            <a:pPr algn="ctr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Kids don’t just</a:t>
            </a:r>
          </a:p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“get information”</a:t>
            </a:r>
          </a:p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from a map.</a:t>
            </a:r>
            <a:endParaRPr lang="en-US" sz="3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2238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2"/>
          <p:cNvSpPr/>
          <p:nvPr/>
        </p:nvSpPr>
        <p:spPr>
          <a:xfrm>
            <a:off x="1600200" y="1371600"/>
            <a:ext cx="6019800" cy="4468026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333333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2015, Phil </a:t>
            </a:r>
            <a:r>
              <a:rPr lang="en-US" sz="160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Gersmehl</a:t>
            </a:r>
            <a:endParaRPr lang="en-US" sz="1600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900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 who saw this presentation at a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</a:t>
            </a:r>
          </a:p>
          <a:p>
            <a:pPr algn="ctr"/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downloaded it from our internet site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permission</a:t>
            </a:r>
          </a:p>
          <a:p>
            <a:pPr algn="ctr"/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copy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own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computers for these purposes: </a:t>
            </a:r>
            <a:endParaRPr lang="en-US" sz="1600" dirty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1. to help them review the workshop,</a:t>
            </a:r>
            <a:endParaRPr lang="en-US" sz="1600" dirty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2. to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to colleagues or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administrators,</a:t>
            </a:r>
            <a:endParaRPr lang="en-US" sz="1600" dirty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3. to show the presentation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6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own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classrooms </a:t>
            </a:r>
            <a:b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or </a:t>
            </a:r>
            <a:r>
              <a:rPr lang="en-US" sz="16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 they lead at teacher conferences,</a:t>
            </a:r>
          </a:p>
          <a:p>
            <a:r>
              <a:rPr lang="en-US" sz="16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4. to use individual frames (with attribution)</a:t>
            </a:r>
            <a:b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in their own class or conference presentations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900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permission for </a:t>
            </a:r>
            <a:r>
              <a:rPr lang="en-US" sz="16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other use, </a:t>
            </a:r>
            <a:endParaRPr lang="en-US" sz="1600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en-US" sz="16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posting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frames on a personal blog</a:t>
            </a:r>
            <a:b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uploading to any </a:t>
            </a:r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or website, </a:t>
            </a:r>
          </a:p>
          <a:p>
            <a:pPr algn="ctr"/>
            <a:r>
              <a:rPr lang="en-US" sz="16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pgersmehl@gmail.com </a:t>
            </a:r>
            <a:endParaRPr lang="en-US" sz="1600" dirty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642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ular Callout 7"/>
          <p:cNvSpPr/>
          <p:nvPr/>
        </p:nvSpPr>
        <p:spPr>
          <a:xfrm>
            <a:off x="1981200" y="2438400"/>
            <a:ext cx="4876799" cy="2667000"/>
          </a:xfrm>
          <a:prstGeom prst="wedgeRoundRectCallout">
            <a:avLst>
              <a:gd name="adj1" fmla="val 48986"/>
              <a:gd name="adj2" fmla="val -1493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To understand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how children “see” a map,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we have to understand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how human brains encode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spatial information.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486400" y="4806042"/>
            <a:ext cx="3063875" cy="1605643"/>
          </a:xfrm>
          <a:prstGeom prst="wedgeRoundRectCallout">
            <a:avLst>
              <a:gd name="adj1" fmla="val 48986"/>
              <a:gd name="adj2" fmla="val -14938"/>
              <a:gd name="adj3" fmla="val 16667"/>
            </a:avLst>
          </a:prstGeom>
          <a:solidFill>
            <a:srgbClr val="FFC000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Spoiler alert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We do it in several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different ways.</a:t>
            </a:r>
          </a:p>
        </p:txBody>
      </p:sp>
    </p:spTree>
    <p:extLst>
      <p:ext uri="{BB962C8B-B14F-4D97-AF65-F5344CB8AC3E}">
        <p14:creationId xmlns:p14="http://schemas.microsoft.com/office/powerpoint/2010/main" val="17812215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312" y="304800"/>
            <a:ext cx="4818888" cy="46908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304800" y="304800"/>
            <a:ext cx="3063875" cy="1905000"/>
          </a:xfrm>
          <a:prstGeom prst="wedgeRoundRectCallout">
            <a:avLst>
              <a:gd name="adj1" fmla="val 48986"/>
              <a:gd name="adj2" fmla="val -1493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Imagine a room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with 9 books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on 9 tables.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1319149" y="4800600"/>
            <a:ext cx="2701163" cy="914400"/>
          </a:xfrm>
          <a:prstGeom prst="wedgeRoundRectCallout">
            <a:avLst>
              <a:gd name="adj1" fmla="val 89541"/>
              <a:gd name="adj2" fmla="val -38001"/>
              <a:gd name="adj3" fmla="val 16667"/>
            </a:avLst>
          </a:prstGeom>
          <a:solidFill>
            <a:srgbClr val="00206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Here is the door.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956437" y="3733800"/>
            <a:ext cx="3063875" cy="2129028"/>
          </a:xfrm>
          <a:prstGeom prst="wedgeRoundRectCallout">
            <a:avLst>
              <a:gd name="adj1" fmla="val 123399"/>
              <a:gd name="adj2" fmla="val -5980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There 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 treasure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under this book.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486400" y="5405628"/>
            <a:ext cx="2835275" cy="914400"/>
          </a:xfrm>
          <a:prstGeom prst="wedgeRoundRectCallout">
            <a:avLst>
              <a:gd name="adj1" fmla="val -34625"/>
              <a:gd name="adj2" fmla="val -188001"/>
              <a:gd name="adj3" fmla="val 16667"/>
            </a:avLst>
          </a:prstGeom>
          <a:solidFill>
            <a:srgbClr val="00206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PS This is you!</a:t>
            </a:r>
          </a:p>
        </p:txBody>
      </p:sp>
    </p:spTree>
    <p:extLst>
      <p:ext uri="{BB962C8B-B14F-4D97-AF65-F5344CB8AC3E}">
        <p14:creationId xmlns:p14="http://schemas.microsoft.com/office/powerpoint/2010/main" val="28456486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312" y="304800"/>
            <a:ext cx="4818888" cy="4690872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762000" y="4343400"/>
            <a:ext cx="3825875" cy="1447800"/>
          </a:xfrm>
          <a:prstGeom prst="wedgeRoundRectCallout">
            <a:avLst>
              <a:gd name="adj1" fmla="val -20650"/>
              <a:gd name="adj2" fmla="val -49668"/>
              <a:gd name="adj3" fmla="val 16667"/>
            </a:avLst>
          </a:prstGeom>
          <a:solidFill>
            <a:srgbClr val="00206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How will you remember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where the treasure is?</a:t>
            </a:r>
          </a:p>
        </p:txBody>
      </p:sp>
    </p:spTree>
    <p:extLst>
      <p:ext uri="{BB962C8B-B14F-4D97-AF65-F5344CB8AC3E}">
        <p14:creationId xmlns:p14="http://schemas.microsoft.com/office/powerpoint/2010/main" val="2841668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312" y="304800"/>
            <a:ext cx="4818888" cy="4690872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762000" y="4343400"/>
            <a:ext cx="3825875" cy="1447800"/>
          </a:xfrm>
          <a:prstGeom prst="wedgeRoundRectCallout">
            <a:avLst>
              <a:gd name="adj1" fmla="val -20650"/>
              <a:gd name="adj2" fmla="val -49668"/>
              <a:gd name="adj3" fmla="val 16667"/>
            </a:avLst>
          </a:prstGeom>
          <a:solidFill>
            <a:srgbClr val="00206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How will you remember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where the treasure is?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76200" y="2971800"/>
            <a:ext cx="5334000" cy="3886200"/>
          </a:xfrm>
          <a:prstGeom prst="cloudCallout">
            <a:avLst>
              <a:gd name="adj1" fmla="val 67558"/>
              <a:gd name="adj2" fmla="val -37603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en-US" sz="2200" dirty="0" smtClean="0">
                <a:solidFill>
                  <a:srgbClr val="002060"/>
                </a:solidFill>
              </a:rPr>
              <a:t>The treasure is: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     - near my right hand</a:t>
            </a:r>
          </a:p>
          <a:p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    - on the orange table,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     - in middle of first row,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     - book in front middle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                of its table,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     - on door side of room,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. . . 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76200" y="2438400"/>
            <a:ext cx="4404360" cy="1066800"/>
          </a:xfrm>
          <a:prstGeom prst="cloudCallout">
            <a:avLst>
              <a:gd name="adj1" fmla="val 44029"/>
              <a:gd name="adj2" fmla="val -33262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You may be thinking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3368040" y="2895600"/>
            <a:ext cx="975360" cy="396240"/>
          </a:xfrm>
          <a:prstGeom prst="cloudCallout">
            <a:avLst>
              <a:gd name="adj1" fmla="val 44029"/>
              <a:gd name="adj2" fmla="val -33262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3200400"/>
            <a:ext cx="3060827" cy="3810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4038600" y="4953000"/>
            <a:ext cx="672973" cy="609600"/>
          </a:xfrm>
          <a:prstGeom prst="cloudCallout">
            <a:avLst>
              <a:gd name="adj1" fmla="val 44029"/>
              <a:gd name="adj2" fmla="val -33262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4527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312" y="304800"/>
            <a:ext cx="4818888" cy="4690872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762000" y="4343400"/>
            <a:ext cx="3825875" cy="1447800"/>
          </a:xfrm>
          <a:prstGeom prst="wedgeRoundRectCallout">
            <a:avLst>
              <a:gd name="adj1" fmla="val -20650"/>
              <a:gd name="adj2" fmla="val -49668"/>
              <a:gd name="adj3" fmla="val 16667"/>
            </a:avLst>
          </a:prstGeom>
          <a:solidFill>
            <a:srgbClr val="00206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How will you remember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where the treasure is?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76200" y="2971800"/>
            <a:ext cx="5334000" cy="3886200"/>
          </a:xfrm>
          <a:prstGeom prst="cloudCallout">
            <a:avLst>
              <a:gd name="adj1" fmla="val 67558"/>
              <a:gd name="adj2" fmla="val -37603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en-US" sz="2200" dirty="0" smtClean="0">
                <a:solidFill>
                  <a:srgbClr val="002060"/>
                </a:solidFill>
              </a:rPr>
              <a:t>The treasure is: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     - near my right hand</a:t>
            </a:r>
          </a:p>
          <a:p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    - on the orange table,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     - in middle of first row,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     - book in front middle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                of its table,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     - on door side of room,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. . . 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76200" y="2438400"/>
            <a:ext cx="4404360" cy="1066800"/>
          </a:xfrm>
          <a:prstGeom prst="cloudCallout">
            <a:avLst>
              <a:gd name="adj1" fmla="val 44029"/>
              <a:gd name="adj2" fmla="val -33262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You may be thinking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3368040" y="2895600"/>
            <a:ext cx="975360" cy="396240"/>
          </a:xfrm>
          <a:prstGeom prst="cloudCallout">
            <a:avLst>
              <a:gd name="adj1" fmla="val 44029"/>
              <a:gd name="adj2" fmla="val -33262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3200400"/>
            <a:ext cx="3060827" cy="3810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4038600" y="4953000"/>
            <a:ext cx="672973" cy="609600"/>
          </a:xfrm>
          <a:prstGeom prst="cloudCallout">
            <a:avLst>
              <a:gd name="adj1" fmla="val 44029"/>
              <a:gd name="adj2" fmla="val -33262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152400"/>
            <a:ext cx="3581400" cy="3886200"/>
          </a:xfrm>
          <a:prstGeom prst="wedgeRoundRectCallout">
            <a:avLst>
              <a:gd name="adj1" fmla="val 48986"/>
              <a:gd name="adj2" fmla="val -14938"/>
              <a:gd name="adj3" fmla="val 16667"/>
            </a:avLst>
          </a:prstGeom>
          <a:solidFill>
            <a:srgbClr val="FFC000"/>
          </a:solidFill>
          <a:ln>
            <a:solidFill>
              <a:srgbClr val="660033"/>
            </a:solidFill>
          </a:ln>
          <a:effectLst>
            <a:outerShdw blurRad="254000" dist="165100" dir="2700000" sx="108000" sy="108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Spoiler alert: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your brain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automatically thinks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of several of these,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all at once 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(in parallel),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but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 unless you try,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you are likely to be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consciously aware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of only one.</a:t>
            </a:r>
          </a:p>
        </p:txBody>
      </p:sp>
    </p:spTree>
    <p:extLst>
      <p:ext uri="{BB962C8B-B14F-4D97-AF65-F5344CB8AC3E}">
        <p14:creationId xmlns:p14="http://schemas.microsoft.com/office/powerpoint/2010/main" val="33083021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228600" y="533400"/>
            <a:ext cx="3063875" cy="1447800"/>
          </a:xfrm>
          <a:prstGeom prst="wedgeRoundRectCallout">
            <a:avLst>
              <a:gd name="adj1" fmla="val 80622"/>
              <a:gd name="adj2" fmla="val 1100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Then you go to another room.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617537" y="3276600"/>
            <a:ext cx="3063875" cy="2286000"/>
          </a:xfrm>
          <a:prstGeom prst="wedgeRoundRectCallout">
            <a:avLst>
              <a:gd name="adj1" fmla="val 49906"/>
              <a:gd name="adj2" fmla="val -1926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The question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is simple: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table has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treasure?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628" y="304800"/>
            <a:ext cx="4566256" cy="4690871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3292475" y="5151120"/>
            <a:ext cx="5546725" cy="1569720"/>
          </a:xfrm>
          <a:prstGeom prst="wedgeRoundRectCallout">
            <a:avLst>
              <a:gd name="adj1" fmla="val 49906"/>
              <a:gd name="adj2" fmla="val -19262"/>
              <a:gd name="adj3" fmla="val 16667"/>
            </a:avLst>
          </a:prstGeom>
          <a:solidFill>
            <a:srgbClr val="99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The answer, however, is not simple.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It depends on which mode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of spatial thinking you use.</a:t>
            </a:r>
            <a:endParaRPr lang="en-US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5252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628" y="304800"/>
            <a:ext cx="4566256" cy="4690871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04800" y="533400"/>
            <a:ext cx="3505200" cy="68700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1. Aura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right hand touch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1752" y="2216727"/>
            <a:ext cx="3505200" cy="831273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3. Sequence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middle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   of row in front of you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3214255"/>
            <a:ext cx="3505200" cy="900545"/>
          </a:xfrm>
          <a:prstGeom prst="roundRect">
            <a:avLst/>
          </a:prstGeom>
          <a:solidFill>
            <a:srgbClr val="9696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4. Analogy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book in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   same position on table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41376" y="1378527"/>
            <a:ext cx="3505200" cy="687003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2. Association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color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41376" y="5486400"/>
            <a:ext cx="3505200" cy="1102615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6. Analogy 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book in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same position on its table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as the  table is in the room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267200" y="5103675"/>
            <a:ext cx="4648200" cy="1572006"/>
          </a:xfrm>
          <a:prstGeom prst="wedgeRoundRectCallout">
            <a:avLst>
              <a:gd name="adj1" fmla="val 49906"/>
              <a:gd name="adj2" fmla="val -1926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And what if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- tables were different sizes?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- books were different colors?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41376" y="4422748"/>
            <a:ext cx="3505200" cy="911252"/>
          </a:xfrm>
          <a:prstGeom prst="roundRect">
            <a:avLst/>
          </a:prstGeom>
          <a:solidFill>
            <a:srgbClr val="5BA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5. Sequence 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middle</a:t>
            </a:r>
          </a:p>
          <a:p>
            <a:pPr algn="ctr"/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of row on door side of room</a:t>
            </a:r>
            <a:endParaRPr lang="en-US" sz="2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5256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628" y="304800"/>
            <a:ext cx="4566256" cy="4690871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04800" y="533400"/>
            <a:ext cx="3505200" cy="68700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1. Aura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right hand touch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1752" y="2216727"/>
            <a:ext cx="3505200" cy="831273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3. Sequence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middle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   of row in front of you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3214255"/>
            <a:ext cx="3505200" cy="900545"/>
          </a:xfrm>
          <a:prstGeom prst="roundRect">
            <a:avLst/>
          </a:prstGeom>
          <a:solidFill>
            <a:srgbClr val="9696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4. Analogy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book in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   same position on table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41376" y="1378527"/>
            <a:ext cx="3505200" cy="687003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2. Association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color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41376" y="5486400"/>
            <a:ext cx="3505200" cy="1102615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6. Analogy 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book in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same position on its table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as the  table is in the room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267200" y="5103675"/>
            <a:ext cx="4648200" cy="1572006"/>
          </a:xfrm>
          <a:prstGeom prst="wedgeRoundRectCallout">
            <a:avLst>
              <a:gd name="adj1" fmla="val 49906"/>
              <a:gd name="adj2" fmla="val -1926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And what if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- tables were different sizes?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- books were different colors?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41376" y="4422748"/>
            <a:ext cx="3505200" cy="911252"/>
          </a:xfrm>
          <a:prstGeom prst="roundRect">
            <a:avLst/>
          </a:prstGeom>
          <a:solidFill>
            <a:srgbClr val="5BA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5. Sequence 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– middle</a:t>
            </a:r>
          </a:p>
          <a:p>
            <a:pPr algn="ctr"/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of row on door side of room</a:t>
            </a:r>
            <a:endParaRPr lang="en-US" sz="2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346" t="37535" r="24351" b="9032"/>
          <a:stretch/>
        </p:blipFill>
        <p:spPr>
          <a:xfrm>
            <a:off x="4008120" y="3251662"/>
            <a:ext cx="3002280" cy="2506470"/>
          </a:xfrm>
          <a:prstGeom prst="rect">
            <a:avLst/>
          </a:prstGeom>
          <a:effectLst>
            <a:outerShdw blurRad="203200" dist="114300" dir="2700000" sx="118000" sy="118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Oval 3"/>
          <p:cNvSpPr/>
          <p:nvPr/>
        </p:nvSpPr>
        <p:spPr>
          <a:xfrm>
            <a:off x="5105400" y="3886200"/>
            <a:ext cx="1447800" cy="1217475"/>
          </a:xfrm>
          <a:prstGeom prst="ellipse">
            <a:avLst/>
          </a:prstGeom>
          <a:noFill/>
          <a:ln w="152400">
            <a:solidFill>
              <a:srgbClr val="FF00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ular Callout 14"/>
          <p:cNvSpPr/>
          <p:nvPr/>
        </p:nvSpPr>
        <p:spPr>
          <a:xfrm>
            <a:off x="76200" y="457200"/>
            <a:ext cx="4114800" cy="4876800"/>
          </a:xfrm>
          <a:prstGeom prst="wedgeRoundRectCallout">
            <a:avLst>
              <a:gd name="adj1" fmla="val 49906"/>
              <a:gd name="adj2" fmla="val -19262"/>
              <a:gd name="adj3" fmla="val 16667"/>
            </a:avLst>
          </a:prstGeom>
          <a:solidFill>
            <a:srgbClr val="FFCC6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If you want an explanation,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h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ere’s that “super-analogy”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In the first room, the treasure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was under a book that was located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in the front middle part of a table,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and that table, in turn, was located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in the front-middle of the group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of nine tables in the room.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Now, the treasure could be on table 6, where the book is located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in the top right corner of the table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that is in the top-right corner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of the group of tables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(the “same position”).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3779520" y="114900"/>
            <a:ext cx="3581400" cy="1607127"/>
          </a:xfrm>
          <a:prstGeom prst="wedgeRoundRectCallout">
            <a:avLst>
              <a:gd name="adj1" fmla="val 49906"/>
              <a:gd name="adj2" fmla="val -19262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Note to assessment writers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if you didn’t think of this one,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you could be writing map questions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that the brightest students in the room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are very likely to get wrong.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bg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C00000"/>
                </a:solidFill>
              </a:rPr>
              <a:t>Think about it</a:t>
            </a:r>
            <a:r>
              <a:rPr lang="en-US" sz="1400" dirty="0" smtClean="0">
                <a:solidFill>
                  <a:srgbClr val="C0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693202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6">
      <a:dk1>
        <a:srgbClr val="002060"/>
      </a:dk1>
      <a:lt1>
        <a:srgbClr val="0070C0"/>
      </a:lt1>
      <a:dk2>
        <a:srgbClr val="002060"/>
      </a:dk2>
      <a:lt2>
        <a:srgbClr val="002060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11812</TotalTime>
  <Words>781</Words>
  <Application>Microsoft Office PowerPoint</Application>
  <PresentationFormat>On-screen Show (4:3)</PresentationFormat>
  <Paragraphs>187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</dc:creator>
  <cp:lastModifiedBy>PG</cp:lastModifiedBy>
  <cp:revision>444</cp:revision>
  <dcterms:created xsi:type="dcterms:W3CDTF">2011-11-28T21:13:34Z</dcterms:created>
  <dcterms:modified xsi:type="dcterms:W3CDTF">2015-09-27T19:18:48Z</dcterms:modified>
</cp:coreProperties>
</file>