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3" r:id="rId8"/>
    <p:sldId id="262" r:id="rId9"/>
    <p:sldId id="261" r:id="rId10"/>
    <p:sldId id="260" r:id="rId11"/>
    <p:sldId id="267" r:id="rId12"/>
    <p:sldId id="25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AE6FAD-8EF8-4D85-9171-5363EDDECD9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223A21-9DC8-4B1C-BADE-2095FD9EB6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33400"/>
            <a:ext cx="82296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“Fireworks” </a:t>
            </a:r>
            <a:br>
              <a:rPr lang="en-US" dirty="0" smtClean="0"/>
            </a:b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3833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graphic illustration</a:t>
            </a:r>
          </a:p>
          <a:p>
            <a:r>
              <a:rPr lang="en-US" sz="2400" dirty="0" smtClean="0"/>
              <a:t>of the basic structure</a:t>
            </a:r>
          </a:p>
          <a:p>
            <a:r>
              <a:rPr lang="en-US" sz="2400" dirty="0" smtClean="0"/>
              <a:t>of </a:t>
            </a:r>
            <a:r>
              <a:rPr lang="en-US" sz="2400" smtClean="0"/>
              <a:t>each regional module</a:t>
            </a:r>
            <a:endParaRPr lang="en-US" sz="2400" dirty="0" smtClean="0"/>
          </a:p>
          <a:p>
            <a:r>
              <a:rPr lang="en-US" sz="2400" dirty="0" smtClean="0"/>
              <a:t>in the MGA model curriculum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0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80" y="624840"/>
            <a:ext cx="2072640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367790"/>
            <a:ext cx="3627120" cy="40919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" y="2933700"/>
            <a:ext cx="2026920" cy="3002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886200"/>
            <a:ext cx="960120" cy="198882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524000" y="1219200"/>
            <a:ext cx="2926080" cy="2686050"/>
          </a:xfrm>
          <a:prstGeom prst="wedgeRoundRectCallout">
            <a:avLst>
              <a:gd name="adj1" fmla="val 104241"/>
              <a:gd name="adj2" fmla="val 9698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Like fireworks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on the 4</a:t>
            </a:r>
            <a:r>
              <a:rPr lang="en-US" sz="2400" baseline="30000" dirty="0" smtClean="0">
                <a:solidFill>
                  <a:srgbClr val="C00000"/>
                </a:solidFill>
              </a:rPr>
              <a:t>th</a:t>
            </a:r>
            <a:r>
              <a:rPr lang="en-US" sz="2400" dirty="0" smtClean="0">
                <a:solidFill>
                  <a:srgbClr val="C00000"/>
                </a:solidFill>
              </a:rPr>
              <a:t> of July,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 big idea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“explodes”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into a number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of consequences.</a:t>
            </a:r>
          </a:p>
        </p:txBody>
      </p:sp>
    </p:spTree>
    <p:extLst>
      <p:ext uri="{BB962C8B-B14F-4D97-AF65-F5344CB8AC3E}">
        <p14:creationId xmlns:p14="http://schemas.microsoft.com/office/powerpoint/2010/main" val="334035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80" y="624840"/>
            <a:ext cx="2072640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367790"/>
            <a:ext cx="3627120" cy="40919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" y="2933700"/>
            <a:ext cx="2026920" cy="3002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886200"/>
            <a:ext cx="960120" cy="198882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524000" y="1219200"/>
            <a:ext cx="2926080" cy="2686050"/>
          </a:xfrm>
          <a:prstGeom prst="wedgeRoundRectCallout">
            <a:avLst>
              <a:gd name="adj1" fmla="val 104241"/>
              <a:gd name="adj2" fmla="val 9698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Like fireworks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on the 4</a:t>
            </a:r>
            <a:r>
              <a:rPr lang="en-US" sz="2400" baseline="30000" dirty="0" smtClean="0">
                <a:solidFill>
                  <a:srgbClr val="C00000"/>
                </a:solidFill>
              </a:rPr>
              <a:t>th</a:t>
            </a:r>
            <a:r>
              <a:rPr lang="en-US" sz="2400" dirty="0" smtClean="0">
                <a:solidFill>
                  <a:srgbClr val="C00000"/>
                </a:solidFill>
              </a:rPr>
              <a:t> of July,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 big idea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“explodes”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into a number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of consequences.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874520" y="3688080"/>
            <a:ext cx="3352800" cy="2247900"/>
          </a:xfrm>
          <a:prstGeom prst="wedgeRoundRectCallout">
            <a:avLst>
              <a:gd name="adj1" fmla="val 49594"/>
              <a:gd name="adj2" fmla="val 1856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These can be part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of this module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or inserted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wherever they fit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in the curriculum.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026920" y="3840480"/>
            <a:ext cx="3352800" cy="2247900"/>
          </a:xfrm>
          <a:prstGeom prst="wedgeRoundRectCallout">
            <a:avLst>
              <a:gd name="adj1" fmla="val 95205"/>
              <a:gd name="adj2" fmla="val -1077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Some fit </a:t>
            </a:r>
            <a:r>
              <a:rPr lang="en-US" sz="2400" dirty="0" smtClean="0">
                <a:solidFill>
                  <a:srgbClr val="C00000"/>
                </a:solidFill>
              </a:rPr>
              <a:t>better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in earlier grades,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where they can link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with language arts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or math lessons.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2286000" y="3688080"/>
            <a:ext cx="3352800" cy="2247900"/>
          </a:xfrm>
          <a:prstGeom prst="wedgeRoundRectCallout">
            <a:avLst>
              <a:gd name="adj1" fmla="val 99907"/>
              <a:gd name="adj2" fmla="val -9225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Others fit better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in later grades,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where they can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help students refine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their analytical skills.</a:t>
            </a:r>
          </a:p>
        </p:txBody>
      </p:sp>
    </p:spTree>
    <p:extLst>
      <p:ext uri="{BB962C8B-B14F-4D97-AF65-F5344CB8AC3E}">
        <p14:creationId xmlns:p14="http://schemas.microsoft.com/office/powerpoint/2010/main" val="326024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80" y="624840"/>
            <a:ext cx="2072640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367790"/>
            <a:ext cx="3627120" cy="4091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480" y="5715000"/>
            <a:ext cx="2941320" cy="792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" y="2933700"/>
            <a:ext cx="2026920" cy="3002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886200"/>
            <a:ext cx="960120" cy="198882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676400" y="3091815"/>
            <a:ext cx="2926080" cy="2686050"/>
          </a:xfrm>
          <a:prstGeom prst="wedgeRoundRectCallout">
            <a:avLst>
              <a:gd name="adj1" fmla="val 87574"/>
              <a:gd name="adj2" fmla="val 51684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 final element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is a question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that can be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discussed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at any time.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572000" y="2632710"/>
            <a:ext cx="4114800" cy="2247900"/>
          </a:xfrm>
          <a:prstGeom prst="wedgeRoundRectCallout">
            <a:avLst>
              <a:gd name="adj1" fmla="val 49594"/>
              <a:gd name="adj2" fmla="val 1856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It could be the “teaser”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that starts the lesson,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or a summary activity,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or an individual inquiry.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8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371600" y="2971800"/>
            <a:ext cx="3505200" cy="1752600"/>
          </a:xfrm>
          <a:prstGeom prst="wedgeRoundRectCallout">
            <a:avLst>
              <a:gd name="adj1" fmla="val -41722"/>
              <a:gd name="adj2" fmla="val -127847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We will illustrate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this scaffold diagram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by looking at the unit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on South America.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7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410200" y="457200"/>
            <a:ext cx="2895600" cy="1752600"/>
          </a:xfrm>
          <a:prstGeom prst="wedgeRoundRectCallout">
            <a:avLst>
              <a:gd name="adj1" fmla="val -70143"/>
              <a:gd name="adj2" fmla="val 131283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 first step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(in a logical sequence)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is a “rocket”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of basic concepts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257800" y="4038600"/>
            <a:ext cx="3352800" cy="2057400"/>
          </a:xfrm>
          <a:prstGeom prst="wedgeRoundRectCallout">
            <a:avLst>
              <a:gd name="adj1" fmla="val -85406"/>
              <a:gd name="adj2" fmla="val 10413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 launch pad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is a primary lesson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on spatial association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 (things that go together).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410200" y="1752600"/>
            <a:ext cx="3352800" cy="2057400"/>
          </a:xfrm>
          <a:prstGeom prst="wedgeRoundRectCallout">
            <a:avLst>
              <a:gd name="adj1" fmla="val -7224"/>
              <a:gd name="adj2" fmla="val 114857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Each module starts with a different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way of looking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at a map.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608320" y="2362200"/>
            <a:ext cx="3078480" cy="4038600"/>
          </a:xfrm>
          <a:prstGeom prst="wedgeRoundRectCallout">
            <a:avLst>
              <a:gd name="adj1" fmla="val -87386"/>
              <a:gd name="adj2" fmla="val -5436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 rocket rises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by looking at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two important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geographic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associations: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elevation and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temperature,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and elevation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and minerals.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701040" y="2971800"/>
            <a:ext cx="3352800" cy="2057400"/>
          </a:xfrm>
          <a:prstGeom prst="wedgeRoundRectCallout">
            <a:avLst>
              <a:gd name="adj1" fmla="val 106867"/>
              <a:gd name="adj2" fmla="val 5930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These lessons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do not necessarily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have to be done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in this order.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791200" y="1219200"/>
            <a:ext cx="3078480" cy="3352800"/>
          </a:xfrm>
          <a:prstGeom prst="wedgeRoundRectCallout">
            <a:avLst>
              <a:gd name="adj1" fmla="val -80456"/>
              <a:gd name="adj2" fmla="val -42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Still later,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students examine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associations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of elevation,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roads, fields,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empires, and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colonization.</a:t>
            </a:r>
          </a:p>
        </p:txBody>
      </p:sp>
    </p:spTree>
    <p:extLst>
      <p:ext uri="{BB962C8B-B14F-4D97-AF65-F5344CB8AC3E}">
        <p14:creationId xmlns:p14="http://schemas.microsoft.com/office/powerpoint/2010/main" val="284403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80" y="624840"/>
            <a:ext cx="2072640" cy="14859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5486400" y="2819400"/>
            <a:ext cx="3078480" cy="3581400"/>
          </a:xfrm>
          <a:prstGeom prst="wedgeRoundRectCallout">
            <a:avLst>
              <a:gd name="adj1" fmla="val -50753"/>
              <a:gd name="adj2" fmla="val -74684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At the “top”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is the big idea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that permeates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 whole unit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on South America</a:t>
            </a:r>
          </a:p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------------------</a:t>
            </a:r>
            <a:endParaRPr lang="en-US" sz="800" dirty="0">
              <a:solidFill>
                <a:srgbClr val="C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 importance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of elevation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as a cause.</a:t>
            </a:r>
          </a:p>
        </p:txBody>
      </p:sp>
    </p:spTree>
    <p:extLst>
      <p:ext uri="{BB962C8B-B14F-4D97-AF65-F5344CB8AC3E}">
        <p14:creationId xmlns:p14="http://schemas.microsoft.com/office/powerpoint/2010/main" val="15032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80" y="624840"/>
            <a:ext cx="2072640" cy="14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" y="2933700"/>
            <a:ext cx="2026920" cy="300228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5486400" y="3581400"/>
            <a:ext cx="3078480" cy="2819400"/>
          </a:xfrm>
          <a:prstGeom prst="wedgeRoundRectCallout">
            <a:avLst>
              <a:gd name="adj1" fmla="val -140852"/>
              <a:gd name="adj2" fmla="val -30003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 “scaffold”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is supported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by some lessons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in other subjects: science, history,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civics, math</a:t>
            </a:r>
          </a:p>
        </p:txBody>
      </p:sp>
    </p:spTree>
    <p:extLst>
      <p:ext uri="{BB962C8B-B14F-4D97-AF65-F5344CB8AC3E}">
        <p14:creationId xmlns:p14="http://schemas.microsoft.com/office/powerpoint/2010/main" val="50510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220980"/>
            <a:ext cx="8808720" cy="64160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10740"/>
            <a:ext cx="2438400" cy="4526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80" y="624840"/>
            <a:ext cx="2072640" cy="14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" y="2933700"/>
            <a:ext cx="2026920" cy="3002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886200"/>
            <a:ext cx="960120" cy="198882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6096000" y="2819400"/>
            <a:ext cx="2621280" cy="2171700"/>
          </a:xfrm>
          <a:prstGeom prst="wedgeRoundRectCallout">
            <a:avLst>
              <a:gd name="adj1" fmla="val -85803"/>
              <a:gd name="adj2" fmla="val 41680"/>
              <a:gd name="adj3" fmla="val 16667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There are also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some map skills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that must be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mastered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at some time.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364480" y="4903470"/>
            <a:ext cx="3352800" cy="1371600"/>
          </a:xfrm>
          <a:prstGeom prst="wedgeRoundRectCallout">
            <a:avLst>
              <a:gd name="adj1" fmla="val 49594"/>
              <a:gd name="adj2" fmla="val 1856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These can be part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of this module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or another one.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328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the  “Fireworks” 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</dc:creator>
  <cp:lastModifiedBy>PG</cp:lastModifiedBy>
  <cp:revision>10</cp:revision>
  <dcterms:created xsi:type="dcterms:W3CDTF">2013-11-12T02:52:01Z</dcterms:created>
  <dcterms:modified xsi:type="dcterms:W3CDTF">2014-01-23T23:02:30Z</dcterms:modified>
</cp:coreProperties>
</file>