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6"/>
  </p:notesMasterIdLst>
  <p:sldIdLst>
    <p:sldId id="282" r:id="rId2"/>
    <p:sldId id="635" r:id="rId3"/>
    <p:sldId id="636" r:id="rId4"/>
    <p:sldId id="637" r:id="rId5"/>
    <p:sldId id="638" r:id="rId6"/>
    <p:sldId id="639" r:id="rId7"/>
    <p:sldId id="640" r:id="rId8"/>
    <p:sldId id="641" r:id="rId9"/>
    <p:sldId id="575" r:id="rId10"/>
    <p:sldId id="617" r:id="rId11"/>
    <p:sldId id="524" r:id="rId12"/>
    <p:sldId id="608" r:id="rId13"/>
    <p:sldId id="618" r:id="rId14"/>
    <p:sldId id="619" r:id="rId15"/>
    <p:sldId id="620" r:id="rId16"/>
    <p:sldId id="621" r:id="rId17"/>
    <p:sldId id="593" r:id="rId18"/>
    <p:sldId id="594" r:id="rId19"/>
    <p:sldId id="622" r:id="rId20"/>
    <p:sldId id="623" r:id="rId21"/>
    <p:sldId id="624" r:id="rId22"/>
    <p:sldId id="625" r:id="rId23"/>
    <p:sldId id="626" r:id="rId24"/>
    <p:sldId id="627" r:id="rId25"/>
    <p:sldId id="631" r:id="rId26"/>
    <p:sldId id="632" r:id="rId27"/>
    <p:sldId id="633" r:id="rId28"/>
    <p:sldId id="629" r:id="rId29"/>
    <p:sldId id="630" r:id="rId30"/>
    <p:sldId id="561" r:id="rId31"/>
    <p:sldId id="562" r:id="rId32"/>
    <p:sldId id="564" r:id="rId33"/>
    <p:sldId id="609" r:id="rId34"/>
    <p:sldId id="61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66CCFF"/>
    <a:srgbClr val="663300"/>
    <a:srgbClr val="000074"/>
    <a:srgbClr val="003300"/>
    <a:srgbClr val="FFCCFF"/>
    <a:srgbClr val="660033"/>
    <a:srgbClr val="FF6600"/>
    <a:srgbClr val="FF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8" y="-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B1655-6FA4-4DB3-B109-A327E87012B2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6C047-B53F-4F6A-9CC5-F39559B80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9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9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18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19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20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21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22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23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24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25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26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27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10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28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29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30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31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11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12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13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14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15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16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37601" indent="-283693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34770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588679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42587" indent="-226954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496495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50403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04311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58219" indent="-226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eaLnBrk="1" hangingPunct="1"/>
            <a:fld id="{D5B325C4-114F-4236-99CE-D8D295DF08FD}" type="slidenum">
              <a:rPr lang="en-US" smtClean="0">
                <a:latin typeface="Tahoma" pitchFamily="34" charset="0"/>
              </a:rPr>
              <a:pPr eaLnBrk="1" hangingPunct="1"/>
              <a:t>17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4AB74E-1796-4AA8-B1FB-96CFA3D52850}" type="datetimeFigureOut">
              <a:rPr lang="en-US" smtClean="0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54EE3-E7B3-45B5-9D3F-7BB94B0B93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CA0A1-B5E2-41AC-BAF1-498B2869C551}" type="datetimeFigureOut">
              <a:rPr lang="en-US" smtClean="0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7D58F-13FF-435E-B770-150878BBDA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00F98-FD06-4B56-877D-F352BF3DB865}" type="datetimeFigureOut">
              <a:rPr lang="en-US" smtClean="0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F6412-4931-441F-A92B-5F14D32F91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BA43B2-8E67-4691-ABE8-9C5F71E545A2}" type="datetimeFigureOut">
              <a:rPr lang="en-US" smtClean="0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F27A5-7380-4FDB-8B9E-4D9ABF0C85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44C18-DC4D-41F2-893E-9DB815FA6A09}" type="datetimeFigureOut">
              <a:rPr lang="en-US" smtClean="0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847E1-FA41-4F40-B3EC-FE4D4A5CC3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36F3A-0962-4C15-B976-A911550736E0}" type="datetimeFigureOut">
              <a:rPr lang="en-US" smtClean="0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2776C-0E0A-4DAA-8527-164DC09EDE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CDB9FA-DFCF-434A-832A-350B8EDA8097}" type="datetimeFigureOut">
              <a:rPr lang="en-US" smtClean="0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3464D-9F13-405F-96D6-6A036FA4C0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07635-DA6C-400C-81DD-B7BE4E6B093A}" type="datetimeFigureOut">
              <a:rPr lang="en-US" smtClean="0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D826DB-4C1D-4326-970F-9A0AA48407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AC24D1-B3A2-4889-9B7F-CDBBDD7C18D8}" type="datetimeFigureOut">
              <a:rPr lang="en-US" smtClean="0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30E8D-5FFE-4D4A-8B95-9956B93C66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7DBA3-A1E7-44F6-AE8D-C5970210934D}" type="datetimeFigureOut">
              <a:rPr lang="en-US" smtClean="0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B77B1102-F406-4984-9EDA-F8B5B07F36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6EA66614-0C88-4C1A-B683-A252B8AAA2C5}" type="datetimeFigureOut">
              <a:rPr lang="en-US" smtClean="0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42800-2D90-4DFB-A9DD-4B2C8378D6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9F700ED-96E1-4BA2-9048-36175D0AC6E8}" type="datetimeFigureOut">
              <a:rPr lang="en-US" smtClean="0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2D06BA-9F0A-474A-B198-D9E20D0041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37360"/>
            <a:ext cx="5638800" cy="230124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spatial </a:t>
            </a:r>
            <a:b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reasoning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REVIEW</a:t>
            </a: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6324600" cy="2057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2500"/>
              </a:lnSpc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Educational implications</a:t>
            </a:r>
          </a:p>
          <a:p>
            <a:pPr algn="ctr" eaLnBrk="1" hangingPunct="1">
              <a:lnSpc>
                <a:spcPts val="2500"/>
              </a:lnSpc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of modern neuroscience:</a:t>
            </a:r>
          </a:p>
          <a:p>
            <a:pPr algn="ctr" eaLnBrk="1" hangingPunct="1">
              <a:lnSpc>
                <a:spcPts val="1400"/>
              </a:lnSpc>
            </a:pPr>
            <a:endParaRPr lang="en-US" sz="1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 eaLnBrk="1" hangingPunct="1">
              <a:lnSpc>
                <a:spcPts val="2500"/>
              </a:lnSpc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review of research </a:t>
            </a:r>
          </a:p>
          <a:p>
            <a:pPr algn="ctr" eaLnBrk="1" hangingPunct="1">
              <a:lnSpc>
                <a:spcPts val="2500"/>
              </a:lnSpc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social studies teachers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35240" y="5486400"/>
            <a:ext cx="1508760" cy="1371600"/>
          </a:xfrm>
          <a:prstGeom prst="rect">
            <a:avLst/>
          </a:prstGeom>
        </p:spPr>
        <p:txBody>
          <a:bodyPr vert="horz" tIns="0" rIns="45720" bIns="0" anchor="ctr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1600"/>
              </a:lnSpc>
              <a:spcAft>
                <a:spcPts val="0"/>
              </a:spcAft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 </a:t>
            </a:r>
            <a:r>
              <a:rPr lang="en-US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Gersmehl</a:t>
            </a:r>
            <a:endParaRPr lang="en-US" sz="1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 fontAlgn="auto">
              <a:lnSpc>
                <a:spcPts val="1600"/>
              </a:lnSpc>
              <a:spcAft>
                <a:spcPts val="0"/>
              </a:spcAft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Michigan </a:t>
            </a:r>
          </a:p>
          <a:p>
            <a:pPr algn="ctr" fontAlgn="auto">
              <a:lnSpc>
                <a:spcPts val="1600"/>
              </a:lnSpc>
              <a:spcAft>
                <a:spcPts val="0"/>
              </a:spcAft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Geographic</a:t>
            </a:r>
          </a:p>
          <a:p>
            <a:pPr algn="ctr" fontAlgn="auto">
              <a:lnSpc>
                <a:spcPts val="1600"/>
              </a:lnSpc>
              <a:spcAft>
                <a:spcPts val="0"/>
              </a:spcAft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Alliance</a:t>
            </a:r>
          </a:p>
          <a:p>
            <a:pPr algn="ctr" fontAlgn="auto">
              <a:lnSpc>
                <a:spcPts val="1600"/>
              </a:lnSpc>
              <a:spcAft>
                <a:spcPts val="0"/>
              </a:spcAft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01910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04800" y="4572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914400" indent="-914400" algn="ctr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several distinct networks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indent="-914400" algn="ctr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715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4500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human brains have distinct 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organize spatial information in different ways.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95775" y="2506755"/>
            <a:ext cx="1571625" cy="758638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Like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4097" y="2279837"/>
            <a:ext cx="1662429" cy="758638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Near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67171" y="3803837"/>
            <a:ext cx="1891029" cy="758638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Between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13489" y="5785037"/>
            <a:ext cx="1413826" cy="758638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With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90558" y="6081993"/>
            <a:ext cx="1891029" cy="758638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Inside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36931" y="5589269"/>
            <a:ext cx="1891029" cy="1106805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Aligned,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clustered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7200" y="3956237"/>
            <a:ext cx="1891029" cy="758638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In group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6931" y="2354356"/>
            <a:ext cx="2240280" cy="758638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More/less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7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4500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human brains have distinct 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organize spatial information in different ways.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352800" y="2022474"/>
            <a:ext cx="5181600" cy="442912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Spatial Comparison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57200" y="1600200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3581400" y="3114675"/>
            <a:ext cx="4724400" cy="2590800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</a:pPr>
            <a:r>
              <a:rPr lang="en-US" altLang="en-US" sz="2000" dirty="0">
                <a:solidFill>
                  <a:srgbClr val="002060"/>
                </a:solidFill>
              </a:rPr>
              <a:t>Stand in one place </a:t>
            </a:r>
            <a:endParaRPr lang="en-US" altLang="en-US" sz="20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altLang="en-US" sz="2000" dirty="0" smtClean="0">
                <a:solidFill>
                  <a:srgbClr val="002060"/>
                </a:solidFill>
              </a:rPr>
              <a:t>and try to describe </a:t>
            </a:r>
            <a:r>
              <a:rPr lang="en-US" altLang="en-US" sz="2000" dirty="0">
                <a:solidFill>
                  <a:srgbClr val="002060"/>
                </a:solidFill>
              </a:rPr>
              <a:t>what you see.</a:t>
            </a:r>
          </a:p>
          <a:p>
            <a:pPr fontAlgn="auto">
              <a:spcAft>
                <a:spcPts val="0"/>
              </a:spcAft>
            </a:pPr>
            <a:endParaRPr lang="en-US" altLang="en-US" sz="11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altLang="en-US" sz="2000" dirty="0" smtClean="0">
                <a:solidFill>
                  <a:srgbClr val="002060"/>
                </a:solidFill>
              </a:rPr>
              <a:t>Is it:</a:t>
            </a:r>
          </a:p>
          <a:p>
            <a:pPr fontAlgn="auto">
              <a:spcAft>
                <a:spcPts val="0"/>
              </a:spcAft>
            </a:pPr>
            <a:endParaRPr lang="en-US" altLang="en-US" sz="20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sz="20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sz="20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sz="20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sz="2000" dirty="0">
              <a:solidFill>
                <a:srgbClr val="002060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4267200" y="3886200"/>
            <a:ext cx="3200400" cy="2156302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3600" dirty="0">
                <a:solidFill>
                  <a:srgbClr val="003300"/>
                </a:solidFill>
              </a:rPr>
              <a:t>large</a:t>
            </a:r>
            <a:r>
              <a:rPr lang="en-US" altLang="en-US" sz="2400" dirty="0">
                <a:solidFill>
                  <a:srgbClr val="7030A0"/>
                </a:solidFill>
              </a:rPr>
              <a:t>   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</a:rPr>
              <a:t>or</a:t>
            </a:r>
            <a:r>
              <a:rPr lang="en-US" altLang="en-US" sz="2400" dirty="0">
                <a:solidFill>
                  <a:srgbClr val="7030A0"/>
                </a:solidFill>
              </a:rPr>
              <a:t>   </a:t>
            </a:r>
            <a:r>
              <a:rPr lang="en-US" altLang="en-US" sz="2400" dirty="0">
                <a:solidFill>
                  <a:srgbClr val="003300"/>
                </a:solidFill>
              </a:rPr>
              <a:t>small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bright</a:t>
            </a:r>
            <a:r>
              <a:rPr lang="en-US" altLang="en-US" sz="2400" dirty="0" smtClean="0">
                <a:solidFill>
                  <a:srgbClr val="7030A0"/>
                </a:solidFill>
              </a:rPr>
              <a:t>   </a:t>
            </a:r>
            <a:r>
              <a:rPr lang="en-US" altLang="en-US" sz="2400" dirty="0">
                <a:solidFill>
                  <a:srgbClr val="514A38"/>
                </a:solidFill>
              </a:rPr>
              <a:t>or</a:t>
            </a:r>
            <a:r>
              <a:rPr lang="en-US" altLang="en-US" sz="2400" dirty="0">
                <a:solidFill>
                  <a:srgbClr val="7030A0"/>
                </a:solidFill>
              </a:rPr>
              <a:t>   </a:t>
            </a:r>
            <a:r>
              <a:rPr lang="en-US" altLang="en-US" sz="2400" b="1" dirty="0">
                <a:solidFill>
                  <a:schemeClr val="bg2">
                    <a:lumMod val="75000"/>
                  </a:schemeClr>
                </a:solidFill>
              </a:rPr>
              <a:t>dark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4400" dirty="0" smtClean="0">
                <a:solidFill>
                  <a:srgbClr val="C00000"/>
                </a:solidFill>
                <a:latin typeface="Chiller" panose="04020404031007020602" pitchFamily="82" charset="0"/>
              </a:rPr>
              <a:t>noisy</a:t>
            </a:r>
            <a:r>
              <a:rPr lang="en-US" altLang="en-US" sz="2400" dirty="0" smtClean="0">
                <a:solidFill>
                  <a:srgbClr val="7030A0"/>
                </a:solidFill>
              </a:rPr>
              <a:t>   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</a:rPr>
              <a:t>or</a:t>
            </a:r>
            <a:r>
              <a:rPr lang="en-US" altLang="en-US" sz="2400" dirty="0">
                <a:solidFill>
                  <a:srgbClr val="7030A0"/>
                </a:solidFill>
              </a:rPr>
              <a:t>   </a:t>
            </a:r>
            <a:r>
              <a:rPr lang="en-US" altLang="en-US" sz="3200" spc="600" dirty="0">
                <a:solidFill>
                  <a:srgbClr val="003300"/>
                </a:solidFill>
                <a:latin typeface="Monotype Corsiva" panose="03010101010201010101" pitchFamily="66" charset="0"/>
              </a:rPr>
              <a:t>quiet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Jokerman" panose="04090605060D06020702" pitchFamily="82" charset="0"/>
              </a:rPr>
              <a:t>dirty</a:t>
            </a:r>
            <a:r>
              <a:rPr lang="en-US" altLang="en-US" sz="2400" dirty="0" smtClean="0">
                <a:solidFill>
                  <a:srgbClr val="7030A0"/>
                </a:solidFill>
              </a:rPr>
              <a:t>  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or</a:t>
            </a:r>
            <a:r>
              <a:rPr lang="en-US" altLang="en-US" sz="2400" dirty="0">
                <a:solidFill>
                  <a:srgbClr val="7030A0"/>
                </a:solidFill>
              </a:rPr>
              <a:t>   </a:t>
            </a:r>
            <a:r>
              <a:rPr lang="en-US" altLang="en-US" sz="2400" dirty="0" smtClean="0">
                <a:solidFill>
                  <a:srgbClr val="0070C0"/>
                </a:solidFill>
              </a:rPr>
              <a:t>clean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7467600" y="4265374"/>
            <a:ext cx="914400" cy="1449626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6600" dirty="0" smtClean="0">
                <a:solidFill>
                  <a:srgbClr val="003300"/>
                </a:solidFill>
                <a:latin typeface="Adobe Garamond Pro Bold" pitchFamily="18" charset="0"/>
              </a:rPr>
              <a:t>?</a:t>
            </a:r>
            <a:endParaRPr lang="en-US" altLang="en-US" sz="6600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26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4500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human brains have distinct 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organize spatial information in different ways.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352800" y="2022474"/>
            <a:ext cx="5181600" cy="442912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Spatial Comparison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57200" y="1600200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3429000" y="2895600"/>
            <a:ext cx="5105400" cy="2927827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</a:pPr>
            <a:r>
              <a:rPr lang="en-US" altLang="en-US" sz="2000" dirty="0" smtClean="0">
                <a:solidFill>
                  <a:srgbClr val="002060"/>
                </a:solidFill>
              </a:rPr>
              <a:t>Note how much easier it is to say:</a:t>
            </a:r>
          </a:p>
          <a:p>
            <a:pPr fontAlgn="auto">
              <a:spcAft>
                <a:spcPts val="0"/>
              </a:spcAft>
            </a:pPr>
            <a:r>
              <a:rPr lang="en-US" altLang="en-US" sz="2000" dirty="0" smtClean="0">
                <a:solidFill>
                  <a:srgbClr val="002060"/>
                </a:solidFill>
              </a:rPr>
              <a:t> “compared to </a:t>
            </a:r>
            <a:r>
              <a:rPr lang="en-US" altLang="en-US" dirty="0" smtClean="0">
                <a:solidFill>
                  <a:srgbClr val="002060"/>
                </a:solidFill>
              </a:rPr>
              <a:t>[a place I know], </a:t>
            </a:r>
            <a:r>
              <a:rPr lang="en-US" altLang="en-US" sz="2000" dirty="0" smtClean="0">
                <a:solidFill>
                  <a:srgbClr val="002060"/>
                </a:solidFill>
              </a:rPr>
              <a:t>this is . . .”</a:t>
            </a:r>
          </a:p>
          <a:p>
            <a:pPr fontAlgn="auto">
              <a:spcAft>
                <a:spcPts val="0"/>
              </a:spcAft>
            </a:pPr>
            <a:endParaRPr lang="en-US" altLang="en-US" sz="20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sz="20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sz="20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sz="20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sz="20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sz="2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029200" y="-1143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altLang="en-US" dirty="0">
                <a:solidFill>
                  <a:srgbClr val="7030A0"/>
                </a:solidFill>
              </a:rPr>
              <a:t>bright   or   dark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dirty="0">
                <a:solidFill>
                  <a:srgbClr val="7030A0"/>
                </a:solidFill>
              </a:rPr>
              <a:t>large   or   small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dirty="0">
                <a:solidFill>
                  <a:srgbClr val="7030A0"/>
                </a:solidFill>
              </a:rPr>
              <a:t>noisy   or   quiet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dirty="0">
                <a:solidFill>
                  <a:srgbClr val="7030A0"/>
                </a:solidFill>
              </a:rPr>
              <a:t>crowded   or   empty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dirty="0">
                <a:solidFill>
                  <a:srgbClr val="7030A0"/>
                </a:solidFill>
              </a:rPr>
              <a:t>dirty   or   clean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3810000" y="3886200"/>
            <a:ext cx="4114800" cy="2156302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</a:pPr>
            <a:r>
              <a:rPr lang="en-US" altLang="en-US" sz="3600" dirty="0">
                <a:solidFill>
                  <a:srgbClr val="003300"/>
                </a:solidFill>
              </a:rPr>
              <a:t>larger</a:t>
            </a:r>
            <a:r>
              <a:rPr lang="en-US" altLang="en-US" sz="2400" dirty="0">
                <a:solidFill>
                  <a:srgbClr val="7030A0"/>
                </a:solidFill>
              </a:rPr>
              <a:t>   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</a:rPr>
              <a:t>or</a:t>
            </a:r>
            <a:r>
              <a:rPr lang="en-US" altLang="en-US" sz="2400" dirty="0">
                <a:solidFill>
                  <a:srgbClr val="7030A0"/>
                </a:solidFill>
              </a:rPr>
              <a:t>   </a:t>
            </a:r>
            <a:r>
              <a:rPr lang="en-US" altLang="en-US" sz="2400" dirty="0">
                <a:solidFill>
                  <a:srgbClr val="003300"/>
                </a:solidFill>
              </a:rPr>
              <a:t>smaller</a:t>
            </a:r>
          </a:p>
          <a:p>
            <a:pPr marL="0" indent="0" algn="ctr" eaLnBrk="1" hangingPunct="1">
              <a:lnSpc>
                <a:spcPts val="3600"/>
              </a:lnSpc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brighter</a:t>
            </a:r>
            <a:r>
              <a:rPr lang="en-US" altLang="en-US" sz="2400" dirty="0" smtClean="0">
                <a:solidFill>
                  <a:srgbClr val="7030A0"/>
                </a:solidFill>
              </a:rPr>
              <a:t>   </a:t>
            </a:r>
            <a:r>
              <a:rPr lang="en-US" altLang="en-US" sz="2400" dirty="0">
                <a:solidFill>
                  <a:srgbClr val="514A38"/>
                </a:solidFill>
              </a:rPr>
              <a:t>or</a:t>
            </a:r>
            <a:r>
              <a:rPr lang="en-US" altLang="en-US" sz="2400" dirty="0">
                <a:solidFill>
                  <a:srgbClr val="7030A0"/>
                </a:solidFill>
              </a:rPr>
              <a:t>   </a:t>
            </a:r>
            <a:r>
              <a:rPr lang="en-US" altLang="en-US" sz="2400" b="1" dirty="0" smtClean="0">
                <a:solidFill>
                  <a:schemeClr val="bg2">
                    <a:lumMod val="75000"/>
                  </a:schemeClr>
                </a:solidFill>
              </a:rPr>
              <a:t>darker</a:t>
            </a:r>
            <a:endParaRPr lang="en-US" altLang="en-US" sz="24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4400" dirty="0" smtClean="0">
                <a:solidFill>
                  <a:srgbClr val="C00000"/>
                </a:solidFill>
                <a:latin typeface="Chiller" panose="04020404031007020602" pitchFamily="82" charset="0"/>
              </a:rPr>
              <a:t>noisier</a:t>
            </a:r>
            <a:r>
              <a:rPr lang="en-US" altLang="en-US" sz="2400" dirty="0" smtClean="0">
                <a:solidFill>
                  <a:srgbClr val="7030A0"/>
                </a:solidFill>
              </a:rPr>
              <a:t>   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</a:rPr>
              <a:t>or</a:t>
            </a:r>
            <a:r>
              <a:rPr lang="en-US" altLang="en-US" sz="2400" dirty="0">
                <a:solidFill>
                  <a:srgbClr val="7030A0"/>
                </a:solidFill>
              </a:rPr>
              <a:t>   </a:t>
            </a:r>
            <a:r>
              <a:rPr lang="en-US" altLang="en-US" sz="3200" spc="600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quieter</a:t>
            </a:r>
            <a:endParaRPr lang="en-US" altLang="en-US" sz="3200" spc="600" dirty="0">
              <a:solidFill>
                <a:srgbClr val="003300"/>
              </a:solidFill>
              <a:latin typeface="Monotype Corsiva" panose="03010101010201010101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Jokerman" panose="04090605060D06020702" pitchFamily="82" charset="0"/>
              </a:rPr>
              <a:t>dirtier</a:t>
            </a:r>
            <a:r>
              <a:rPr lang="en-US" altLang="en-US" sz="2400" dirty="0" smtClean="0">
                <a:solidFill>
                  <a:srgbClr val="7030A0"/>
                </a:solidFill>
              </a:rPr>
              <a:t>  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or</a:t>
            </a:r>
            <a:r>
              <a:rPr lang="en-US" altLang="en-US" sz="2400" dirty="0">
                <a:solidFill>
                  <a:srgbClr val="7030A0"/>
                </a:solidFill>
              </a:rPr>
              <a:t>   </a:t>
            </a:r>
            <a:r>
              <a:rPr lang="en-US" altLang="en-US" sz="2400" dirty="0" smtClean="0">
                <a:solidFill>
                  <a:srgbClr val="0070C0"/>
                </a:solidFill>
              </a:rPr>
              <a:t>cleaner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16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28" y="1837776"/>
            <a:ext cx="5041680" cy="47154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57400" y="381000"/>
            <a:ext cx="48006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663300"/>
                </a:solidFill>
              </a:rPr>
              <a:t>Maps can </a:t>
            </a:r>
            <a:r>
              <a:rPr lang="en-US" sz="3200" b="1" dirty="0">
                <a:solidFill>
                  <a:srgbClr val="663300"/>
                </a:solidFill>
              </a:rPr>
              <a:t>help us compare places.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" y="2590800"/>
            <a:ext cx="3657600" cy="381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663300"/>
                </a:solidFill>
              </a:rPr>
              <a:t>Let’s look at</a:t>
            </a:r>
            <a:br>
              <a:rPr lang="en-US" sz="2400" dirty="0" smtClean="0">
                <a:solidFill>
                  <a:srgbClr val="663300"/>
                </a:solidFill>
              </a:rPr>
            </a:br>
            <a:r>
              <a:rPr lang="en-US" sz="2400" dirty="0" smtClean="0">
                <a:solidFill>
                  <a:srgbClr val="663300"/>
                </a:solidFill>
              </a:rPr>
              <a:t>    a simple map.</a:t>
            </a:r>
          </a:p>
          <a:p>
            <a:endParaRPr lang="en-US" sz="1200" dirty="0">
              <a:solidFill>
                <a:srgbClr val="663300"/>
              </a:solidFill>
            </a:endParaRPr>
          </a:p>
          <a:p>
            <a:r>
              <a:rPr lang="en-US" sz="2400" dirty="0" smtClean="0">
                <a:solidFill>
                  <a:srgbClr val="663300"/>
                </a:solidFill>
              </a:rPr>
              <a:t>What should kids</a:t>
            </a:r>
            <a:br>
              <a:rPr lang="en-US" sz="2400" dirty="0" smtClean="0">
                <a:solidFill>
                  <a:srgbClr val="663300"/>
                </a:solidFill>
              </a:rPr>
            </a:br>
            <a:r>
              <a:rPr lang="en-US" sz="2400" dirty="0" smtClean="0">
                <a:solidFill>
                  <a:srgbClr val="663300"/>
                </a:solidFill>
              </a:rPr>
              <a:t>    be able to see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        -  in 2</a:t>
            </a:r>
            <a:r>
              <a:rPr lang="en-US" sz="2400" baseline="30000" dirty="0" smtClean="0">
                <a:solidFill>
                  <a:srgbClr val="663300"/>
                </a:solidFill>
              </a:rPr>
              <a:t>nd</a:t>
            </a:r>
            <a:r>
              <a:rPr lang="en-US" sz="2400" dirty="0" smtClean="0">
                <a:solidFill>
                  <a:srgbClr val="663300"/>
                </a:solidFill>
              </a:rPr>
              <a:t> grade?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        -  in 6</a:t>
            </a:r>
            <a:r>
              <a:rPr lang="en-US" sz="2400" baseline="30000" dirty="0" smtClean="0">
                <a:solidFill>
                  <a:srgbClr val="663300"/>
                </a:solidFill>
              </a:rPr>
              <a:t>th</a:t>
            </a:r>
            <a:r>
              <a:rPr lang="en-US" sz="2400" dirty="0" smtClean="0">
                <a:solidFill>
                  <a:srgbClr val="663300"/>
                </a:solidFill>
              </a:rPr>
              <a:t> grade?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        -  in high school?</a:t>
            </a:r>
            <a:endParaRPr lang="en-US" sz="24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61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28" y="1837776"/>
            <a:ext cx="5041680" cy="4715424"/>
          </a:xfrm>
          <a:prstGeom prst="rect">
            <a:avLst/>
          </a:prstGeom>
        </p:spPr>
      </p:pic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52400" y="2362199"/>
            <a:ext cx="4114800" cy="600075"/>
          </a:xfrm>
          <a:prstGeom prst="wedgeRoundRectCallout">
            <a:avLst>
              <a:gd name="adj1" fmla="val 47683"/>
              <a:gd name="adj2" fmla="val 1942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Compare the peninsulas</a:t>
            </a:r>
            <a:endParaRPr lang="en-US" sz="280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152400" y="2362200"/>
            <a:ext cx="4114800" cy="600075"/>
          </a:xfrm>
          <a:prstGeom prst="wedgeRoundRectCallout">
            <a:avLst>
              <a:gd name="adj1" fmla="val 47683"/>
              <a:gd name="adj2" fmla="val 19426"/>
              <a:gd name="adj3" fmla="val 16667"/>
            </a:avLst>
          </a:prstGeom>
          <a:solidFill>
            <a:srgbClr val="92D050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UP is half as big as LP</a:t>
            </a:r>
            <a:endParaRPr lang="en-US" sz="280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52400" y="3124200"/>
            <a:ext cx="4114800" cy="636268"/>
          </a:xfrm>
          <a:prstGeom prst="wedgeRoundRectCallout">
            <a:avLst>
              <a:gd name="adj1" fmla="val 47683"/>
              <a:gd name="adj2" fmla="val 19426"/>
              <a:gd name="adj3" fmla="val 16667"/>
            </a:avLst>
          </a:prstGeom>
          <a:solidFill>
            <a:srgbClr val="92D050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LP has more people than UP</a:t>
            </a:r>
            <a:endParaRPr lang="en-US" sz="280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152400" y="3886200"/>
            <a:ext cx="4114800" cy="605787"/>
          </a:xfrm>
          <a:prstGeom prst="wedgeRoundRectCallout">
            <a:avLst>
              <a:gd name="adj1" fmla="val 47683"/>
              <a:gd name="adj2" fmla="val 19426"/>
              <a:gd name="adj3" fmla="val 16667"/>
            </a:avLst>
          </a:prstGeom>
          <a:solidFill>
            <a:srgbClr val="92D050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spc="-15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Most people are in S  part of LP</a:t>
            </a:r>
            <a:endParaRPr lang="en-US" sz="2800" spc="-15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152400" y="4648200"/>
            <a:ext cx="4114800" cy="1362075"/>
          </a:xfrm>
          <a:prstGeom prst="wedgeRoundRectCallout">
            <a:avLst>
              <a:gd name="adj1" fmla="val 47683"/>
              <a:gd name="adj2" fmla="val 19426"/>
              <a:gd name="adj3" fmla="val 16667"/>
            </a:avLst>
          </a:prstGeom>
          <a:solidFill>
            <a:srgbClr val="92D050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800"/>
              </a:lnSpc>
            </a:pPr>
            <a:r>
              <a:rPr lang="en-US" sz="28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Density goes down faster</a:t>
            </a:r>
          </a:p>
          <a:p>
            <a:pPr algn="ctr">
              <a:lnSpc>
                <a:spcPts val="2800"/>
              </a:lnSpc>
            </a:pPr>
            <a:r>
              <a:rPr lang="en-US" sz="28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going N from Detroit</a:t>
            </a:r>
          </a:p>
          <a:p>
            <a:pPr algn="ctr">
              <a:lnSpc>
                <a:spcPts val="2800"/>
              </a:lnSpc>
            </a:pPr>
            <a:r>
              <a:rPr lang="en-US" sz="28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than going W</a:t>
            </a:r>
            <a:endParaRPr lang="en-US" sz="280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381000"/>
            <a:ext cx="48006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663300"/>
                </a:solidFill>
              </a:rPr>
              <a:t>Maps can </a:t>
            </a:r>
            <a:r>
              <a:rPr lang="en-US" sz="3200" b="1" dirty="0">
                <a:solidFill>
                  <a:srgbClr val="663300"/>
                </a:solidFill>
              </a:rPr>
              <a:t>help us compare places.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832860" y="1981201"/>
            <a:ext cx="1653540" cy="721994"/>
          </a:xfrm>
          <a:prstGeom prst="wedgeRoundRectCallout">
            <a:avLst>
              <a:gd name="adj1" fmla="val 47683"/>
              <a:gd name="adj2" fmla="val 19426"/>
              <a:gd name="adj3" fmla="val 16667"/>
            </a:avLst>
          </a:prstGeom>
          <a:solidFill>
            <a:srgbClr val="00B0F0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SIZE</a:t>
            </a:r>
            <a:endParaRPr lang="en-US" sz="3600" b="1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152900" y="2962275"/>
            <a:ext cx="2325068" cy="788667"/>
          </a:xfrm>
          <a:prstGeom prst="wedgeRoundRectCallout">
            <a:avLst>
              <a:gd name="adj1" fmla="val 47683"/>
              <a:gd name="adj2" fmla="val 19426"/>
              <a:gd name="adj3" fmla="val 16667"/>
            </a:avLst>
          </a:prstGeom>
          <a:solidFill>
            <a:srgbClr val="00B0F0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NUMBER</a:t>
            </a:r>
            <a:endParaRPr lang="en-US" sz="3600" b="1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5300" y="4189093"/>
            <a:ext cx="1790700" cy="9163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175760" y="4042413"/>
            <a:ext cx="2302208" cy="681987"/>
          </a:xfrm>
          <a:prstGeom prst="wedgeRoundRectCallout">
            <a:avLst>
              <a:gd name="adj1" fmla="val 47683"/>
              <a:gd name="adj2" fmla="val 19426"/>
              <a:gd name="adj3" fmla="val 16667"/>
            </a:avLst>
          </a:prstGeom>
          <a:solidFill>
            <a:srgbClr val="00B0F0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spc="-15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REGION</a:t>
            </a:r>
            <a:endParaRPr lang="en-US" sz="3600" b="1" spc="-15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886200" y="5181600"/>
            <a:ext cx="2895600" cy="1066801"/>
          </a:xfrm>
          <a:prstGeom prst="wedgeRoundRectCallout">
            <a:avLst>
              <a:gd name="adj1" fmla="val 47683"/>
              <a:gd name="adj2" fmla="val 19426"/>
              <a:gd name="adj3" fmla="val 16667"/>
            </a:avLst>
          </a:prstGeom>
          <a:solidFill>
            <a:srgbClr val="00B0F0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GRADIENT</a:t>
            </a:r>
          </a:p>
          <a:p>
            <a:pPr algn="ctr">
              <a:lnSpc>
                <a:spcPts val="3000"/>
              </a:lnSpc>
            </a:pPr>
            <a:r>
              <a:rPr lang="en-US" sz="2800" b="1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(TRANSITION)</a:t>
            </a:r>
            <a:endParaRPr lang="en-US" sz="2800" b="1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48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8" grpId="0" animBg="1"/>
      <p:bldP spid="9" grpId="0" animBg="1"/>
      <p:bldP spid="2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28" y="1837776"/>
            <a:ext cx="5041680" cy="4715424"/>
          </a:xfrm>
          <a:prstGeom prst="rect">
            <a:avLst/>
          </a:prstGeom>
        </p:spPr>
      </p:pic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152400" y="2362200"/>
            <a:ext cx="4114800" cy="600075"/>
          </a:xfrm>
          <a:prstGeom prst="wedgeRoundRectCallout">
            <a:avLst>
              <a:gd name="adj1" fmla="val 47683"/>
              <a:gd name="adj2" fmla="val 19426"/>
              <a:gd name="adj3" fmla="val 16667"/>
            </a:avLst>
          </a:prstGeom>
          <a:solidFill>
            <a:srgbClr val="92D050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UP is half as big as LP</a:t>
            </a:r>
            <a:endParaRPr lang="en-US" sz="280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52400" y="3124200"/>
            <a:ext cx="4114800" cy="636268"/>
          </a:xfrm>
          <a:prstGeom prst="wedgeRoundRectCallout">
            <a:avLst>
              <a:gd name="adj1" fmla="val 47683"/>
              <a:gd name="adj2" fmla="val 19426"/>
              <a:gd name="adj3" fmla="val 16667"/>
            </a:avLst>
          </a:prstGeom>
          <a:solidFill>
            <a:srgbClr val="92D050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LP has more people than UP</a:t>
            </a:r>
            <a:endParaRPr lang="en-US" sz="280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152400" y="3886200"/>
            <a:ext cx="4114800" cy="605787"/>
          </a:xfrm>
          <a:prstGeom prst="wedgeRoundRectCallout">
            <a:avLst>
              <a:gd name="adj1" fmla="val 47683"/>
              <a:gd name="adj2" fmla="val 19426"/>
              <a:gd name="adj3" fmla="val 16667"/>
            </a:avLst>
          </a:prstGeom>
          <a:solidFill>
            <a:srgbClr val="92D050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spc="-15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Most people are in S  part of LP</a:t>
            </a:r>
            <a:endParaRPr lang="en-US" sz="2800" spc="-15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152400" y="4648200"/>
            <a:ext cx="4114800" cy="1362075"/>
          </a:xfrm>
          <a:prstGeom prst="wedgeRoundRectCallout">
            <a:avLst>
              <a:gd name="adj1" fmla="val 47683"/>
              <a:gd name="adj2" fmla="val 19426"/>
              <a:gd name="adj3" fmla="val 16667"/>
            </a:avLst>
          </a:prstGeom>
          <a:solidFill>
            <a:srgbClr val="92D050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800"/>
              </a:lnSpc>
            </a:pPr>
            <a:r>
              <a:rPr lang="en-US" sz="28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Density goes down faster</a:t>
            </a:r>
          </a:p>
          <a:p>
            <a:pPr algn="ctr">
              <a:lnSpc>
                <a:spcPts val="2800"/>
              </a:lnSpc>
            </a:pPr>
            <a:r>
              <a:rPr lang="en-US" sz="28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going N from Detroit</a:t>
            </a:r>
          </a:p>
          <a:p>
            <a:pPr algn="ctr">
              <a:lnSpc>
                <a:spcPts val="2800"/>
              </a:lnSpc>
            </a:pPr>
            <a:r>
              <a:rPr lang="en-US" sz="28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than going W</a:t>
            </a:r>
            <a:endParaRPr lang="en-US" sz="280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381000"/>
            <a:ext cx="48006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663300"/>
                </a:solidFill>
              </a:rPr>
              <a:t>Maps can </a:t>
            </a:r>
            <a:r>
              <a:rPr lang="en-US" sz="3200" b="1" dirty="0">
                <a:solidFill>
                  <a:srgbClr val="663300"/>
                </a:solidFill>
              </a:rPr>
              <a:t>help us compare places.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60704" y="2362200"/>
            <a:ext cx="4583112" cy="3886200"/>
          </a:xfrm>
          <a:prstGeom prst="roundRect">
            <a:avLst/>
          </a:prstGeom>
          <a:solidFill>
            <a:srgbClr val="61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rgbClr val="660033"/>
                </a:solidFill>
              </a:rPr>
              <a:t>Your brain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rgbClr val="660033"/>
                </a:solidFill>
              </a:rPr>
              <a:t>has specific networks that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rgbClr val="660033"/>
                </a:solidFill>
              </a:rPr>
              <a:t>do </a:t>
            </a:r>
            <a:r>
              <a:rPr lang="en-US" sz="2400" u="sng" dirty="0" smtClean="0">
                <a:solidFill>
                  <a:srgbClr val="660033"/>
                </a:solidFill>
              </a:rPr>
              <a:t>all</a:t>
            </a:r>
            <a:r>
              <a:rPr lang="en-US" sz="2400" dirty="0" smtClean="0">
                <a:solidFill>
                  <a:srgbClr val="660033"/>
                </a:solidFill>
              </a:rPr>
              <a:t> this, automatically,</a:t>
            </a:r>
          </a:p>
          <a:p>
            <a:pPr algn="ctr">
              <a:lnSpc>
                <a:spcPts val="3200"/>
              </a:lnSpc>
            </a:pPr>
            <a:r>
              <a:rPr lang="en-US" sz="2000" dirty="0" smtClean="0">
                <a:solidFill>
                  <a:srgbClr val="660033"/>
                </a:solidFill>
              </a:rPr>
              <a:t>(and more - it helps you survive)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rgbClr val="660033"/>
                </a:solidFill>
              </a:rPr>
              <a:t>but you are not likely 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rgbClr val="660033"/>
                </a:solidFill>
              </a:rPr>
              <a:t>to be aware of them all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rgbClr val="660033"/>
                </a:solidFill>
              </a:rPr>
              <a:t>unless you verbalize them.</a:t>
            </a:r>
            <a:endParaRPr lang="en-US" sz="20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39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05000" y="2209800"/>
            <a:ext cx="5257800" cy="3124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663300"/>
                </a:solidFill>
              </a:rPr>
              <a:t>Students have to learn</a:t>
            </a:r>
          </a:p>
          <a:p>
            <a:pPr algn="ctr"/>
            <a:r>
              <a:rPr lang="en-US" sz="2800" dirty="0" smtClean="0">
                <a:solidFill>
                  <a:srgbClr val="663300"/>
                </a:solidFill>
              </a:rPr>
              <a:t>how to use those networks.</a:t>
            </a:r>
          </a:p>
          <a:p>
            <a:pPr algn="ctr"/>
            <a:endParaRPr lang="en-US" sz="1100" dirty="0" smtClean="0">
              <a:solidFill>
                <a:srgbClr val="663300"/>
              </a:solidFill>
            </a:endParaRPr>
          </a:p>
          <a:p>
            <a:pPr algn="ctr"/>
            <a:r>
              <a:rPr lang="en-US" sz="2800" dirty="0" smtClean="0">
                <a:solidFill>
                  <a:srgbClr val="663300"/>
                </a:solidFill>
              </a:rPr>
              <a:t>Let’s look at</a:t>
            </a:r>
          </a:p>
          <a:p>
            <a:pPr algn="ctr"/>
            <a:r>
              <a:rPr lang="en-US" sz="2800" dirty="0" smtClean="0">
                <a:solidFill>
                  <a:srgbClr val="663300"/>
                </a:solidFill>
              </a:rPr>
              <a:t>a middle-school</a:t>
            </a:r>
          </a:p>
          <a:p>
            <a:pPr algn="ctr"/>
            <a:r>
              <a:rPr lang="en-US" sz="2800" dirty="0" smtClean="0">
                <a:solidFill>
                  <a:srgbClr val="663300"/>
                </a:solidFill>
              </a:rPr>
              <a:t>current-events topic</a:t>
            </a:r>
          </a:p>
          <a:p>
            <a:pPr algn="ctr"/>
            <a:r>
              <a:rPr lang="en-US" sz="2800" dirty="0" smtClean="0">
                <a:solidFill>
                  <a:srgbClr val="663300"/>
                </a:solidFill>
              </a:rPr>
              <a:t>with deep historic roots.</a:t>
            </a:r>
            <a:endParaRPr lang="en-US" sz="28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36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4500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352800" y="2022474"/>
            <a:ext cx="5181600" cy="442912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Spatial Comparison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bigger, more, colder, etc.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57200" y="1666875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64" y="3429001"/>
            <a:ext cx="3014472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43531"/>
            <a:ext cx="7467600" cy="4352544"/>
          </a:xfrm>
          <a:prstGeom prst="rect">
            <a:avLst/>
          </a:prstGeom>
        </p:spPr>
      </p:pic>
      <p:sp>
        <p:nvSpPr>
          <p:cNvPr id="17" name="Snip Diagonal Corner Rectangle 16"/>
          <p:cNvSpPr/>
          <p:nvPr/>
        </p:nvSpPr>
        <p:spPr>
          <a:xfrm>
            <a:off x="2286000" y="3876674"/>
            <a:ext cx="4343400" cy="2219325"/>
          </a:xfrm>
          <a:prstGeom prst="snip2DiagRect">
            <a:avLst/>
          </a:prstGeom>
          <a:solidFill>
            <a:srgbClr val="FFC00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800000"/>
                </a:solidFill>
              </a:rPr>
              <a:t>QUESTION:</a:t>
            </a:r>
          </a:p>
          <a:p>
            <a:pPr algn="ctr"/>
            <a:endParaRPr lang="en-US" sz="800" dirty="0">
              <a:solidFill>
                <a:srgbClr val="80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800000"/>
                </a:solidFill>
              </a:rPr>
              <a:t>Which place</a:t>
            </a:r>
          </a:p>
          <a:p>
            <a:pPr algn="ctr"/>
            <a:r>
              <a:rPr lang="en-US" sz="2800" dirty="0" smtClean="0">
                <a:solidFill>
                  <a:srgbClr val="800000"/>
                </a:solidFill>
              </a:rPr>
              <a:t>is more dangerous</a:t>
            </a:r>
          </a:p>
          <a:p>
            <a:pPr algn="ctr"/>
            <a:r>
              <a:rPr lang="en-US" sz="2800" dirty="0" smtClean="0">
                <a:solidFill>
                  <a:srgbClr val="800000"/>
                </a:solidFill>
              </a:rPr>
              <a:t>for a civilian?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71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4500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352800" y="2022474"/>
            <a:ext cx="5181600" cy="442912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Spatial Comparison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bigger, more, colder, etc.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57200" y="1666875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64" y="3429001"/>
            <a:ext cx="3014472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43531"/>
            <a:ext cx="7467600" cy="4352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44210"/>
            <a:ext cx="7467600" cy="43525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6096000"/>
            <a:ext cx="6400800" cy="371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92200" y="3436937"/>
            <a:ext cx="2858180" cy="2555875"/>
          </a:xfrm>
          <a:prstGeom prst="ellipse">
            <a:avLst/>
          </a:prstGeom>
          <a:solidFill>
            <a:srgbClr val="00206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Takehome</a:t>
            </a:r>
            <a:endParaRPr lang="en-US" b="1" dirty="0" smtClean="0">
              <a:solidFill>
                <a:srgbClr val="99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idea: </a:t>
            </a:r>
          </a:p>
          <a:p>
            <a:pPr algn="ctr"/>
            <a:endParaRPr lang="en-US" sz="12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Encourage children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to make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comparisons</a:t>
            </a:r>
            <a:endParaRPr lang="en-US" sz="20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15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4500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352800" y="1828800"/>
            <a:ext cx="5181600" cy="471487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Region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a </a:t>
            </a:r>
            <a:r>
              <a:rPr lang="en-US" sz="2800" u="sng" dirty="0" smtClean="0">
                <a:solidFill>
                  <a:srgbClr val="800000"/>
                </a:solidFill>
              </a:rPr>
              <a:t>group</a:t>
            </a:r>
            <a:r>
              <a:rPr lang="en-US" sz="2800" dirty="0" smtClean="0">
                <a:solidFill>
                  <a:srgbClr val="800000"/>
                </a:solidFill>
              </a:rPr>
              <a:t> of similar places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3170236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43" y="3119639"/>
            <a:ext cx="2809037" cy="328355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847628" y="3298393"/>
            <a:ext cx="1248457" cy="1762819"/>
          </a:xfrm>
          <a:custGeom>
            <a:avLst/>
            <a:gdLst>
              <a:gd name="connsiteX0" fmla="*/ 686065 w 1248457"/>
              <a:gd name="connsiteY0" fmla="*/ 38100 h 1562100"/>
              <a:gd name="connsiteX1" fmla="*/ 686065 w 1248457"/>
              <a:gd name="connsiteY1" fmla="*/ 38100 h 1562100"/>
              <a:gd name="connsiteX2" fmla="*/ 476515 w 1248457"/>
              <a:gd name="connsiteY2" fmla="*/ 228600 h 1562100"/>
              <a:gd name="connsiteX3" fmla="*/ 457465 w 1248457"/>
              <a:gd name="connsiteY3" fmla="*/ 495300 h 1562100"/>
              <a:gd name="connsiteX4" fmla="*/ 400315 w 1248457"/>
              <a:gd name="connsiteY4" fmla="*/ 514350 h 1562100"/>
              <a:gd name="connsiteX5" fmla="*/ 362215 w 1248457"/>
              <a:gd name="connsiteY5" fmla="*/ 571500 h 1562100"/>
              <a:gd name="connsiteX6" fmla="*/ 190765 w 1248457"/>
              <a:gd name="connsiteY6" fmla="*/ 647700 h 1562100"/>
              <a:gd name="connsiteX7" fmla="*/ 133615 w 1248457"/>
              <a:gd name="connsiteY7" fmla="*/ 666750 h 1562100"/>
              <a:gd name="connsiteX8" fmla="*/ 76465 w 1248457"/>
              <a:gd name="connsiteY8" fmla="*/ 685800 h 1562100"/>
              <a:gd name="connsiteX9" fmla="*/ 265 w 1248457"/>
              <a:gd name="connsiteY9" fmla="*/ 800100 h 1562100"/>
              <a:gd name="connsiteX10" fmla="*/ 38365 w 1248457"/>
              <a:gd name="connsiteY10" fmla="*/ 1047750 h 1562100"/>
              <a:gd name="connsiteX11" fmla="*/ 114565 w 1248457"/>
              <a:gd name="connsiteY11" fmla="*/ 1162050 h 1562100"/>
              <a:gd name="connsiteX12" fmla="*/ 171715 w 1248457"/>
              <a:gd name="connsiteY12" fmla="*/ 1200150 h 1562100"/>
              <a:gd name="connsiteX13" fmla="*/ 247915 w 1248457"/>
              <a:gd name="connsiteY13" fmla="*/ 1276350 h 1562100"/>
              <a:gd name="connsiteX14" fmla="*/ 343165 w 1248457"/>
              <a:gd name="connsiteY14" fmla="*/ 1352550 h 1562100"/>
              <a:gd name="connsiteX15" fmla="*/ 381265 w 1248457"/>
              <a:gd name="connsiteY15" fmla="*/ 1409700 h 1562100"/>
              <a:gd name="connsiteX16" fmla="*/ 438415 w 1248457"/>
              <a:gd name="connsiteY16" fmla="*/ 1447800 h 1562100"/>
              <a:gd name="connsiteX17" fmla="*/ 457465 w 1248457"/>
              <a:gd name="connsiteY17" fmla="*/ 1504950 h 1562100"/>
              <a:gd name="connsiteX18" fmla="*/ 571765 w 1248457"/>
              <a:gd name="connsiteY18" fmla="*/ 1543050 h 1562100"/>
              <a:gd name="connsiteX19" fmla="*/ 628915 w 1248457"/>
              <a:gd name="connsiteY19" fmla="*/ 1562100 h 1562100"/>
              <a:gd name="connsiteX20" fmla="*/ 705115 w 1248457"/>
              <a:gd name="connsiteY20" fmla="*/ 1543050 h 1562100"/>
              <a:gd name="connsiteX21" fmla="*/ 724165 w 1248457"/>
              <a:gd name="connsiteY21" fmla="*/ 1485900 h 1562100"/>
              <a:gd name="connsiteX22" fmla="*/ 800365 w 1248457"/>
              <a:gd name="connsiteY22" fmla="*/ 1371600 h 1562100"/>
              <a:gd name="connsiteX23" fmla="*/ 838465 w 1248457"/>
              <a:gd name="connsiteY23" fmla="*/ 1314450 h 1562100"/>
              <a:gd name="connsiteX24" fmla="*/ 952765 w 1248457"/>
              <a:gd name="connsiteY24" fmla="*/ 1238250 h 1562100"/>
              <a:gd name="connsiteX25" fmla="*/ 1067065 w 1248457"/>
              <a:gd name="connsiteY25" fmla="*/ 1143000 h 1562100"/>
              <a:gd name="connsiteX26" fmla="*/ 1105165 w 1248457"/>
              <a:gd name="connsiteY26" fmla="*/ 1085850 h 1562100"/>
              <a:gd name="connsiteX27" fmla="*/ 1162315 w 1248457"/>
              <a:gd name="connsiteY27" fmla="*/ 1047750 h 1562100"/>
              <a:gd name="connsiteX28" fmla="*/ 1219465 w 1248457"/>
              <a:gd name="connsiteY28" fmla="*/ 990600 h 1562100"/>
              <a:gd name="connsiteX29" fmla="*/ 1219465 w 1248457"/>
              <a:gd name="connsiteY29" fmla="*/ 704850 h 1562100"/>
              <a:gd name="connsiteX30" fmla="*/ 1181365 w 1248457"/>
              <a:gd name="connsiteY30" fmla="*/ 647700 h 1562100"/>
              <a:gd name="connsiteX31" fmla="*/ 1067065 w 1248457"/>
              <a:gd name="connsiteY31" fmla="*/ 609600 h 1562100"/>
              <a:gd name="connsiteX32" fmla="*/ 1028965 w 1248457"/>
              <a:gd name="connsiteY32" fmla="*/ 552450 h 1562100"/>
              <a:gd name="connsiteX33" fmla="*/ 914665 w 1248457"/>
              <a:gd name="connsiteY33" fmla="*/ 514350 h 1562100"/>
              <a:gd name="connsiteX34" fmla="*/ 876565 w 1248457"/>
              <a:gd name="connsiteY34" fmla="*/ 457200 h 1562100"/>
              <a:gd name="connsiteX35" fmla="*/ 838465 w 1248457"/>
              <a:gd name="connsiteY35" fmla="*/ 95250 h 1562100"/>
              <a:gd name="connsiteX36" fmla="*/ 800365 w 1248457"/>
              <a:gd name="connsiteY36" fmla="*/ 38100 h 1562100"/>
              <a:gd name="connsiteX37" fmla="*/ 743215 w 1248457"/>
              <a:gd name="connsiteY37" fmla="*/ 0 h 1562100"/>
              <a:gd name="connsiteX38" fmla="*/ 571765 w 1248457"/>
              <a:gd name="connsiteY38" fmla="*/ 19050 h 1562100"/>
              <a:gd name="connsiteX39" fmla="*/ 514615 w 1248457"/>
              <a:gd name="connsiteY39" fmla="*/ 38100 h 1562100"/>
              <a:gd name="connsiteX40" fmla="*/ 514615 w 1248457"/>
              <a:gd name="connsiteY40" fmla="*/ 76200 h 1562100"/>
              <a:gd name="connsiteX41" fmla="*/ 552715 w 1248457"/>
              <a:gd name="connsiteY41" fmla="*/ 38100 h 1562100"/>
              <a:gd name="connsiteX0" fmla="*/ 686065 w 1248457"/>
              <a:gd name="connsiteY0" fmla="*/ 38100 h 1753693"/>
              <a:gd name="connsiteX1" fmla="*/ 686065 w 1248457"/>
              <a:gd name="connsiteY1" fmla="*/ 38100 h 1753693"/>
              <a:gd name="connsiteX2" fmla="*/ 476515 w 1248457"/>
              <a:gd name="connsiteY2" fmla="*/ 228600 h 1753693"/>
              <a:gd name="connsiteX3" fmla="*/ 457465 w 1248457"/>
              <a:gd name="connsiteY3" fmla="*/ 495300 h 1753693"/>
              <a:gd name="connsiteX4" fmla="*/ 400315 w 1248457"/>
              <a:gd name="connsiteY4" fmla="*/ 514350 h 1753693"/>
              <a:gd name="connsiteX5" fmla="*/ 362215 w 1248457"/>
              <a:gd name="connsiteY5" fmla="*/ 571500 h 1753693"/>
              <a:gd name="connsiteX6" fmla="*/ 190765 w 1248457"/>
              <a:gd name="connsiteY6" fmla="*/ 647700 h 1753693"/>
              <a:gd name="connsiteX7" fmla="*/ 133615 w 1248457"/>
              <a:gd name="connsiteY7" fmla="*/ 666750 h 1753693"/>
              <a:gd name="connsiteX8" fmla="*/ 76465 w 1248457"/>
              <a:gd name="connsiteY8" fmla="*/ 685800 h 1753693"/>
              <a:gd name="connsiteX9" fmla="*/ 265 w 1248457"/>
              <a:gd name="connsiteY9" fmla="*/ 800100 h 1753693"/>
              <a:gd name="connsiteX10" fmla="*/ 38365 w 1248457"/>
              <a:gd name="connsiteY10" fmla="*/ 1047750 h 1753693"/>
              <a:gd name="connsiteX11" fmla="*/ 114565 w 1248457"/>
              <a:gd name="connsiteY11" fmla="*/ 1162050 h 1753693"/>
              <a:gd name="connsiteX12" fmla="*/ 171715 w 1248457"/>
              <a:gd name="connsiteY12" fmla="*/ 1200150 h 1753693"/>
              <a:gd name="connsiteX13" fmla="*/ 247915 w 1248457"/>
              <a:gd name="connsiteY13" fmla="*/ 1276350 h 1753693"/>
              <a:gd name="connsiteX14" fmla="*/ 343165 w 1248457"/>
              <a:gd name="connsiteY14" fmla="*/ 1352550 h 1753693"/>
              <a:gd name="connsiteX15" fmla="*/ 381265 w 1248457"/>
              <a:gd name="connsiteY15" fmla="*/ 1409700 h 1753693"/>
              <a:gd name="connsiteX16" fmla="*/ 438415 w 1248457"/>
              <a:gd name="connsiteY16" fmla="*/ 1447800 h 1753693"/>
              <a:gd name="connsiteX17" fmla="*/ 457465 w 1248457"/>
              <a:gd name="connsiteY17" fmla="*/ 1504950 h 1753693"/>
              <a:gd name="connsiteX18" fmla="*/ 571765 w 1248457"/>
              <a:gd name="connsiteY18" fmla="*/ 1543050 h 1753693"/>
              <a:gd name="connsiteX19" fmla="*/ 628915 w 1248457"/>
              <a:gd name="connsiteY19" fmla="*/ 1562100 h 1753693"/>
              <a:gd name="connsiteX20" fmla="*/ 819415 w 1248457"/>
              <a:gd name="connsiteY20" fmla="*/ 1752600 h 1753693"/>
              <a:gd name="connsiteX21" fmla="*/ 724165 w 1248457"/>
              <a:gd name="connsiteY21" fmla="*/ 1485900 h 1753693"/>
              <a:gd name="connsiteX22" fmla="*/ 800365 w 1248457"/>
              <a:gd name="connsiteY22" fmla="*/ 1371600 h 1753693"/>
              <a:gd name="connsiteX23" fmla="*/ 838465 w 1248457"/>
              <a:gd name="connsiteY23" fmla="*/ 1314450 h 1753693"/>
              <a:gd name="connsiteX24" fmla="*/ 952765 w 1248457"/>
              <a:gd name="connsiteY24" fmla="*/ 1238250 h 1753693"/>
              <a:gd name="connsiteX25" fmla="*/ 1067065 w 1248457"/>
              <a:gd name="connsiteY25" fmla="*/ 1143000 h 1753693"/>
              <a:gd name="connsiteX26" fmla="*/ 1105165 w 1248457"/>
              <a:gd name="connsiteY26" fmla="*/ 1085850 h 1753693"/>
              <a:gd name="connsiteX27" fmla="*/ 1162315 w 1248457"/>
              <a:gd name="connsiteY27" fmla="*/ 1047750 h 1753693"/>
              <a:gd name="connsiteX28" fmla="*/ 1219465 w 1248457"/>
              <a:gd name="connsiteY28" fmla="*/ 990600 h 1753693"/>
              <a:gd name="connsiteX29" fmla="*/ 1219465 w 1248457"/>
              <a:gd name="connsiteY29" fmla="*/ 704850 h 1753693"/>
              <a:gd name="connsiteX30" fmla="*/ 1181365 w 1248457"/>
              <a:gd name="connsiteY30" fmla="*/ 647700 h 1753693"/>
              <a:gd name="connsiteX31" fmla="*/ 1067065 w 1248457"/>
              <a:gd name="connsiteY31" fmla="*/ 609600 h 1753693"/>
              <a:gd name="connsiteX32" fmla="*/ 1028965 w 1248457"/>
              <a:gd name="connsiteY32" fmla="*/ 552450 h 1753693"/>
              <a:gd name="connsiteX33" fmla="*/ 914665 w 1248457"/>
              <a:gd name="connsiteY33" fmla="*/ 514350 h 1753693"/>
              <a:gd name="connsiteX34" fmla="*/ 876565 w 1248457"/>
              <a:gd name="connsiteY34" fmla="*/ 457200 h 1753693"/>
              <a:gd name="connsiteX35" fmla="*/ 838465 w 1248457"/>
              <a:gd name="connsiteY35" fmla="*/ 95250 h 1753693"/>
              <a:gd name="connsiteX36" fmla="*/ 800365 w 1248457"/>
              <a:gd name="connsiteY36" fmla="*/ 38100 h 1753693"/>
              <a:gd name="connsiteX37" fmla="*/ 743215 w 1248457"/>
              <a:gd name="connsiteY37" fmla="*/ 0 h 1753693"/>
              <a:gd name="connsiteX38" fmla="*/ 571765 w 1248457"/>
              <a:gd name="connsiteY38" fmla="*/ 19050 h 1753693"/>
              <a:gd name="connsiteX39" fmla="*/ 514615 w 1248457"/>
              <a:gd name="connsiteY39" fmla="*/ 38100 h 1753693"/>
              <a:gd name="connsiteX40" fmla="*/ 514615 w 1248457"/>
              <a:gd name="connsiteY40" fmla="*/ 76200 h 1753693"/>
              <a:gd name="connsiteX41" fmla="*/ 552715 w 1248457"/>
              <a:gd name="connsiteY41" fmla="*/ 38100 h 1753693"/>
              <a:gd name="connsiteX0" fmla="*/ 686065 w 1248457"/>
              <a:gd name="connsiteY0" fmla="*/ 38100 h 1763498"/>
              <a:gd name="connsiteX1" fmla="*/ 686065 w 1248457"/>
              <a:gd name="connsiteY1" fmla="*/ 38100 h 1763498"/>
              <a:gd name="connsiteX2" fmla="*/ 476515 w 1248457"/>
              <a:gd name="connsiteY2" fmla="*/ 228600 h 1763498"/>
              <a:gd name="connsiteX3" fmla="*/ 457465 w 1248457"/>
              <a:gd name="connsiteY3" fmla="*/ 495300 h 1763498"/>
              <a:gd name="connsiteX4" fmla="*/ 400315 w 1248457"/>
              <a:gd name="connsiteY4" fmla="*/ 514350 h 1763498"/>
              <a:gd name="connsiteX5" fmla="*/ 362215 w 1248457"/>
              <a:gd name="connsiteY5" fmla="*/ 571500 h 1763498"/>
              <a:gd name="connsiteX6" fmla="*/ 190765 w 1248457"/>
              <a:gd name="connsiteY6" fmla="*/ 647700 h 1763498"/>
              <a:gd name="connsiteX7" fmla="*/ 133615 w 1248457"/>
              <a:gd name="connsiteY7" fmla="*/ 666750 h 1763498"/>
              <a:gd name="connsiteX8" fmla="*/ 76465 w 1248457"/>
              <a:gd name="connsiteY8" fmla="*/ 685800 h 1763498"/>
              <a:gd name="connsiteX9" fmla="*/ 265 w 1248457"/>
              <a:gd name="connsiteY9" fmla="*/ 800100 h 1763498"/>
              <a:gd name="connsiteX10" fmla="*/ 38365 w 1248457"/>
              <a:gd name="connsiteY10" fmla="*/ 1047750 h 1763498"/>
              <a:gd name="connsiteX11" fmla="*/ 114565 w 1248457"/>
              <a:gd name="connsiteY11" fmla="*/ 1162050 h 1763498"/>
              <a:gd name="connsiteX12" fmla="*/ 171715 w 1248457"/>
              <a:gd name="connsiteY12" fmla="*/ 1200150 h 1763498"/>
              <a:gd name="connsiteX13" fmla="*/ 247915 w 1248457"/>
              <a:gd name="connsiteY13" fmla="*/ 1276350 h 1763498"/>
              <a:gd name="connsiteX14" fmla="*/ 343165 w 1248457"/>
              <a:gd name="connsiteY14" fmla="*/ 1352550 h 1763498"/>
              <a:gd name="connsiteX15" fmla="*/ 381265 w 1248457"/>
              <a:gd name="connsiteY15" fmla="*/ 1409700 h 1763498"/>
              <a:gd name="connsiteX16" fmla="*/ 438415 w 1248457"/>
              <a:gd name="connsiteY16" fmla="*/ 1447800 h 1763498"/>
              <a:gd name="connsiteX17" fmla="*/ 457465 w 1248457"/>
              <a:gd name="connsiteY17" fmla="*/ 1504950 h 1763498"/>
              <a:gd name="connsiteX18" fmla="*/ 571765 w 1248457"/>
              <a:gd name="connsiteY18" fmla="*/ 1543050 h 1763498"/>
              <a:gd name="connsiteX19" fmla="*/ 628915 w 1248457"/>
              <a:gd name="connsiteY19" fmla="*/ 1695450 h 1763498"/>
              <a:gd name="connsiteX20" fmla="*/ 819415 w 1248457"/>
              <a:gd name="connsiteY20" fmla="*/ 1752600 h 1763498"/>
              <a:gd name="connsiteX21" fmla="*/ 724165 w 1248457"/>
              <a:gd name="connsiteY21" fmla="*/ 1485900 h 1763498"/>
              <a:gd name="connsiteX22" fmla="*/ 800365 w 1248457"/>
              <a:gd name="connsiteY22" fmla="*/ 1371600 h 1763498"/>
              <a:gd name="connsiteX23" fmla="*/ 838465 w 1248457"/>
              <a:gd name="connsiteY23" fmla="*/ 1314450 h 1763498"/>
              <a:gd name="connsiteX24" fmla="*/ 952765 w 1248457"/>
              <a:gd name="connsiteY24" fmla="*/ 1238250 h 1763498"/>
              <a:gd name="connsiteX25" fmla="*/ 1067065 w 1248457"/>
              <a:gd name="connsiteY25" fmla="*/ 1143000 h 1763498"/>
              <a:gd name="connsiteX26" fmla="*/ 1105165 w 1248457"/>
              <a:gd name="connsiteY26" fmla="*/ 1085850 h 1763498"/>
              <a:gd name="connsiteX27" fmla="*/ 1162315 w 1248457"/>
              <a:gd name="connsiteY27" fmla="*/ 1047750 h 1763498"/>
              <a:gd name="connsiteX28" fmla="*/ 1219465 w 1248457"/>
              <a:gd name="connsiteY28" fmla="*/ 990600 h 1763498"/>
              <a:gd name="connsiteX29" fmla="*/ 1219465 w 1248457"/>
              <a:gd name="connsiteY29" fmla="*/ 704850 h 1763498"/>
              <a:gd name="connsiteX30" fmla="*/ 1181365 w 1248457"/>
              <a:gd name="connsiteY30" fmla="*/ 647700 h 1763498"/>
              <a:gd name="connsiteX31" fmla="*/ 1067065 w 1248457"/>
              <a:gd name="connsiteY31" fmla="*/ 609600 h 1763498"/>
              <a:gd name="connsiteX32" fmla="*/ 1028965 w 1248457"/>
              <a:gd name="connsiteY32" fmla="*/ 552450 h 1763498"/>
              <a:gd name="connsiteX33" fmla="*/ 914665 w 1248457"/>
              <a:gd name="connsiteY33" fmla="*/ 514350 h 1763498"/>
              <a:gd name="connsiteX34" fmla="*/ 876565 w 1248457"/>
              <a:gd name="connsiteY34" fmla="*/ 457200 h 1763498"/>
              <a:gd name="connsiteX35" fmla="*/ 838465 w 1248457"/>
              <a:gd name="connsiteY35" fmla="*/ 95250 h 1763498"/>
              <a:gd name="connsiteX36" fmla="*/ 800365 w 1248457"/>
              <a:gd name="connsiteY36" fmla="*/ 38100 h 1763498"/>
              <a:gd name="connsiteX37" fmla="*/ 743215 w 1248457"/>
              <a:gd name="connsiteY37" fmla="*/ 0 h 1763498"/>
              <a:gd name="connsiteX38" fmla="*/ 571765 w 1248457"/>
              <a:gd name="connsiteY38" fmla="*/ 19050 h 1763498"/>
              <a:gd name="connsiteX39" fmla="*/ 514615 w 1248457"/>
              <a:gd name="connsiteY39" fmla="*/ 38100 h 1763498"/>
              <a:gd name="connsiteX40" fmla="*/ 514615 w 1248457"/>
              <a:gd name="connsiteY40" fmla="*/ 76200 h 1763498"/>
              <a:gd name="connsiteX41" fmla="*/ 552715 w 1248457"/>
              <a:gd name="connsiteY41" fmla="*/ 38100 h 1763498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57465 w 1248457"/>
              <a:gd name="connsiteY3" fmla="*/ 495300 h 1762819"/>
              <a:gd name="connsiteX4" fmla="*/ 400315 w 1248457"/>
              <a:gd name="connsiteY4" fmla="*/ 514350 h 1762819"/>
              <a:gd name="connsiteX5" fmla="*/ 362215 w 1248457"/>
              <a:gd name="connsiteY5" fmla="*/ 571500 h 1762819"/>
              <a:gd name="connsiteX6" fmla="*/ 190765 w 1248457"/>
              <a:gd name="connsiteY6" fmla="*/ 647700 h 1762819"/>
              <a:gd name="connsiteX7" fmla="*/ 133615 w 1248457"/>
              <a:gd name="connsiteY7" fmla="*/ 666750 h 1762819"/>
              <a:gd name="connsiteX8" fmla="*/ 76465 w 1248457"/>
              <a:gd name="connsiteY8" fmla="*/ 685800 h 1762819"/>
              <a:gd name="connsiteX9" fmla="*/ 265 w 1248457"/>
              <a:gd name="connsiteY9" fmla="*/ 800100 h 1762819"/>
              <a:gd name="connsiteX10" fmla="*/ 38365 w 1248457"/>
              <a:gd name="connsiteY10" fmla="*/ 1047750 h 1762819"/>
              <a:gd name="connsiteX11" fmla="*/ 114565 w 1248457"/>
              <a:gd name="connsiteY11" fmla="*/ 1162050 h 1762819"/>
              <a:gd name="connsiteX12" fmla="*/ 171715 w 1248457"/>
              <a:gd name="connsiteY12" fmla="*/ 1200150 h 1762819"/>
              <a:gd name="connsiteX13" fmla="*/ 247915 w 1248457"/>
              <a:gd name="connsiteY13" fmla="*/ 1276350 h 1762819"/>
              <a:gd name="connsiteX14" fmla="*/ 343165 w 1248457"/>
              <a:gd name="connsiteY14" fmla="*/ 1352550 h 1762819"/>
              <a:gd name="connsiteX15" fmla="*/ 381265 w 1248457"/>
              <a:gd name="connsiteY15" fmla="*/ 1409700 h 1762819"/>
              <a:gd name="connsiteX16" fmla="*/ 438415 w 1248457"/>
              <a:gd name="connsiteY16" fmla="*/ 1447800 h 1762819"/>
              <a:gd name="connsiteX17" fmla="*/ 457465 w 1248457"/>
              <a:gd name="connsiteY17" fmla="*/ 1504950 h 1762819"/>
              <a:gd name="connsiteX18" fmla="*/ 514615 w 1248457"/>
              <a:gd name="connsiteY18" fmla="*/ 1581150 h 1762819"/>
              <a:gd name="connsiteX19" fmla="*/ 628915 w 1248457"/>
              <a:gd name="connsiteY19" fmla="*/ 1695450 h 1762819"/>
              <a:gd name="connsiteX20" fmla="*/ 819415 w 1248457"/>
              <a:gd name="connsiteY20" fmla="*/ 1752600 h 1762819"/>
              <a:gd name="connsiteX21" fmla="*/ 724165 w 1248457"/>
              <a:gd name="connsiteY21" fmla="*/ 1485900 h 1762819"/>
              <a:gd name="connsiteX22" fmla="*/ 800365 w 1248457"/>
              <a:gd name="connsiteY22" fmla="*/ 1371600 h 1762819"/>
              <a:gd name="connsiteX23" fmla="*/ 838465 w 1248457"/>
              <a:gd name="connsiteY23" fmla="*/ 1314450 h 1762819"/>
              <a:gd name="connsiteX24" fmla="*/ 952765 w 1248457"/>
              <a:gd name="connsiteY24" fmla="*/ 1238250 h 1762819"/>
              <a:gd name="connsiteX25" fmla="*/ 1067065 w 1248457"/>
              <a:gd name="connsiteY25" fmla="*/ 1143000 h 1762819"/>
              <a:gd name="connsiteX26" fmla="*/ 1105165 w 1248457"/>
              <a:gd name="connsiteY26" fmla="*/ 1085850 h 1762819"/>
              <a:gd name="connsiteX27" fmla="*/ 1162315 w 1248457"/>
              <a:gd name="connsiteY27" fmla="*/ 1047750 h 1762819"/>
              <a:gd name="connsiteX28" fmla="*/ 1219465 w 1248457"/>
              <a:gd name="connsiteY28" fmla="*/ 990600 h 1762819"/>
              <a:gd name="connsiteX29" fmla="*/ 1219465 w 1248457"/>
              <a:gd name="connsiteY29" fmla="*/ 704850 h 1762819"/>
              <a:gd name="connsiteX30" fmla="*/ 1181365 w 1248457"/>
              <a:gd name="connsiteY30" fmla="*/ 647700 h 1762819"/>
              <a:gd name="connsiteX31" fmla="*/ 1067065 w 1248457"/>
              <a:gd name="connsiteY31" fmla="*/ 609600 h 1762819"/>
              <a:gd name="connsiteX32" fmla="*/ 1028965 w 1248457"/>
              <a:gd name="connsiteY32" fmla="*/ 552450 h 1762819"/>
              <a:gd name="connsiteX33" fmla="*/ 914665 w 1248457"/>
              <a:gd name="connsiteY33" fmla="*/ 514350 h 1762819"/>
              <a:gd name="connsiteX34" fmla="*/ 876565 w 1248457"/>
              <a:gd name="connsiteY34" fmla="*/ 457200 h 1762819"/>
              <a:gd name="connsiteX35" fmla="*/ 838465 w 1248457"/>
              <a:gd name="connsiteY35" fmla="*/ 95250 h 1762819"/>
              <a:gd name="connsiteX36" fmla="*/ 800365 w 1248457"/>
              <a:gd name="connsiteY36" fmla="*/ 38100 h 1762819"/>
              <a:gd name="connsiteX37" fmla="*/ 743215 w 1248457"/>
              <a:gd name="connsiteY37" fmla="*/ 0 h 1762819"/>
              <a:gd name="connsiteX38" fmla="*/ 571765 w 1248457"/>
              <a:gd name="connsiteY38" fmla="*/ 19050 h 1762819"/>
              <a:gd name="connsiteX39" fmla="*/ 514615 w 1248457"/>
              <a:gd name="connsiteY39" fmla="*/ 38100 h 1762819"/>
              <a:gd name="connsiteX40" fmla="*/ 514615 w 1248457"/>
              <a:gd name="connsiteY40" fmla="*/ 76200 h 1762819"/>
              <a:gd name="connsiteX41" fmla="*/ 552715 w 1248457"/>
              <a:gd name="connsiteY41" fmla="*/ 38100 h 176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8457" h="1762819">
                <a:moveTo>
                  <a:pt x="686065" y="38100"/>
                </a:moveTo>
                <a:lnTo>
                  <a:pt x="686065" y="38100"/>
                </a:lnTo>
                <a:cubicBezTo>
                  <a:pt x="479114" y="182965"/>
                  <a:pt x="520076" y="97916"/>
                  <a:pt x="476515" y="228600"/>
                </a:cubicBezTo>
                <a:cubicBezTo>
                  <a:pt x="470165" y="317500"/>
                  <a:pt x="480430" y="409183"/>
                  <a:pt x="457465" y="495300"/>
                </a:cubicBezTo>
                <a:cubicBezTo>
                  <a:pt x="452291" y="514702"/>
                  <a:pt x="415995" y="501806"/>
                  <a:pt x="400315" y="514350"/>
                </a:cubicBezTo>
                <a:cubicBezTo>
                  <a:pt x="382437" y="528653"/>
                  <a:pt x="378404" y="555311"/>
                  <a:pt x="362215" y="571500"/>
                </a:cubicBezTo>
                <a:cubicBezTo>
                  <a:pt x="316932" y="616783"/>
                  <a:pt x="247354" y="628837"/>
                  <a:pt x="190765" y="647700"/>
                </a:cubicBezTo>
                <a:lnTo>
                  <a:pt x="133615" y="666750"/>
                </a:lnTo>
                <a:lnTo>
                  <a:pt x="76465" y="685800"/>
                </a:lnTo>
                <a:cubicBezTo>
                  <a:pt x="51065" y="723900"/>
                  <a:pt x="-4291" y="754537"/>
                  <a:pt x="265" y="800100"/>
                </a:cubicBezTo>
                <a:cubicBezTo>
                  <a:pt x="3068" y="828127"/>
                  <a:pt x="4875" y="987469"/>
                  <a:pt x="38365" y="1047750"/>
                </a:cubicBezTo>
                <a:cubicBezTo>
                  <a:pt x="60603" y="1087778"/>
                  <a:pt x="76465" y="1136650"/>
                  <a:pt x="114565" y="1162050"/>
                </a:cubicBezTo>
                <a:lnTo>
                  <a:pt x="171715" y="1200150"/>
                </a:lnTo>
                <a:cubicBezTo>
                  <a:pt x="213279" y="1324841"/>
                  <a:pt x="155551" y="1202459"/>
                  <a:pt x="247915" y="1276350"/>
                </a:cubicBezTo>
                <a:cubicBezTo>
                  <a:pt x="371012" y="1374827"/>
                  <a:pt x="199517" y="1304667"/>
                  <a:pt x="343165" y="1352550"/>
                </a:cubicBezTo>
                <a:cubicBezTo>
                  <a:pt x="355865" y="1371600"/>
                  <a:pt x="365076" y="1393511"/>
                  <a:pt x="381265" y="1409700"/>
                </a:cubicBezTo>
                <a:cubicBezTo>
                  <a:pt x="397454" y="1425889"/>
                  <a:pt x="424112" y="1429922"/>
                  <a:pt x="438415" y="1447800"/>
                </a:cubicBezTo>
                <a:cubicBezTo>
                  <a:pt x="450959" y="1463480"/>
                  <a:pt x="444765" y="1482725"/>
                  <a:pt x="457465" y="1504950"/>
                </a:cubicBezTo>
                <a:cubicBezTo>
                  <a:pt x="470165" y="1527175"/>
                  <a:pt x="486040" y="1549400"/>
                  <a:pt x="514615" y="1581150"/>
                </a:cubicBezTo>
                <a:cubicBezTo>
                  <a:pt x="543190" y="1612900"/>
                  <a:pt x="578115" y="1666875"/>
                  <a:pt x="628915" y="1695450"/>
                </a:cubicBezTo>
                <a:cubicBezTo>
                  <a:pt x="679715" y="1724025"/>
                  <a:pt x="803540" y="1787525"/>
                  <a:pt x="819415" y="1752600"/>
                </a:cubicBezTo>
                <a:cubicBezTo>
                  <a:pt x="835290" y="1717675"/>
                  <a:pt x="727340" y="1549400"/>
                  <a:pt x="724165" y="1485900"/>
                </a:cubicBezTo>
                <a:cubicBezTo>
                  <a:pt x="720990" y="1422400"/>
                  <a:pt x="774965" y="1409700"/>
                  <a:pt x="800365" y="1371600"/>
                </a:cubicBezTo>
                <a:cubicBezTo>
                  <a:pt x="813065" y="1352550"/>
                  <a:pt x="819415" y="1327150"/>
                  <a:pt x="838465" y="1314450"/>
                </a:cubicBezTo>
                <a:cubicBezTo>
                  <a:pt x="876565" y="1289050"/>
                  <a:pt x="920386" y="1270629"/>
                  <a:pt x="952765" y="1238250"/>
                </a:cubicBezTo>
                <a:cubicBezTo>
                  <a:pt x="1026104" y="1164911"/>
                  <a:pt x="987499" y="1196044"/>
                  <a:pt x="1067065" y="1143000"/>
                </a:cubicBezTo>
                <a:cubicBezTo>
                  <a:pt x="1079765" y="1123950"/>
                  <a:pt x="1088976" y="1102039"/>
                  <a:pt x="1105165" y="1085850"/>
                </a:cubicBezTo>
                <a:cubicBezTo>
                  <a:pt x="1121354" y="1069661"/>
                  <a:pt x="1144726" y="1062407"/>
                  <a:pt x="1162315" y="1047750"/>
                </a:cubicBezTo>
                <a:cubicBezTo>
                  <a:pt x="1183011" y="1030503"/>
                  <a:pt x="1200415" y="1009650"/>
                  <a:pt x="1219465" y="990600"/>
                </a:cubicBezTo>
                <a:cubicBezTo>
                  <a:pt x="1257934" y="875192"/>
                  <a:pt x="1258310" y="899077"/>
                  <a:pt x="1219465" y="704850"/>
                </a:cubicBezTo>
                <a:cubicBezTo>
                  <a:pt x="1214975" y="682399"/>
                  <a:pt x="1200780" y="659834"/>
                  <a:pt x="1181365" y="647700"/>
                </a:cubicBezTo>
                <a:cubicBezTo>
                  <a:pt x="1147309" y="626415"/>
                  <a:pt x="1067065" y="609600"/>
                  <a:pt x="1067065" y="609600"/>
                </a:cubicBezTo>
                <a:cubicBezTo>
                  <a:pt x="1054365" y="590550"/>
                  <a:pt x="1048380" y="564584"/>
                  <a:pt x="1028965" y="552450"/>
                </a:cubicBezTo>
                <a:cubicBezTo>
                  <a:pt x="994909" y="531165"/>
                  <a:pt x="914665" y="514350"/>
                  <a:pt x="914665" y="514350"/>
                </a:cubicBezTo>
                <a:cubicBezTo>
                  <a:pt x="901965" y="495300"/>
                  <a:pt x="880136" y="479815"/>
                  <a:pt x="876565" y="457200"/>
                </a:cubicBezTo>
                <a:cubicBezTo>
                  <a:pt x="870919" y="421441"/>
                  <a:pt x="886815" y="191951"/>
                  <a:pt x="838465" y="95250"/>
                </a:cubicBezTo>
                <a:cubicBezTo>
                  <a:pt x="828226" y="74772"/>
                  <a:pt x="816554" y="54289"/>
                  <a:pt x="800365" y="38100"/>
                </a:cubicBezTo>
                <a:cubicBezTo>
                  <a:pt x="784176" y="21911"/>
                  <a:pt x="762265" y="12700"/>
                  <a:pt x="743215" y="0"/>
                </a:cubicBezTo>
                <a:cubicBezTo>
                  <a:pt x="686065" y="6350"/>
                  <a:pt x="628484" y="9597"/>
                  <a:pt x="571765" y="19050"/>
                </a:cubicBezTo>
                <a:cubicBezTo>
                  <a:pt x="551958" y="22351"/>
                  <a:pt x="528814" y="23901"/>
                  <a:pt x="514615" y="38100"/>
                </a:cubicBezTo>
                <a:lnTo>
                  <a:pt x="514615" y="76200"/>
                </a:lnTo>
                <a:lnTo>
                  <a:pt x="552715" y="38100"/>
                </a:lnTo>
              </a:path>
            </a:pathLst>
          </a:custGeom>
          <a:solidFill>
            <a:srgbClr val="00FF00">
              <a:alpha val="40000"/>
            </a:srgbClr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 rot="15844396">
            <a:off x="3933863" y="4486608"/>
            <a:ext cx="1158027" cy="546319"/>
          </a:xfrm>
          <a:custGeom>
            <a:avLst/>
            <a:gdLst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518160 w 1127760"/>
              <a:gd name="connsiteY5" fmla="*/ 701040 h 807720"/>
              <a:gd name="connsiteX6" fmla="*/ 487680 w 1127760"/>
              <a:gd name="connsiteY6" fmla="*/ 655320 h 807720"/>
              <a:gd name="connsiteX7" fmla="*/ 472440 w 1127760"/>
              <a:gd name="connsiteY7" fmla="*/ 609600 h 807720"/>
              <a:gd name="connsiteX8" fmla="*/ 426720 w 1127760"/>
              <a:gd name="connsiteY8" fmla="*/ 594360 h 807720"/>
              <a:gd name="connsiteX9" fmla="*/ 365760 w 1127760"/>
              <a:gd name="connsiteY9" fmla="*/ 609600 h 807720"/>
              <a:gd name="connsiteX10" fmla="*/ 320040 w 1127760"/>
              <a:gd name="connsiteY10" fmla="*/ 624840 h 807720"/>
              <a:gd name="connsiteX11" fmla="*/ 91440 w 1127760"/>
              <a:gd name="connsiteY11" fmla="*/ 609600 h 807720"/>
              <a:gd name="connsiteX12" fmla="*/ 45720 w 1127760"/>
              <a:gd name="connsiteY12" fmla="*/ 579120 h 807720"/>
              <a:gd name="connsiteX13" fmla="*/ 30480 w 1127760"/>
              <a:gd name="connsiteY13" fmla="*/ 533400 h 807720"/>
              <a:gd name="connsiteX14" fmla="*/ 0 w 1127760"/>
              <a:gd name="connsiteY14" fmla="*/ 487680 h 807720"/>
              <a:gd name="connsiteX15" fmla="*/ 15240 w 1127760"/>
              <a:gd name="connsiteY15" fmla="*/ 381000 h 807720"/>
              <a:gd name="connsiteX16" fmla="*/ 30480 w 1127760"/>
              <a:gd name="connsiteY16" fmla="*/ 228600 h 807720"/>
              <a:gd name="connsiteX17" fmla="*/ 45720 w 1127760"/>
              <a:gd name="connsiteY17" fmla="*/ 182880 h 807720"/>
              <a:gd name="connsiteX18" fmla="*/ 106680 w 1127760"/>
              <a:gd name="connsiteY18" fmla="*/ 15240 h 807720"/>
              <a:gd name="connsiteX19" fmla="*/ 152400 w 1127760"/>
              <a:gd name="connsiteY19" fmla="*/ 0 h 807720"/>
              <a:gd name="connsiteX20" fmla="*/ 259080 w 1127760"/>
              <a:gd name="connsiteY20" fmla="*/ 45720 h 807720"/>
              <a:gd name="connsiteX21" fmla="*/ 274320 w 1127760"/>
              <a:gd name="connsiteY21" fmla="*/ 91440 h 807720"/>
              <a:gd name="connsiteX22" fmla="*/ 320040 w 1127760"/>
              <a:gd name="connsiteY22" fmla="*/ 106680 h 807720"/>
              <a:gd name="connsiteX23" fmla="*/ 365760 w 1127760"/>
              <a:gd name="connsiteY23" fmla="*/ 137160 h 807720"/>
              <a:gd name="connsiteX24" fmla="*/ 457200 w 1127760"/>
              <a:gd name="connsiteY24" fmla="*/ 167640 h 807720"/>
              <a:gd name="connsiteX25" fmla="*/ 502920 w 1127760"/>
              <a:gd name="connsiteY25" fmla="*/ 182880 h 807720"/>
              <a:gd name="connsiteX26" fmla="*/ 594360 w 1127760"/>
              <a:gd name="connsiteY26" fmla="*/ 198120 h 807720"/>
              <a:gd name="connsiteX27" fmla="*/ 640080 w 1127760"/>
              <a:gd name="connsiteY27" fmla="*/ 213360 h 807720"/>
              <a:gd name="connsiteX28" fmla="*/ 685800 w 1127760"/>
              <a:gd name="connsiteY28" fmla="*/ 243840 h 807720"/>
              <a:gd name="connsiteX29" fmla="*/ 853440 w 1127760"/>
              <a:gd name="connsiteY29" fmla="*/ 259080 h 807720"/>
              <a:gd name="connsiteX30" fmla="*/ 944880 w 1127760"/>
              <a:gd name="connsiteY30" fmla="*/ 304800 h 807720"/>
              <a:gd name="connsiteX31" fmla="*/ 1036320 w 1127760"/>
              <a:gd name="connsiteY31" fmla="*/ 350520 h 807720"/>
              <a:gd name="connsiteX32" fmla="*/ 1051560 w 1127760"/>
              <a:gd name="connsiteY32" fmla="*/ 426720 h 807720"/>
              <a:gd name="connsiteX33" fmla="*/ 1036320 w 1127760"/>
              <a:gd name="connsiteY33" fmla="*/ 487680 h 807720"/>
              <a:gd name="connsiteX34" fmla="*/ 1127760 w 1127760"/>
              <a:gd name="connsiteY34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518160 w 1127760"/>
              <a:gd name="connsiteY5" fmla="*/ 701040 h 807720"/>
              <a:gd name="connsiteX6" fmla="*/ 487680 w 1127760"/>
              <a:gd name="connsiteY6" fmla="*/ 655320 h 807720"/>
              <a:gd name="connsiteX7" fmla="*/ 472440 w 1127760"/>
              <a:gd name="connsiteY7" fmla="*/ 609600 h 807720"/>
              <a:gd name="connsiteX8" fmla="*/ 426720 w 1127760"/>
              <a:gd name="connsiteY8" fmla="*/ 594360 h 807720"/>
              <a:gd name="connsiteX9" fmla="*/ 320040 w 1127760"/>
              <a:gd name="connsiteY9" fmla="*/ 624840 h 807720"/>
              <a:gd name="connsiteX10" fmla="*/ 91440 w 1127760"/>
              <a:gd name="connsiteY10" fmla="*/ 609600 h 807720"/>
              <a:gd name="connsiteX11" fmla="*/ 45720 w 1127760"/>
              <a:gd name="connsiteY11" fmla="*/ 579120 h 807720"/>
              <a:gd name="connsiteX12" fmla="*/ 30480 w 1127760"/>
              <a:gd name="connsiteY12" fmla="*/ 533400 h 807720"/>
              <a:gd name="connsiteX13" fmla="*/ 0 w 1127760"/>
              <a:gd name="connsiteY13" fmla="*/ 487680 h 807720"/>
              <a:gd name="connsiteX14" fmla="*/ 15240 w 1127760"/>
              <a:gd name="connsiteY14" fmla="*/ 381000 h 807720"/>
              <a:gd name="connsiteX15" fmla="*/ 30480 w 1127760"/>
              <a:gd name="connsiteY15" fmla="*/ 228600 h 807720"/>
              <a:gd name="connsiteX16" fmla="*/ 45720 w 1127760"/>
              <a:gd name="connsiteY16" fmla="*/ 182880 h 807720"/>
              <a:gd name="connsiteX17" fmla="*/ 106680 w 1127760"/>
              <a:gd name="connsiteY17" fmla="*/ 15240 h 807720"/>
              <a:gd name="connsiteX18" fmla="*/ 152400 w 1127760"/>
              <a:gd name="connsiteY18" fmla="*/ 0 h 807720"/>
              <a:gd name="connsiteX19" fmla="*/ 259080 w 1127760"/>
              <a:gd name="connsiteY19" fmla="*/ 45720 h 807720"/>
              <a:gd name="connsiteX20" fmla="*/ 274320 w 1127760"/>
              <a:gd name="connsiteY20" fmla="*/ 91440 h 807720"/>
              <a:gd name="connsiteX21" fmla="*/ 320040 w 1127760"/>
              <a:gd name="connsiteY21" fmla="*/ 106680 h 807720"/>
              <a:gd name="connsiteX22" fmla="*/ 365760 w 1127760"/>
              <a:gd name="connsiteY22" fmla="*/ 137160 h 807720"/>
              <a:gd name="connsiteX23" fmla="*/ 457200 w 1127760"/>
              <a:gd name="connsiteY23" fmla="*/ 167640 h 807720"/>
              <a:gd name="connsiteX24" fmla="*/ 502920 w 1127760"/>
              <a:gd name="connsiteY24" fmla="*/ 182880 h 807720"/>
              <a:gd name="connsiteX25" fmla="*/ 594360 w 1127760"/>
              <a:gd name="connsiteY25" fmla="*/ 198120 h 807720"/>
              <a:gd name="connsiteX26" fmla="*/ 640080 w 1127760"/>
              <a:gd name="connsiteY26" fmla="*/ 213360 h 807720"/>
              <a:gd name="connsiteX27" fmla="*/ 685800 w 1127760"/>
              <a:gd name="connsiteY27" fmla="*/ 243840 h 807720"/>
              <a:gd name="connsiteX28" fmla="*/ 853440 w 1127760"/>
              <a:gd name="connsiteY28" fmla="*/ 259080 h 807720"/>
              <a:gd name="connsiteX29" fmla="*/ 944880 w 1127760"/>
              <a:gd name="connsiteY29" fmla="*/ 304800 h 807720"/>
              <a:gd name="connsiteX30" fmla="*/ 1036320 w 1127760"/>
              <a:gd name="connsiteY30" fmla="*/ 350520 h 807720"/>
              <a:gd name="connsiteX31" fmla="*/ 1051560 w 1127760"/>
              <a:gd name="connsiteY31" fmla="*/ 426720 h 807720"/>
              <a:gd name="connsiteX32" fmla="*/ 1036320 w 1127760"/>
              <a:gd name="connsiteY32" fmla="*/ 487680 h 807720"/>
              <a:gd name="connsiteX33" fmla="*/ 1127760 w 1127760"/>
              <a:gd name="connsiteY33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518160 w 1127760"/>
              <a:gd name="connsiteY5" fmla="*/ 701040 h 807720"/>
              <a:gd name="connsiteX6" fmla="*/ 487680 w 1127760"/>
              <a:gd name="connsiteY6" fmla="*/ 655320 h 807720"/>
              <a:gd name="connsiteX7" fmla="*/ 472440 w 1127760"/>
              <a:gd name="connsiteY7" fmla="*/ 609600 h 807720"/>
              <a:gd name="connsiteX8" fmla="*/ 320040 w 1127760"/>
              <a:gd name="connsiteY8" fmla="*/ 624840 h 807720"/>
              <a:gd name="connsiteX9" fmla="*/ 91440 w 1127760"/>
              <a:gd name="connsiteY9" fmla="*/ 609600 h 807720"/>
              <a:gd name="connsiteX10" fmla="*/ 45720 w 1127760"/>
              <a:gd name="connsiteY10" fmla="*/ 579120 h 807720"/>
              <a:gd name="connsiteX11" fmla="*/ 30480 w 1127760"/>
              <a:gd name="connsiteY11" fmla="*/ 533400 h 807720"/>
              <a:gd name="connsiteX12" fmla="*/ 0 w 1127760"/>
              <a:gd name="connsiteY12" fmla="*/ 487680 h 807720"/>
              <a:gd name="connsiteX13" fmla="*/ 15240 w 1127760"/>
              <a:gd name="connsiteY13" fmla="*/ 381000 h 807720"/>
              <a:gd name="connsiteX14" fmla="*/ 30480 w 1127760"/>
              <a:gd name="connsiteY14" fmla="*/ 228600 h 807720"/>
              <a:gd name="connsiteX15" fmla="*/ 45720 w 1127760"/>
              <a:gd name="connsiteY15" fmla="*/ 182880 h 807720"/>
              <a:gd name="connsiteX16" fmla="*/ 106680 w 1127760"/>
              <a:gd name="connsiteY16" fmla="*/ 15240 h 807720"/>
              <a:gd name="connsiteX17" fmla="*/ 152400 w 1127760"/>
              <a:gd name="connsiteY17" fmla="*/ 0 h 807720"/>
              <a:gd name="connsiteX18" fmla="*/ 259080 w 1127760"/>
              <a:gd name="connsiteY18" fmla="*/ 45720 h 807720"/>
              <a:gd name="connsiteX19" fmla="*/ 274320 w 1127760"/>
              <a:gd name="connsiteY19" fmla="*/ 91440 h 807720"/>
              <a:gd name="connsiteX20" fmla="*/ 320040 w 1127760"/>
              <a:gd name="connsiteY20" fmla="*/ 106680 h 807720"/>
              <a:gd name="connsiteX21" fmla="*/ 365760 w 1127760"/>
              <a:gd name="connsiteY21" fmla="*/ 137160 h 807720"/>
              <a:gd name="connsiteX22" fmla="*/ 457200 w 1127760"/>
              <a:gd name="connsiteY22" fmla="*/ 167640 h 807720"/>
              <a:gd name="connsiteX23" fmla="*/ 502920 w 1127760"/>
              <a:gd name="connsiteY23" fmla="*/ 182880 h 807720"/>
              <a:gd name="connsiteX24" fmla="*/ 594360 w 1127760"/>
              <a:gd name="connsiteY24" fmla="*/ 198120 h 807720"/>
              <a:gd name="connsiteX25" fmla="*/ 640080 w 1127760"/>
              <a:gd name="connsiteY25" fmla="*/ 213360 h 807720"/>
              <a:gd name="connsiteX26" fmla="*/ 685800 w 1127760"/>
              <a:gd name="connsiteY26" fmla="*/ 243840 h 807720"/>
              <a:gd name="connsiteX27" fmla="*/ 853440 w 1127760"/>
              <a:gd name="connsiteY27" fmla="*/ 259080 h 807720"/>
              <a:gd name="connsiteX28" fmla="*/ 944880 w 1127760"/>
              <a:gd name="connsiteY28" fmla="*/ 304800 h 807720"/>
              <a:gd name="connsiteX29" fmla="*/ 1036320 w 1127760"/>
              <a:gd name="connsiteY29" fmla="*/ 350520 h 807720"/>
              <a:gd name="connsiteX30" fmla="*/ 1051560 w 1127760"/>
              <a:gd name="connsiteY30" fmla="*/ 426720 h 807720"/>
              <a:gd name="connsiteX31" fmla="*/ 1036320 w 1127760"/>
              <a:gd name="connsiteY31" fmla="*/ 487680 h 807720"/>
              <a:gd name="connsiteX32" fmla="*/ 1127760 w 1127760"/>
              <a:gd name="connsiteY32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518160 w 1127760"/>
              <a:gd name="connsiteY5" fmla="*/ 701040 h 807720"/>
              <a:gd name="connsiteX6" fmla="*/ 487680 w 1127760"/>
              <a:gd name="connsiteY6" fmla="*/ 655320 h 807720"/>
              <a:gd name="connsiteX7" fmla="*/ 320040 w 1127760"/>
              <a:gd name="connsiteY7" fmla="*/ 624840 h 807720"/>
              <a:gd name="connsiteX8" fmla="*/ 91440 w 1127760"/>
              <a:gd name="connsiteY8" fmla="*/ 609600 h 807720"/>
              <a:gd name="connsiteX9" fmla="*/ 45720 w 1127760"/>
              <a:gd name="connsiteY9" fmla="*/ 579120 h 807720"/>
              <a:gd name="connsiteX10" fmla="*/ 30480 w 1127760"/>
              <a:gd name="connsiteY10" fmla="*/ 533400 h 807720"/>
              <a:gd name="connsiteX11" fmla="*/ 0 w 1127760"/>
              <a:gd name="connsiteY11" fmla="*/ 487680 h 807720"/>
              <a:gd name="connsiteX12" fmla="*/ 15240 w 1127760"/>
              <a:gd name="connsiteY12" fmla="*/ 381000 h 807720"/>
              <a:gd name="connsiteX13" fmla="*/ 30480 w 1127760"/>
              <a:gd name="connsiteY13" fmla="*/ 228600 h 807720"/>
              <a:gd name="connsiteX14" fmla="*/ 45720 w 1127760"/>
              <a:gd name="connsiteY14" fmla="*/ 182880 h 807720"/>
              <a:gd name="connsiteX15" fmla="*/ 106680 w 1127760"/>
              <a:gd name="connsiteY15" fmla="*/ 15240 h 807720"/>
              <a:gd name="connsiteX16" fmla="*/ 152400 w 1127760"/>
              <a:gd name="connsiteY16" fmla="*/ 0 h 807720"/>
              <a:gd name="connsiteX17" fmla="*/ 259080 w 1127760"/>
              <a:gd name="connsiteY17" fmla="*/ 45720 h 807720"/>
              <a:gd name="connsiteX18" fmla="*/ 274320 w 1127760"/>
              <a:gd name="connsiteY18" fmla="*/ 91440 h 807720"/>
              <a:gd name="connsiteX19" fmla="*/ 320040 w 1127760"/>
              <a:gd name="connsiteY19" fmla="*/ 106680 h 807720"/>
              <a:gd name="connsiteX20" fmla="*/ 365760 w 1127760"/>
              <a:gd name="connsiteY20" fmla="*/ 137160 h 807720"/>
              <a:gd name="connsiteX21" fmla="*/ 457200 w 1127760"/>
              <a:gd name="connsiteY21" fmla="*/ 167640 h 807720"/>
              <a:gd name="connsiteX22" fmla="*/ 502920 w 1127760"/>
              <a:gd name="connsiteY22" fmla="*/ 182880 h 807720"/>
              <a:gd name="connsiteX23" fmla="*/ 594360 w 1127760"/>
              <a:gd name="connsiteY23" fmla="*/ 198120 h 807720"/>
              <a:gd name="connsiteX24" fmla="*/ 640080 w 1127760"/>
              <a:gd name="connsiteY24" fmla="*/ 213360 h 807720"/>
              <a:gd name="connsiteX25" fmla="*/ 685800 w 1127760"/>
              <a:gd name="connsiteY25" fmla="*/ 243840 h 807720"/>
              <a:gd name="connsiteX26" fmla="*/ 853440 w 1127760"/>
              <a:gd name="connsiteY26" fmla="*/ 259080 h 807720"/>
              <a:gd name="connsiteX27" fmla="*/ 944880 w 1127760"/>
              <a:gd name="connsiteY27" fmla="*/ 304800 h 807720"/>
              <a:gd name="connsiteX28" fmla="*/ 1036320 w 1127760"/>
              <a:gd name="connsiteY28" fmla="*/ 350520 h 807720"/>
              <a:gd name="connsiteX29" fmla="*/ 1051560 w 1127760"/>
              <a:gd name="connsiteY29" fmla="*/ 426720 h 807720"/>
              <a:gd name="connsiteX30" fmla="*/ 1036320 w 1127760"/>
              <a:gd name="connsiteY30" fmla="*/ 487680 h 807720"/>
              <a:gd name="connsiteX31" fmla="*/ 1127760 w 1127760"/>
              <a:gd name="connsiteY31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518160 w 1127760"/>
              <a:gd name="connsiteY5" fmla="*/ 701040 h 807720"/>
              <a:gd name="connsiteX6" fmla="*/ 320040 w 1127760"/>
              <a:gd name="connsiteY6" fmla="*/ 624840 h 807720"/>
              <a:gd name="connsiteX7" fmla="*/ 91440 w 1127760"/>
              <a:gd name="connsiteY7" fmla="*/ 609600 h 807720"/>
              <a:gd name="connsiteX8" fmla="*/ 45720 w 1127760"/>
              <a:gd name="connsiteY8" fmla="*/ 579120 h 807720"/>
              <a:gd name="connsiteX9" fmla="*/ 30480 w 1127760"/>
              <a:gd name="connsiteY9" fmla="*/ 533400 h 807720"/>
              <a:gd name="connsiteX10" fmla="*/ 0 w 1127760"/>
              <a:gd name="connsiteY10" fmla="*/ 487680 h 807720"/>
              <a:gd name="connsiteX11" fmla="*/ 15240 w 1127760"/>
              <a:gd name="connsiteY11" fmla="*/ 381000 h 807720"/>
              <a:gd name="connsiteX12" fmla="*/ 30480 w 1127760"/>
              <a:gd name="connsiteY12" fmla="*/ 228600 h 807720"/>
              <a:gd name="connsiteX13" fmla="*/ 45720 w 1127760"/>
              <a:gd name="connsiteY13" fmla="*/ 182880 h 807720"/>
              <a:gd name="connsiteX14" fmla="*/ 106680 w 1127760"/>
              <a:gd name="connsiteY14" fmla="*/ 15240 h 807720"/>
              <a:gd name="connsiteX15" fmla="*/ 152400 w 1127760"/>
              <a:gd name="connsiteY15" fmla="*/ 0 h 807720"/>
              <a:gd name="connsiteX16" fmla="*/ 259080 w 1127760"/>
              <a:gd name="connsiteY16" fmla="*/ 45720 h 807720"/>
              <a:gd name="connsiteX17" fmla="*/ 274320 w 1127760"/>
              <a:gd name="connsiteY17" fmla="*/ 91440 h 807720"/>
              <a:gd name="connsiteX18" fmla="*/ 320040 w 1127760"/>
              <a:gd name="connsiteY18" fmla="*/ 106680 h 807720"/>
              <a:gd name="connsiteX19" fmla="*/ 365760 w 1127760"/>
              <a:gd name="connsiteY19" fmla="*/ 137160 h 807720"/>
              <a:gd name="connsiteX20" fmla="*/ 457200 w 1127760"/>
              <a:gd name="connsiteY20" fmla="*/ 167640 h 807720"/>
              <a:gd name="connsiteX21" fmla="*/ 502920 w 1127760"/>
              <a:gd name="connsiteY21" fmla="*/ 182880 h 807720"/>
              <a:gd name="connsiteX22" fmla="*/ 594360 w 1127760"/>
              <a:gd name="connsiteY22" fmla="*/ 198120 h 807720"/>
              <a:gd name="connsiteX23" fmla="*/ 640080 w 1127760"/>
              <a:gd name="connsiteY23" fmla="*/ 213360 h 807720"/>
              <a:gd name="connsiteX24" fmla="*/ 685800 w 1127760"/>
              <a:gd name="connsiteY24" fmla="*/ 243840 h 807720"/>
              <a:gd name="connsiteX25" fmla="*/ 853440 w 1127760"/>
              <a:gd name="connsiteY25" fmla="*/ 259080 h 807720"/>
              <a:gd name="connsiteX26" fmla="*/ 944880 w 1127760"/>
              <a:gd name="connsiteY26" fmla="*/ 304800 h 807720"/>
              <a:gd name="connsiteX27" fmla="*/ 1036320 w 1127760"/>
              <a:gd name="connsiteY27" fmla="*/ 350520 h 807720"/>
              <a:gd name="connsiteX28" fmla="*/ 1051560 w 1127760"/>
              <a:gd name="connsiteY28" fmla="*/ 426720 h 807720"/>
              <a:gd name="connsiteX29" fmla="*/ 1036320 w 1127760"/>
              <a:gd name="connsiteY29" fmla="*/ 487680 h 807720"/>
              <a:gd name="connsiteX30" fmla="*/ 1127760 w 1127760"/>
              <a:gd name="connsiteY30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453122 w 1127760"/>
              <a:gd name="connsiteY5" fmla="*/ 667512 h 807720"/>
              <a:gd name="connsiteX6" fmla="*/ 320040 w 1127760"/>
              <a:gd name="connsiteY6" fmla="*/ 624840 h 807720"/>
              <a:gd name="connsiteX7" fmla="*/ 91440 w 1127760"/>
              <a:gd name="connsiteY7" fmla="*/ 609600 h 807720"/>
              <a:gd name="connsiteX8" fmla="*/ 45720 w 1127760"/>
              <a:gd name="connsiteY8" fmla="*/ 579120 h 807720"/>
              <a:gd name="connsiteX9" fmla="*/ 30480 w 1127760"/>
              <a:gd name="connsiteY9" fmla="*/ 533400 h 807720"/>
              <a:gd name="connsiteX10" fmla="*/ 0 w 1127760"/>
              <a:gd name="connsiteY10" fmla="*/ 487680 h 807720"/>
              <a:gd name="connsiteX11" fmla="*/ 15240 w 1127760"/>
              <a:gd name="connsiteY11" fmla="*/ 381000 h 807720"/>
              <a:gd name="connsiteX12" fmla="*/ 30480 w 1127760"/>
              <a:gd name="connsiteY12" fmla="*/ 228600 h 807720"/>
              <a:gd name="connsiteX13" fmla="*/ 45720 w 1127760"/>
              <a:gd name="connsiteY13" fmla="*/ 182880 h 807720"/>
              <a:gd name="connsiteX14" fmla="*/ 106680 w 1127760"/>
              <a:gd name="connsiteY14" fmla="*/ 15240 h 807720"/>
              <a:gd name="connsiteX15" fmla="*/ 152400 w 1127760"/>
              <a:gd name="connsiteY15" fmla="*/ 0 h 807720"/>
              <a:gd name="connsiteX16" fmla="*/ 259080 w 1127760"/>
              <a:gd name="connsiteY16" fmla="*/ 45720 h 807720"/>
              <a:gd name="connsiteX17" fmla="*/ 274320 w 1127760"/>
              <a:gd name="connsiteY17" fmla="*/ 91440 h 807720"/>
              <a:gd name="connsiteX18" fmla="*/ 320040 w 1127760"/>
              <a:gd name="connsiteY18" fmla="*/ 106680 h 807720"/>
              <a:gd name="connsiteX19" fmla="*/ 365760 w 1127760"/>
              <a:gd name="connsiteY19" fmla="*/ 137160 h 807720"/>
              <a:gd name="connsiteX20" fmla="*/ 457200 w 1127760"/>
              <a:gd name="connsiteY20" fmla="*/ 167640 h 807720"/>
              <a:gd name="connsiteX21" fmla="*/ 502920 w 1127760"/>
              <a:gd name="connsiteY21" fmla="*/ 182880 h 807720"/>
              <a:gd name="connsiteX22" fmla="*/ 594360 w 1127760"/>
              <a:gd name="connsiteY22" fmla="*/ 198120 h 807720"/>
              <a:gd name="connsiteX23" fmla="*/ 640080 w 1127760"/>
              <a:gd name="connsiteY23" fmla="*/ 213360 h 807720"/>
              <a:gd name="connsiteX24" fmla="*/ 685800 w 1127760"/>
              <a:gd name="connsiteY24" fmla="*/ 243840 h 807720"/>
              <a:gd name="connsiteX25" fmla="*/ 853440 w 1127760"/>
              <a:gd name="connsiteY25" fmla="*/ 259080 h 807720"/>
              <a:gd name="connsiteX26" fmla="*/ 944880 w 1127760"/>
              <a:gd name="connsiteY26" fmla="*/ 304800 h 807720"/>
              <a:gd name="connsiteX27" fmla="*/ 1036320 w 1127760"/>
              <a:gd name="connsiteY27" fmla="*/ 350520 h 807720"/>
              <a:gd name="connsiteX28" fmla="*/ 1051560 w 1127760"/>
              <a:gd name="connsiteY28" fmla="*/ 426720 h 807720"/>
              <a:gd name="connsiteX29" fmla="*/ 1036320 w 1127760"/>
              <a:gd name="connsiteY29" fmla="*/ 487680 h 807720"/>
              <a:gd name="connsiteX30" fmla="*/ 1127760 w 1127760"/>
              <a:gd name="connsiteY30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453122 w 1127760"/>
              <a:gd name="connsiteY5" fmla="*/ 667512 h 807720"/>
              <a:gd name="connsiteX6" fmla="*/ 320040 w 1127760"/>
              <a:gd name="connsiteY6" fmla="*/ 624840 h 807720"/>
              <a:gd name="connsiteX7" fmla="*/ 91440 w 1127760"/>
              <a:gd name="connsiteY7" fmla="*/ 609600 h 807720"/>
              <a:gd name="connsiteX8" fmla="*/ 45720 w 1127760"/>
              <a:gd name="connsiteY8" fmla="*/ 579120 h 807720"/>
              <a:gd name="connsiteX9" fmla="*/ 30480 w 1127760"/>
              <a:gd name="connsiteY9" fmla="*/ 533400 h 807720"/>
              <a:gd name="connsiteX10" fmla="*/ 0 w 1127760"/>
              <a:gd name="connsiteY10" fmla="*/ 487680 h 807720"/>
              <a:gd name="connsiteX11" fmla="*/ 30480 w 1127760"/>
              <a:gd name="connsiteY11" fmla="*/ 228600 h 807720"/>
              <a:gd name="connsiteX12" fmla="*/ 45720 w 1127760"/>
              <a:gd name="connsiteY12" fmla="*/ 182880 h 807720"/>
              <a:gd name="connsiteX13" fmla="*/ 106680 w 1127760"/>
              <a:gd name="connsiteY13" fmla="*/ 15240 h 807720"/>
              <a:gd name="connsiteX14" fmla="*/ 152400 w 1127760"/>
              <a:gd name="connsiteY14" fmla="*/ 0 h 807720"/>
              <a:gd name="connsiteX15" fmla="*/ 259080 w 1127760"/>
              <a:gd name="connsiteY15" fmla="*/ 45720 h 807720"/>
              <a:gd name="connsiteX16" fmla="*/ 274320 w 1127760"/>
              <a:gd name="connsiteY16" fmla="*/ 91440 h 807720"/>
              <a:gd name="connsiteX17" fmla="*/ 320040 w 1127760"/>
              <a:gd name="connsiteY17" fmla="*/ 106680 h 807720"/>
              <a:gd name="connsiteX18" fmla="*/ 365760 w 1127760"/>
              <a:gd name="connsiteY18" fmla="*/ 137160 h 807720"/>
              <a:gd name="connsiteX19" fmla="*/ 457200 w 1127760"/>
              <a:gd name="connsiteY19" fmla="*/ 167640 h 807720"/>
              <a:gd name="connsiteX20" fmla="*/ 502920 w 1127760"/>
              <a:gd name="connsiteY20" fmla="*/ 182880 h 807720"/>
              <a:gd name="connsiteX21" fmla="*/ 594360 w 1127760"/>
              <a:gd name="connsiteY21" fmla="*/ 198120 h 807720"/>
              <a:gd name="connsiteX22" fmla="*/ 640080 w 1127760"/>
              <a:gd name="connsiteY22" fmla="*/ 213360 h 807720"/>
              <a:gd name="connsiteX23" fmla="*/ 685800 w 1127760"/>
              <a:gd name="connsiteY23" fmla="*/ 243840 h 807720"/>
              <a:gd name="connsiteX24" fmla="*/ 853440 w 1127760"/>
              <a:gd name="connsiteY24" fmla="*/ 259080 h 807720"/>
              <a:gd name="connsiteX25" fmla="*/ 944880 w 1127760"/>
              <a:gd name="connsiteY25" fmla="*/ 304800 h 807720"/>
              <a:gd name="connsiteX26" fmla="*/ 1036320 w 1127760"/>
              <a:gd name="connsiteY26" fmla="*/ 350520 h 807720"/>
              <a:gd name="connsiteX27" fmla="*/ 1051560 w 1127760"/>
              <a:gd name="connsiteY27" fmla="*/ 426720 h 807720"/>
              <a:gd name="connsiteX28" fmla="*/ 1036320 w 1127760"/>
              <a:gd name="connsiteY28" fmla="*/ 487680 h 807720"/>
              <a:gd name="connsiteX29" fmla="*/ 1127760 w 1127760"/>
              <a:gd name="connsiteY29" fmla="*/ 472440 h 807720"/>
              <a:gd name="connsiteX0" fmla="*/ 899160 w 1127760"/>
              <a:gd name="connsiteY0" fmla="*/ 645237 h 812877"/>
              <a:gd name="connsiteX1" fmla="*/ 899160 w 1127760"/>
              <a:gd name="connsiteY1" fmla="*/ 645237 h 812877"/>
              <a:gd name="connsiteX2" fmla="*/ 701040 w 1127760"/>
              <a:gd name="connsiteY2" fmla="*/ 797637 h 812877"/>
              <a:gd name="connsiteX3" fmla="*/ 655320 w 1127760"/>
              <a:gd name="connsiteY3" fmla="*/ 812877 h 812877"/>
              <a:gd name="connsiteX4" fmla="*/ 563880 w 1127760"/>
              <a:gd name="connsiteY4" fmla="*/ 797637 h 812877"/>
              <a:gd name="connsiteX5" fmla="*/ 453122 w 1127760"/>
              <a:gd name="connsiteY5" fmla="*/ 672669 h 812877"/>
              <a:gd name="connsiteX6" fmla="*/ 320040 w 1127760"/>
              <a:gd name="connsiteY6" fmla="*/ 629997 h 812877"/>
              <a:gd name="connsiteX7" fmla="*/ 91440 w 1127760"/>
              <a:gd name="connsiteY7" fmla="*/ 614757 h 812877"/>
              <a:gd name="connsiteX8" fmla="*/ 45720 w 1127760"/>
              <a:gd name="connsiteY8" fmla="*/ 584277 h 812877"/>
              <a:gd name="connsiteX9" fmla="*/ 30480 w 1127760"/>
              <a:gd name="connsiteY9" fmla="*/ 538557 h 812877"/>
              <a:gd name="connsiteX10" fmla="*/ 0 w 1127760"/>
              <a:gd name="connsiteY10" fmla="*/ 492837 h 812877"/>
              <a:gd name="connsiteX11" fmla="*/ 30480 w 1127760"/>
              <a:gd name="connsiteY11" fmla="*/ 233757 h 812877"/>
              <a:gd name="connsiteX12" fmla="*/ 106680 w 1127760"/>
              <a:gd name="connsiteY12" fmla="*/ 20397 h 812877"/>
              <a:gd name="connsiteX13" fmla="*/ 152400 w 1127760"/>
              <a:gd name="connsiteY13" fmla="*/ 5157 h 812877"/>
              <a:gd name="connsiteX14" fmla="*/ 259080 w 1127760"/>
              <a:gd name="connsiteY14" fmla="*/ 50877 h 812877"/>
              <a:gd name="connsiteX15" fmla="*/ 274320 w 1127760"/>
              <a:gd name="connsiteY15" fmla="*/ 96597 h 812877"/>
              <a:gd name="connsiteX16" fmla="*/ 320040 w 1127760"/>
              <a:gd name="connsiteY16" fmla="*/ 111837 h 812877"/>
              <a:gd name="connsiteX17" fmla="*/ 365760 w 1127760"/>
              <a:gd name="connsiteY17" fmla="*/ 142317 h 812877"/>
              <a:gd name="connsiteX18" fmla="*/ 457200 w 1127760"/>
              <a:gd name="connsiteY18" fmla="*/ 172797 h 812877"/>
              <a:gd name="connsiteX19" fmla="*/ 502920 w 1127760"/>
              <a:gd name="connsiteY19" fmla="*/ 188037 h 812877"/>
              <a:gd name="connsiteX20" fmla="*/ 594360 w 1127760"/>
              <a:gd name="connsiteY20" fmla="*/ 203277 h 812877"/>
              <a:gd name="connsiteX21" fmla="*/ 640080 w 1127760"/>
              <a:gd name="connsiteY21" fmla="*/ 218517 h 812877"/>
              <a:gd name="connsiteX22" fmla="*/ 685800 w 1127760"/>
              <a:gd name="connsiteY22" fmla="*/ 248997 h 812877"/>
              <a:gd name="connsiteX23" fmla="*/ 853440 w 1127760"/>
              <a:gd name="connsiteY23" fmla="*/ 264237 h 812877"/>
              <a:gd name="connsiteX24" fmla="*/ 944880 w 1127760"/>
              <a:gd name="connsiteY24" fmla="*/ 309957 h 812877"/>
              <a:gd name="connsiteX25" fmla="*/ 1036320 w 1127760"/>
              <a:gd name="connsiteY25" fmla="*/ 355677 h 812877"/>
              <a:gd name="connsiteX26" fmla="*/ 1051560 w 1127760"/>
              <a:gd name="connsiteY26" fmla="*/ 431877 h 812877"/>
              <a:gd name="connsiteX27" fmla="*/ 1036320 w 1127760"/>
              <a:gd name="connsiteY27" fmla="*/ 492837 h 812877"/>
              <a:gd name="connsiteX28" fmla="*/ 1127760 w 1127760"/>
              <a:gd name="connsiteY28" fmla="*/ 477597 h 812877"/>
              <a:gd name="connsiteX0" fmla="*/ 899160 w 1127760"/>
              <a:gd name="connsiteY0" fmla="*/ 650029 h 817669"/>
              <a:gd name="connsiteX1" fmla="*/ 899160 w 1127760"/>
              <a:gd name="connsiteY1" fmla="*/ 650029 h 817669"/>
              <a:gd name="connsiteX2" fmla="*/ 701040 w 1127760"/>
              <a:gd name="connsiteY2" fmla="*/ 802429 h 817669"/>
              <a:gd name="connsiteX3" fmla="*/ 655320 w 1127760"/>
              <a:gd name="connsiteY3" fmla="*/ 817669 h 817669"/>
              <a:gd name="connsiteX4" fmla="*/ 563880 w 1127760"/>
              <a:gd name="connsiteY4" fmla="*/ 802429 h 817669"/>
              <a:gd name="connsiteX5" fmla="*/ 453122 w 1127760"/>
              <a:gd name="connsiteY5" fmla="*/ 677461 h 817669"/>
              <a:gd name="connsiteX6" fmla="*/ 320040 w 1127760"/>
              <a:gd name="connsiteY6" fmla="*/ 634789 h 817669"/>
              <a:gd name="connsiteX7" fmla="*/ 91440 w 1127760"/>
              <a:gd name="connsiteY7" fmla="*/ 619549 h 817669"/>
              <a:gd name="connsiteX8" fmla="*/ 45720 w 1127760"/>
              <a:gd name="connsiteY8" fmla="*/ 589069 h 817669"/>
              <a:gd name="connsiteX9" fmla="*/ 30480 w 1127760"/>
              <a:gd name="connsiteY9" fmla="*/ 543349 h 817669"/>
              <a:gd name="connsiteX10" fmla="*/ 0 w 1127760"/>
              <a:gd name="connsiteY10" fmla="*/ 497629 h 817669"/>
              <a:gd name="connsiteX11" fmla="*/ 95518 w 1127760"/>
              <a:gd name="connsiteY11" fmla="*/ 305605 h 817669"/>
              <a:gd name="connsiteX12" fmla="*/ 106680 w 1127760"/>
              <a:gd name="connsiteY12" fmla="*/ 25189 h 817669"/>
              <a:gd name="connsiteX13" fmla="*/ 152400 w 1127760"/>
              <a:gd name="connsiteY13" fmla="*/ 9949 h 817669"/>
              <a:gd name="connsiteX14" fmla="*/ 259080 w 1127760"/>
              <a:gd name="connsiteY14" fmla="*/ 55669 h 817669"/>
              <a:gd name="connsiteX15" fmla="*/ 274320 w 1127760"/>
              <a:gd name="connsiteY15" fmla="*/ 101389 h 817669"/>
              <a:gd name="connsiteX16" fmla="*/ 320040 w 1127760"/>
              <a:gd name="connsiteY16" fmla="*/ 116629 h 817669"/>
              <a:gd name="connsiteX17" fmla="*/ 365760 w 1127760"/>
              <a:gd name="connsiteY17" fmla="*/ 147109 h 817669"/>
              <a:gd name="connsiteX18" fmla="*/ 457200 w 1127760"/>
              <a:gd name="connsiteY18" fmla="*/ 177589 h 817669"/>
              <a:gd name="connsiteX19" fmla="*/ 502920 w 1127760"/>
              <a:gd name="connsiteY19" fmla="*/ 192829 h 817669"/>
              <a:gd name="connsiteX20" fmla="*/ 594360 w 1127760"/>
              <a:gd name="connsiteY20" fmla="*/ 208069 h 817669"/>
              <a:gd name="connsiteX21" fmla="*/ 640080 w 1127760"/>
              <a:gd name="connsiteY21" fmla="*/ 223309 h 817669"/>
              <a:gd name="connsiteX22" fmla="*/ 685800 w 1127760"/>
              <a:gd name="connsiteY22" fmla="*/ 253789 h 817669"/>
              <a:gd name="connsiteX23" fmla="*/ 853440 w 1127760"/>
              <a:gd name="connsiteY23" fmla="*/ 269029 h 817669"/>
              <a:gd name="connsiteX24" fmla="*/ 944880 w 1127760"/>
              <a:gd name="connsiteY24" fmla="*/ 314749 h 817669"/>
              <a:gd name="connsiteX25" fmla="*/ 1036320 w 1127760"/>
              <a:gd name="connsiteY25" fmla="*/ 360469 h 817669"/>
              <a:gd name="connsiteX26" fmla="*/ 1051560 w 1127760"/>
              <a:gd name="connsiteY26" fmla="*/ 436669 h 817669"/>
              <a:gd name="connsiteX27" fmla="*/ 1036320 w 1127760"/>
              <a:gd name="connsiteY27" fmla="*/ 497629 h 817669"/>
              <a:gd name="connsiteX28" fmla="*/ 1127760 w 1127760"/>
              <a:gd name="connsiteY28" fmla="*/ 482389 h 817669"/>
              <a:gd name="connsiteX0" fmla="*/ 899160 w 1127760"/>
              <a:gd name="connsiteY0" fmla="*/ 650029 h 817669"/>
              <a:gd name="connsiteX1" fmla="*/ 899160 w 1127760"/>
              <a:gd name="connsiteY1" fmla="*/ 650029 h 817669"/>
              <a:gd name="connsiteX2" fmla="*/ 701040 w 1127760"/>
              <a:gd name="connsiteY2" fmla="*/ 802429 h 817669"/>
              <a:gd name="connsiteX3" fmla="*/ 655320 w 1127760"/>
              <a:gd name="connsiteY3" fmla="*/ 817669 h 817669"/>
              <a:gd name="connsiteX4" fmla="*/ 563880 w 1127760"/>
              <a:gd name="connsiteY4" fmla="*/ 802429 h 817669"/>
              <a:gd name="connsiteX5" fmla="*/ 453122 w 1127760"/>
              <a:gd name="connsiteY5" fmla="*/ 677461 h 817669"/>
              <a:gd name="connsiteX6" fmla="*/ 232818 w 1127760"/>
              <a:gd name="connsiteY6" fmla="*/ 809219 h 817669"/>
              <a:gd name="connsiteX7" fmla="*/ 91440 w 1127760"/>
              <a:gd name="connsiteY7" fmla="*/ 619549 h 817669"/>
              <a:gd name="connsiteX8" fmla="*/ 45720 w 1127760"/>
              <a:gd name="connsiteY8" fmla="*/ 589069 h 817669"/>
              <a:gd name="connsiteX9" fmla="*/ 30480 w 1127760"/>
              <a:gd name="connsiteY9" fmla="*/ 543349 h 817669"/>
              <a:gd name="connsiteX10" fmla="*/ 0 w 1127760"/>
              <a:gd name="connsiteY10" fmla="*/ 497629 h 817669"/>
              <a:gd name="connsiteX11" fmla="*/ 95518 w 1127760"/>
              <a:gd name="connsiteY11" fmla="*/ 305605 h 817669"/>
              <a:gd name="connsiteX12" fmla="*/ 106680 w 1127760"/>
              <a:gd name="connsiteY12" fmla="*/ 25189 h 817669"/>
              <a:gd name="connsiteX13" fmla="*/ 152400 w 1127760"/>
              <a:gd name="connsiteY13" fmla="*/ 9949 h 817669"/>
              <a:gd name="connsiteX14" fmla="*/ 259080 w 1127760"/>
              <a:gd name="connsiteY14" fmla="*/ 55669 h 817669"/>
              <a:gd name="connsiteX15" fmla="*/ 274320 w 1127760"/>
              <a:gd name="connsiteY15" fmla="*/ 101389 h 817669"/>
              <a:gd name="connsiteX16" fmla="*/ 320040 w 1127760"/>
              <a:gd name="connsiteY16" fmla="*/ 116629 h 817669"/>
              <a:gd name="connsiteX17" fmla="*/ 365760 w 1127760"/>
              <a:gd name="connsiteY17" fmla="*/ 147109 h 817669"/>
              <a:gd name="connsiteX18" fmla="*/ 457200 w 1127760"/>
              <a:gd name="connsiteY18" fmla="*/ 177589 h 817669"/>
              <a:gd name="connsiteX19" fmla="*/ 502920 w 1127760"/>
              <a:gd name="connsiteY19" fmla="*/ 192829 h 817669"/>
              <a:gd name="connsiteX20" fmla="*/ 594360 w 1127760"/>
              <a:gd name="connsiteY20" fmla="*/ 208069 h 817669"/>
              <a:gd name="connsiteX21" fmla="*/ 640080 w 1127760"/>
              <a:gd name="connsiteY21" fmla="*/ 223309 h 817669"/>
              <a:gd name="connsiteX22" fmla="*/ 685800 w 1127760"/>
              <a:gd name="connsiteY22" fmla="*/ 253789 h 817669"/>
              <a:gd name="connsiteX23" fmla="*/ 853440 w 1127760"/>
              <a:gd name="connsiteY23" fmla="*/ 269029 h 817669"/>
              <a:gd name="connsiteX24" fmla="*/ 944880 w 1127760"/>
              <a:gd name="connsiteY24" fmla="*/ 314749 h 817669"/>
              <a:gd name="connsiteX25" fmla="*/ 1036320 w 1127760"/>
              <a:gd name="connsiteY25" fmla="*/ 360469 h 817669"/>
              <a:gd name="connsiteX26" fmla="*/ 1051560 w 1127760"/>
              <a:gd name="connsiteY26" fmla="*/ 436669 h 817669"/>
              <a:gd name="connsiteX27" fmla="*/ 1036320 w 1127760"/>
              <a:gd name="connsiteY27" fmla="*/ 497629 h 817669"/>
              <a:gd name="connsiteX28" fmla="*/ 1127760 w 1127760"/>
              <a:gd name="connsiteY28" fmla="*/ 482389 h 817669"/>
              <a:gd name="connsiteX0" fmla="*/ 899160 w 1127760"/>
              <a:gd name="connsiteY0" fmla="*/ 626927 h 794567"/>
              <a:gd name="connsiteX1" fmla="*/ 899160 w 1127760"/>
              <a:gd name="connsiteY1" fmla="*/ 626927 h 794567"/>
              <a:gd name="connsiteX2" fmla="*/ 701040 w 1127760"/>
              <a:gd name="connsiteY2" fmla="*/ 779327 h 794567"/>
              <a:gd name="connsiteX3" fmla="*/ 655320 w 1127760"/>
              <a:gd name="connsiteY3" fmla="*/ 794567 h 794567"/>
              <a:gd name="connsiteX4" fmla="*/ 563880 w 1127760"/>
              <a:gd name="connsiteY4" fmla="*/ 779327 h 794567"/>
              <a:gd name="connsiteX5" fmla="*/ 453122 w 1127760"/>
              <a:gd name="connsiteY5" fmla="*/ 654359 h 794567"/>
              <a:gd name="connsiteX6" fmla="*/ 232818 w 1127760"/>
              <a:gd name="connsiteY6" fmla="*/ 786117 h 794567"/>
              <a:gd name="connsiteX7" fmla="*/ 91440 w 1127760"/>
              <a:gd name="connsiteY7" fmla="*/ 596447 h 794567"/>
              <a:gd name="connsiteX8" fmla="*/ 45720 w 1127760"/>
              <a:gd name="connsiteY8" fmla="*/ 565967 h 794567"/>
              <a:gd name="connsiteX9" fmla="*/ 30480 w 1127760"/>
              <a:gd name="connsiteY9" fmla="*/ 520247 h 794567"/>
              <a:gd name="connsiteX10" fmla="*/ 0 w 1127760"/>
              <a:gd name="connsiteY10" fmla="*/ 474527 h 794567"/>
              <a:gd name="connsiteX11" fmla="*/ 95518 w 1127760"/>
              <a:gd name="connsiteY11" fmla="*/ 282503 h 794567"/>
              <a:gd name="connsiteX12" fmla="*/ 106680 w 1127760"/>
              <a:gd name="connsiteY12" fmla="*/ 2087 h 794567"/>
              <a:gd name="connsiteX13" fmla="*/ 140905 w 1127760"/>
              <a:gd name="connsiteY13" fmla="*/ 145787 h 794567"/>
              <a:gd name="connsiteX14" fmla="*/ 259080 w 1127760"/>
              <a:gd name="connsiteY14" fmla="*/ 32567 h 794567"/>
              <a:gd name="connsiteX15" fmla="*/ 274320 w 1127760"/>
              <a:gd name="connsiteY15" fmla="*/ 78287 h 794567"/>
              <a:gd name="connsiteX16" fmla="*/ 320040 w 1127760"/>
              <a:gd name="connsiteY16" fmla="*/ 93527 h 794567"/>
              <a:gd name="connsiteX17" fmla="*/ 365760 w 1127760"/>
              <a:gd name="connsiteY17" fmla="*/ 124007 h 794567"/>
              <a:gd name="connsiteX18" fmla="*/ 457200 w 1127760"/>
              <a:gd name="connsiteY18" fmla="*/ 154487 h 794567"/>
              <a:gd name="connsiteX19" fmla="*/ 502920 w 1127760"/>
              <a:gd name="connsiteY19" fmla="*/ 169727 h 794567"/>
              <a:gd name="connsiteX20" fmla="*/ 594360 w 1127760"/>
              <a:gd name="connsiteY20" fmla="*/ 184967 h 794567"/>
              <a:gd name="connsiteX21" fmla="*/ 640080 w 1127760"/>
              <a:gd name="connsiteY21" fmla="*/ 200207 h 794567"/>
              <a:gd name="connsiteX22" fmla="*/ 685800 w 1127760"/>
              <a:gd name="connsiteY22" fmla="*/ 230687 h 794567"/>
              <a:gd name="connsiteX23" fmla="*/ 853440 w 1127760"/>
              <a:gd name="connsiteY23" fmla="*/ 245927 h 794567"/>
              <a:gd name="connsiteX24" fmla="*/ 944880 w 1127760"/>
              <a:gd name="connsiteY24" fmla="*/ 291647 h 794567"/>
              <a:gd name="connsiteX25" fmla="*/ 1036320 w 1127760"/>
              <a:gd name="connsiteY25" fmla="*/ 337367 h 794567"/>
              <a:gd name="connsiteX26" fmla="*/ 1051560 w 1127760"/>
              <a:gd name="connsiteY26" fmla="*/ 413567 h 794567"/>
              <a:gd name="connsiteX27" fmla="*/ 1036320 w 1127760"/>
              <a:gd name="connsiteY27" fmla="*/ 474527 h 794567"/>
              <a:gd name="connsiteX28" fmla="*/ 1127760 w 1127760"/>
              <a:gd name="connsiteY28" fmla="*/ 459287 h 794567"/>
              <a:gd name="connsiteX0" fmla="*/ 899160 w 1127760"/>
              <a:gd name="connsiteY0" fmla="*/ 596131 h 763771"/>
              <a:gd name="connsiteX1" fmla="*/ 899160 w 1127760"/>
              <a:gd name="connsiteY1" fmla="*/ 596131 h 763771"/>
              <a:gd name="connsiteX2" fmla="*/ 701040 w 1127760"/>
              <a:gd name="connsiteY2" fmla="*/ 748531 h 763771"/>
              <a:gd name="connsiteX3" fmla="*/ 655320 w 1127760"/>
              <a:gd name="connsiteY3" fmla="*/ 763771 h 763771"/>
              <a:gd name="connsiteX4" fmla="*/ 563880 w 1127760"/>
              <a:gd name="connsiteY4" fmla="*/ 748531 h 763771"/>
              <a:gd name="connsiteX5" fmla="*/ 453122 w 1127760"/>
              <a:gd name="connsiteY5" fmla="*/ 623563 h 763771"/>
              <a:gd name="connsiteX6" fmla="*/ 232818 w 1127760"/>
              <a:gd name="connsiteY6" fmla="*/ 755321 h 763771"/>
              <a:gd name="connsiteX7" fmla="*/ 91440 w 1127760"/>
              <a:gd name="connsiteY7" fmla="*/ 565651 h 763771"/>
              <a:gd name="connsiteX8" fmla="*/ 45720 w 1127760"/>
              <a:gd name="connsiteY8" fmla="*/ 535171 h 763771"/>
              <a:gd name="connsiteX9" fmla="*/ 30480 w 1127760"/>
              <a:gd name="connsiteY9" fmla="*/ 489451 h 763771"/>
              <a:gd name="connsiteX10" fmla="*/ 0 w 1127760"/>
              <a:gd name="connsiteY10" fmla="*/ 443731 h 763771"/>
              <a:gd name="connsiteX11" fmla="*/ 95518 w 1127760"/>
              <a:gd name="connsiteY11" fmla="*/ 251707 h 763771"/>
              <a:gd name="connsiteX12" fmla="*/ 113639 w 1127760"/>
              <a:gd name="connsiteY12" fmla="*/ 132982 h 763771"/>
              <a:gd name="connsiteX13" fmla="*/ 140905 w 1127760"/>
              <a:gd name="connsiteY13" fmla="*/ 114991 h 763771"/>
              <a:gd name="connsiteX14" fmla="*/ 259080 w 1127760"/>
              <a:gd name="connsiteY14" fmla="*/ 1771 h 763771"/>
              <a:gd name="connsiteX15" fmla="*/ 274320 w 1127760"/>
              <a:gd name="connsiteY15" fmla="*/ 47491 h 763771"/>
              <a:gd name="connsiteX16" fmla="*/ 320040 w 1127760"/>
              <a:gd name="connsiteY16" fmla="*/ 62731 h 763771"/>
              <a:gd name="connsiteX17" fmla="*/ 365760 w 1127760"/>
              <a:gd name="connsiteY17" fmla="*/ 93211 h 763771"/>
              <a:gd name="connsiteX18" fmla="*/ 457200 w 1127760"/>
              <a:gd name="connsiteY18" fmla="*/ 123691 h 763771"/>
              <a:gd name="connsiteX19" fmla="*/ 502920 w 1127760"/>
              <a:gd name="connsiteY19" fmla="*/ 138931 h 763771"/>
              <a:gd name="connsiteX20" fmla="*/ 594360 w 1127760"/>
              <a:gd name="connsiteY20" fmla="*/ 154171 h 763771"/>
              <a:gd name="connsiteX21" fmla="*/ 640080 w 1127760"/>
              <a:gd name="connsiteY21" fmla="*/ 169411 h 763771"/>
              <a:gd name="connsiteX22" fmla="*/ 685800 w 1127760"/>
              <a:gd name="connsiteY22" fmla="*/ 199891 h 763771"/>
              <a:gd name="connsiteX23" fmla="*/ 853440 w 1127760"/>
              <a:gd name="connsiteY23" fmla="*/ 215131 h 763771"/>
              <a:gd name="connsiteX24" fmla="*/ 944880 w 1127760"/>
              <a:gd name="connsiteY24" fmla="*/ 260851 h 763771"/>
              <a:gd name="connsiteX25" fmla="*/ 1036320 w 1127760"/>
              <a:gd name="connsiteY25" fmla="*/ 306571 h 763771"/>
              <a:gd name="connsiteX26" fmla="*/ 1051560 w 1127760"/>
              <a:gd name="connsiteY26" fmla="*/ 382771 h 763771"/>
              <a:gd name="connsiteX27" fmla="*/ 1036320 w 1127760"/>
              <a:gd name="connsiteY27" fmla="*/ 443731 h 763771"/>
              <a:gd name="connsiteX28" fmla="*/ 1127760 w 1127760"/>
              <a:gd name="connsiteY28" fmla="*/ 428491 h 76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27760" h="763771">
                <a:moveTo>
                  <a:pt x="899160" y="596131"/>
                </a:moveTo>
                <a:lnTo>
                  <a:pt x="899160" y="596131"/>
                </a:lnTo>
                <a:cubicBezTo>
                  <a:pt x="870768" y="620467"/>
                  <a:pt x="748462" y="732724"/>
                  <a:pt x="701040" y="748531"/>
                </a:cubicBezTo>
                <a:lnTo>
                  <a:pt x="655320" y="763771"/>
                </a:lnTo>
                <a:cubicBezTo>
                  <a:pt x="624840" y="758691"/>
                  <a:pt x="597580" y="771899"/>
                  <a:pt x="563880" y="748531"/>
                </a:cubicBezTo>
                <a:cubicBezTo>
                  <a:pt x="530180" y="725163"/>
                  <a:pt x="508299" y="622431"/>
                  <a:pt x="453122" y="623563"/>
                </a:cubicBezTo>
                <a:cubicBezTo>
                  <a:pt x="397945" y="624695"/>
                  <a:pt x="293098" y="764973"/>
                  <a:pt x="232818" y="755321"/>
                </a:cubicBezTo>
                <a:cubicBezTo>
                  <a:pt x="172538" y="745669"/>
                  <a:pt x="167640" y="570731"/>
                  <a:pt x="91440" y="565651"/>
                </a:cubicBezTo>
                <a:cubicBezTo>
                  <a:pt x="76200" y="555491"/>
                  <a:pt x="57162" y="549474"/>
                  <a:pt x="45720" y="535171"/>
                </a:cubicBezTo>
                <a:cubicBezTo>
                  <a:pt x="35685" y="522627"/>
                  <a:pt x="37664" y="503819"/>
                  <a:pt x="30480" y="489451"/>
                </a:cubicBezTo>
                <a:cubicBezTo>
                  <a:pt x="22289" y="473068"/>
                  <a:pt x="10160" y="458971"/>
                  <a:pt x="0" y="443731"/>
                </a:cubicBezTo>
                <a:cubicBezTo>
                  <a:pt x="0" y="392931"/>
                  <a:pt x="76578" y="303499"/>
                  <a:pt x="95518" y="251707"/>
                </a:cubicBezTo>
                <a:cubicBezTo>
                  <a:pt x="114458" y="199916"/>
                  <a:pt x="106075" y="155768"/>
                  <a:pt x="113639" y="132982"/>
                </a:cubicBezTo>
                <a:cubicBezTo>
                  <a:pt x="121203" y="110196"/>
                  <a:pt x="125665" y="120071"/>
                  <a:pt x="140905" y="114991"/>
                </a:cubicBezTo>
                <a:cubicBezTo>
                  <a:pt x="177511" y="124142"/>
                  <a:pt x="236844" y="13021"/>
                  <a:pt x="259080" y="1771"/>
                </a:cubicBezTo>
                <a:cubicBezTo>
                  <a:pt x="281316" y="-9479"/>
                  <a:pt x="262961" y="36132"/>
                  <a:pt x="274320" y="47491"/>
                </a:cubicBezTo>
                <a:cubicBezTo>
                  <a:pt x="285679" y="58850"/>
                  <a:pt x="305672" y="55547"/>
                  <a:pt x="320040" y="62731"/>
                </a:cubicBezTo>
                <a:cubicBezTo>
                  <a:pt x="336423" y="70922"/>
                  <a:pt x="349022" y="85772"/>
                  <a:pt x="365760" y="93211"/>
                </a:cubicBezTo>
                <a:cubicBezTo>
                  <a:pt x="395120" y="106260"/>
                  <a:pt x="426720" y="113531"/>
                  <a:pt x="457200" y="123691"/>
                </a:cubicBezTo>
                <a:cubicBezTo>
                  <a:pt x="472440" y="128771"/>
                  <a:pt x="487074" y="136290"/>
                  <a:pt x="502920" y="138931"/>
                </a:cubicBezTo>
                <a:cubicBezTo>
                  <a:pt x="533400" y="144011"/>
                  <a:pt x="564195" y="147468"/>
                  <a:pt x="594360" y="154171"/>
                </a:cubicBezTo>
                <a:cubicBezTo>
                  <a:pt x="610042" y="157656"/>
                  <a:pt x="625712" y="162227"/>
                  <a:pt x="640080" y="169411"/>
                </a:cubicBezTo>
                <a:cubicBezTo>
                  <a:pt x="656463" y="177602"/>
                  <a:pt x="667890" y="196053"/>
                  <a:pt x="685800" y="199891"/>
                </a:cubicBezTo>
                <a:cubicBezTo>
                  <a:pt x="740665" y="211648"/>
                  <a:pt x="797560" y="210051"/>
                  <a:pt x="853440" y="215131"/>
                </a:cubicBezTo>
                <a:cubicBezTo>
                  <a:pt x="984467" y="302482"/>
                  <a:pt x="818687" y="197755"/>
                  <a:pt x="944880" y="260851"/>
                </a:cubicBezTo>
                <a:cubicBezTo>
                  <a:pt x="1063053" y="319937"/>
                  <a:pt x="921402" y="268265"/>
                  <a:pt x="1036320" y="306571"/>
                </a:cubicBezTo>
                <a:cubicBezTo>
                  <a:pt x="1041400" y="331971"/>
                  <a:pt x="1051560" y="356868"/>
                  <a:pt x="1051560" y="382771"/>
                </a:cubicBezTo>
                <a:cubicBezTo>
                  <a:pt x="1051560" y="403716"/>
                  <a:pt x="1036320" y="443731"/>
                  <a:pt x="1036320" y="443731"/>
                </a:cubicBezTo>
                <a:lnTo>
                  <a:pt x="1127760" y="428491"/>
                </a:lnTo>
              </a:path>
            </a:pathLst>
          </a:custGeom>
          <a:solidFill>
            <a:srgbClr val="00FF00">
              <a:alpha val="40000"/>
            </a:srgbClr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79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143000" y="1295400"/>
            <a:ext cx="6781800" cy="25146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000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  </a:t>
            </a:r>
            <a:r>
              <a:rPr lang="en-US" sz="2400" dirty="0"/>
              <a:t>Centuries ago, Immanuel Kant said: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Humans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have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several “built-in” ways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of organizing information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from experience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09600" y="3599234"/>
            <a:ext cx="2202180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Temporally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88820" y="4572000"/>
            <a:ext cx="2202180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Spatially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046220" y="4724400"/>
            <a:ext cx="2202180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Causally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087894" y="4343400"/>
            <a:ext cx="2446506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0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Quantitatively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5334000" y="76200"/>
            <a:ext cx="3657600" cy="2286000"/>
          </a:xfrm>
          <a:prstGeom prst="cloudCallout">
            <a:avLst>
              <a:gd name="adj1" fmla="val -40529"/>
              <a:gd name="adj2" fmla="val 53334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He called them</a:t>
            </a:r>
          </a:p>
          <a:p>
            <a:pPr algn="ctr">
              <a:lnSpc>
                <a:spcPts val="26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“a </a:t>
            </a:r>
            <a:r>
              <a:rPr lang="en-US" sz="2800" b="1" dirty="0" err="1" smtClean="0">
                <a:solidFill>
                  <a:srgbClr val="0070C0"/>
                </a:solidFill>
              </a:rPr>
              <a:t>prioris</a:t>
            </a:r>
            <a:r>
              <a:rPr lang="en-US" sz="2800" b="1" dirty="0" smtClean="0">
                <a:solidFill>
                  <a:srgbClr val="0070C0"/>
                </a:solidFill>
              </a:rPr>
              <a:t>”</a:t>
            </a:r>
          </a:p>
          <a:p>
            <a:pPr algn="ctr"/>
            <a:endParaRPr lang="en-US" sz="1000" b="1" dirty="0" smtClean="0">
              <a:solidFill>
                <a:srgbClr val="0070C0"/>
              </a:solidFill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1371600"/>
            <a:ext cx="2667000" cy="6667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dirty="0" smtClean="0">
                <a:solidFill>
                  <a:srgbClr val="0070C0"/>
                </a:solidFill>
              </a:rPr>
              <a:t>  (</a:t>
            </a:r>
            <a:r>
              <a:rPr lang="en-US" dirty="0">
                <a:solidFill>
                  <a:srgbClr val="0070C0"/>
                </a:solidFill>
              </a:rPr>
              <a:t>They’re </a:t>
            </a:r>
            <a:r>
              <a:rPr lang="en-US" dirty="0" smtClean="0">
                <a:solidFill>
                  <a:srgbClr val="0070C0"/>
                </a:solidFill>
              </a:rPr>
              <a:t>in our heads</a:t>
            </a:r>
            <a:endParaRPr lang="en-US" dirty="0">
              <a:solidFill>
                <a:srgbClr val="0070C0"/>
              </a:solidFill>
            </a:endParaRPr>
          </a:p>
          <a:p>
            <a:pPr algn="ctr">
              <a:lnSpc>
                <a:spcPts val="1800"/>
              </a:lnSpc>
            </a:pPr>
            <a:r>
              <a:rPr lang="en-US" u="sng" dirty="0" smtClean="0">
                <a:solidFill>
                  <a:srgbClr val="0070C0"/>
                </a:solidFill>
              </a:rPr>
              <a:t>before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we start </a:t>
            </a:r>
            <a:r>
              <a:rPr lang="en-US" dirty="0" smtClean="0">
                <a:solidFill>
                  <a:srgbClr val="0070C0"/>
                </a:solidFill>
              </a:rPr>
              <a:t>learning.)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4500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352800" y="1828800"/>
            <a:ext cx="5181600" cy="471487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Region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a </a:t>
            </a:r>
            <a:r>
              <a:rPr lang="en-US" sz="2800" u="sng" dirty="0" smtClean="0">
                <a:solidFill>
                  <a:srgbClr val="800000"/>
                </a:solidFill>
              </a:rPr>
              <a:t>group</a:t>
            </a:r>
            <a:r>
              <a:rPr lang="en-US" sz="2800" dirty="0" smtClean="0">
                <a:solidFill>
                  <a:srgbClr val="800000"/>
                </a:solidFill>
              </a:rPr>
              <a:t> of similar places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3170236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6400800" y="3186474"/>
            <a:ext cx="2438400" cy="1376001"/>
          </a:xfrm>
          <a:prstGeom prst="wedgeRoundRectCallout">
            <a:avLst>
              <a:gd name="adj1" fmla="val 49558"/>
              <a:gd name="adj2" fmla="val 20335"/>
              <a:gd name="adj3" fmla="val 16667"/>
            </a:avLst>
          </a:prstGeom>
          <a:solidFill>
            <a:srgbClr val="66FF33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Michigan’s</a:t>
            </a:r>
          </a:p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“Pine  Belts”</a:t>
            </a:r>
            <a:endParaRPr lang="en-US" sz="2800" dirty="0">
              <a:solidFill>
                <a:srgbClr val="0033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2" y="3170236"/>
            <a:ext cx="2657668" cy="3248193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4819650" y="3333750"/>
            <a:ext cx="1248457" cy="1724719"/>
          </a:xfrm>
          <a:custGeom>
            <a:avLst/>
            <a:gdLst>
              <a:gd name="connsiteX0" fmla="*/ 686065 w 1248457"/>
              <a:gd name="connsiteY0" fmla="*/ 38100 h 1562100"/>
              <a:gd name="connsiteX1" fmla="*/ 686065 w 1248457"/>
              <a:gd name="connsiteY1" fmla="*/ 38100 h 1562100"/>
              <a:gd name="connsiteX2" fmla="*/ 476515 w 1248457"/>
              <a:gd name="connsiteY2" fmla="*/ 228600 h 1562100"/>
              <a:gd name="connsiteX3" fmla="*/ 457465 w 1248457"/>
              <a:gd name="connsiteY3" fmla="*/ 495300 h 1562100"/>
              <a:gd name="connsiteX4" fmla="*/ 400315 w 1248457"/>
              <a:gd name="connsiteY4" fmla="*/ 514350 h 1562100"/>
              <a:gd name="connsiteX5" fmla="*/ 362215 w 1248457"/>
              <a:gd name="connsiteY5" fmla="*/ 571500 h 1562100"/>
              <a:gd name="connsiteX6" fmla="*/ 190765 w 1248457"/>
              <a:gd name="connsiteY6" fmla="*/ 647700 h 1562100"/>
              <a:gd name="connsiteX7" fmla="*/ 133615 w 1248457"/>
              <a:gd name="connsiteY7" fmla="*/ 666750 h 1562100"/>
              <a:gd name="connsiteX8" fmla="*/ 76465 w 1248457"/>
              <a:gd name="connsiteY8" fmla="*/ 685800 h 1562100"/>
              <a:gd name="connsiteX9" fmla="*/ 265 w 1248457"/>
              <a:gd name="connsiteY9" fmla="*/ 800100 h 1562100"/>
              <a:gd name="connsiteX10" fmla="*/ 38365 w 1248457"/>
              <a:gd name="connsiteY10" fmla="*/ 1047750 h 1562100"/>
              <a:gd name="connsiteX11" fmla="*/ 114565 w 1248457"/>
              <a:gd name="connsiteY11" fmla="*/ 1162050 h 1562100"/>
              <a:gd name="connsiteX12" fmla="*/ 171715 w 1248457"/>
              <a:gd name="connsiteY12" fmla="*/ 1200150 h 1562100"/>
              <a:gd name="connsiteX13" fmla="*/ 247915 w 1248457"/>
              <a:gd name="connsiteY13" fmla="*/ 1276350 h 1562100"/>
              <a:gd name="connsiteX14" fmla="*/ 343165 w 1248457"/>
              <a:gd name="connsiteY14" fmla="*/ 1352550 h 1562100"/>
              <a:gd name="connsiteX15" fmla="*/ 381265 w 1248457"/>
              <a:gd name="connsiteY15" fmla="*/ 1409700 h 1562100"/>
              <a:gd name="connsiteX16" fmla="*/ 438415 w 1248457"/>
              <a:gd name="connsiteY16" fmla="*/ 1447800 h 1562100"/>
              <a:gd name="connsiteX17" fmla="*/ 457465 w 1248457"/>
              <a:gd name="connsiteY17" fmla="*/ 1504950 h 1562100"/>
              <a:gd name="connsiteX18" fmla="*/ 571765 w 1248457"/>
              <a:gd name="connsiteY18" fmla="*/ 1543050 h 1562100"/>
              <a:gd name="connsiteX19" fmla="*/ 628915 w 1248457"/>
              <a:gd name="connsiteY19" fmla="*/ 1562100 h 1562100"/>
              <a:gd name="connsiteX20" fmla="*/ 705115 w 1248457"/>
              <a:gd name="connsiteY20" fmla="*/ 1543050 h 1562100"/>
              <a:gd name="connsiteX21" fmla="*/ 724165 w 1248457"/>
              <a:gd name="connsiteY21" fmla="*/ 1485900 h 1562100"/>
              <a:gd name="connsiteX22" fmla="*/ 800365 w 1248457"/>
              <a:gd name="connsiteY22" fmla="*/ 1371600 h 1562100"/>
              <a:gd name="connsiteX23" fmla="*/ 838465 w 1248457"/>
              <a:gd name="connsiteY23" fmla="*/ 1314450 h 1562100"/>
              <a:gd name="connsiteX24" fmla="*/ 952765 w 1248457"/>
              <a:gd name="connsiteY24" fmla="*/ 1238250 h 1562100"/>
              <a:gd name="connsiteX25" fmla="*/ 1067065 w 1248457"/>
              <a:gd name="connsiteY25" fmla="*/ 1143000 h 1562100"/>
              <a:gd name="connsiteX26" fmla="*/ 1105165 w 1248457"/>
              <a:gd name="connsiteY26" fmla="*/ 1085850 h 1562100"/>
              <a:gd name="connsiteX27" fmla="*/ 1162315 w 1248457"/>
              <a:gd name="connsiteY27" fmla="*/ 1047750 h 1562100"/>
              <a:gd name="connsiteX28" fmla="*/ 1219465 w 1248457"/>
              <a:gd name="connsiteY28" fmla="*/ 990600 h 1562100"/>
              <a:gd name="connsiteX29" fmla="*/ 1219465 w 1248457"/>
              <a:gd name="connsiteY29" fmla="*/ 704850 h 1562100"/>
              <a:gd name="connsiteX30" fmla="*/ 1181365 w 1248457"/>
              <a:gd name="connsiteY30" fmla="*/ 647700 h 1562100"/>
              <a:gd name="connsiteX31" fmla="*/ 1067065 w 1248457"/>
              <a:gd name="connsiteY31" fmla="*/ 609600 h 1562100"/>
              <a:gd name="connsiteX32" fmla="*/ 1028965 w 1248457"/>
              <a:gd name="connsiteY32" fmla="*/ 552450 h 1562100"/>
              <a:gd name="connsiteX33" fmla="*/ 914665 w 1248457"/>
              <a:gd name="connsiteY33" fmla="*/ 514350 h 1562100"/>
              <a:gd name="connsiteX34" fmla="*/ 876565 w 1248457"/>
              <a:gd name="connsiteY34" fmla="*/ 457200 h 1562100"/>
              <a:gd name="connsiteX35" fmla="*/ 838465 w 1248457"/>
              <a:gd name="connsiteY35" fmla="*/ 95250 h 1562100"/>
              <a:gd name="connsiteX36" fmla="*/ 800365 w 1248457"/>
              <a:gd name="connsiteY36" fmla="*/ 38100 h 1562100"/>
              <a:gd name="connsiteX37" fmla="*/ 743215 w 1248457"/>
              <a:gd name="connsiteY37" fmla="*/ 0 h 1562100"/>
              <a:gd name="connsiteX38" fmla="*/ 571765 w 1248457"/>
              <a:gd name="connsiteY38" fmla="*/ 19050 h 1562100"/>
              <a:gd name="connsiteX39" fmla="*/ 514615 w 1248457"/>
              <a:gd name="connsiteY39" fmla="*/ 38100 h 1562100"/>
              <a:gd name="connsiteX40" fmla="*/ 514615 w 1248457"/>
              <a:gd name="connsiteY40" fmla="*/ 76200 h 1562100"/>
              <a:gd name="connsiteX41" fmla="*/ 552715 w 1248457"/>
              <a:gd name="connsiteY41" fmla="*/ 38100 h 1562100"/>
              <a:gd name="connsiteX0" fmla="*/ 686065 w 1248457"/>
              <a:gd name="connsiteY0" fmla="*/ 38100 h 1753693"/>
              <a:gd name="connsiteX1" fmla="*/ 686065 w 1248457"/>
              <a:gd name="connsiteY1" fmla="*/ 38100 h 1753693"/>
              <a:gd name="connsiteX2" fmla="*/ 476515 w 1248457"/>
              <a:gd name="connsiteY2" fmla="*/ 228600 h 1753693"/>
              <a:gd name="connsiteX3" fmla="*/ 457465 w 1248457"/>
              <a:gd name="connsiteY3" fmla="*/ 495300 h 1753693"/>
              <a:gd name="connsiteX4" fmla="*/ 400315 w 1248457"/>
              <a:gd name="connsiteY4" fmla="*/ 514350 h 1753693"/>
              <a:gd name="connsiteX5" fmla="*/ 362215 w 1248457"/>
              <a:gd name="connsiteY5" fmla="*/ 571500 h 1753693"/>
              <a:gd name="connsiteX6" fmla="*/ 190765 w 1248457"/>
              <a:gd name="connsiteY6" fmla="*/ 647700 h 1753693"/>
              <a:gd name="connsiteX7" fmla="*/ 133615 w 1248457"/>
              <a:gd name="connsiteY7" fmla="*/ 666750 h 1753693"/>
              <a:gd name="connsiteX8" fmla="*/ 76465 w 1248457"/>
              <a:gd name="connsiteY8" fmla="*/ 685800 h 1753693"/>
              <a:gd name="connsiteX9" fmla="*/ 265 w 1248457"/>
              <a:gd name="connsiteY9" fmla="*/ 800100 h 1753693"/>
              <a:gd name="connsiteX10" fmla="*/ 38365 w 1248457"/>
              <a:gd name="connsiteY10" fmla="*/ 1047750 h 1753693"/>
              <a:gd name="connsiteX11" fmla="*/ 114565 w 1248457"/>
              <a:gd name="connsiteY11" fmla="*/ 1162050 h 1753693"/>
              <a:gd name="connsiteX12" fmla="*/ 171715 w 1248457"/>
              <a:gd name="connsiteY12" fmla="*/ 1200150 h 1753693"/>
              <a:gd name="connsiteX13" fmla="*/ 247915 w 1248457"/>
              <a:gd name="connsiteY13" fmla="*/ 1276350 h 1753693"/>
              <a:gd name="connsiteX14" fmla="*/ 343165 w 1248457"/>
              <a:gd name="connsiteY14" fmla="*/ 1352550 h 1753693"/>
              <a:gd name="connsiteX15" fmla="*/ 381265 w 1248457"/>
              <a:gd name="connsiteY15" fmla="*/ 1409700 h 1753693"/>
              <a:gd name="connsiteX16" fmla="*/ 438415 w 1248457"/>
              <a:gd name="connsiteY16" fmla="*/ 1447800 h 1753693"/>
              <a:gd name="connsiteX17" fmla="*/ 457465 w 1248457"/>
              <a:gd name="connsiteY17" fmla="*/ 1504950 h 1753693"/>
              <a:gd name="connsiteX18" fmla="*/ 571765 w 1248457"/>
              <a:gd name="connsiteY18" fmla="*/ 1543050 h 1753693"/>
              <a:gd name="connsiteX19" fmla="*/ 628915 w 1248457"/>
              <a:gd name="connsiteY19" fmla="*/ 1562100 h 1753693"/>
              <a:gd name="connsiteX20" fmla="*/ 819415 w 1248457"/>
              <a:gd name="connsiteY20" fmla="*/ 1752600 h 1753693"/>
              <a:gd name="connsiteX21" fmla="*/ 724165 w 1248457"/>
              <a:gd name="connsiteY21" fmla="*/ 1485900 h 1753693"/>
              <a:gd name="connsiteX22" fmla="*/ 800365 w 1248457"/>
              <a:gd name="connsiteY22" fmla="*/ 1371600 h 1753693"/>
              <a:gd name="connsiteX23" fmla="*/ 838465 w 1248457"/>
              <a:gd name="connsiteY23" fmla="*/ 1314450 h 1753693"/>
              <a:gd name="connsiteX24" fmla="*/ 952765 w 1248457"/>
              <a:gd name="connsiteY24" fmla="*/ 1238250 h 1753693"/>
              <a:gd name="connsiteX25" fmla="*/ 1067065 w 1248457"/>
              <a:gd name="connsiteY25" fmla="*/ 1143000 h 1753693"/>
              <a:gd name="connsiteX26" fmla="*/ 1105165 w 1248457"/>
              <a:gd name="connsiteY26" fmla="*/ 1085850 h 1753693"/>
              <a:gd name="connsiteX27" fmla="*/ 1162315 w 1248457"/>
              <a:gd name="connsiteY27" fmla="*/ 1047750 h 1753693"/>
              <a:gd name="connsiteX28" fmla="*/ 1219465 w 1248457"/>
              <a:gd name="connsiteY28" fmla="*/ 990600 h 1753693"/>
              <a:gd name="connsiteX29" fmla="*/ 1219465 w 1248457"/>
              <a:gd name="connsiteY29" fmla="*/ 704850 h 1753693"/>
              <a:gd name="connsiteX30" fmla="*/ 1181365 w 1248457"/>
              <a:gd name="connsiteY30" fmla="*/ 647700 h 1753693"/>
              <a:gd name="connsiteX31" fmla="*/ 1067065 w 1248457"/>
              <a:gd name="connsiteY31" fmla="*/ 609600 h 1753693"/>
              <a:gd name="connsiteX32" fmla="*/ 1028965 w 1248457"/>
              <a:gd name="connsiteY32" fmla="*/ 552450 h 1753693"/>
              <a:gd name="connsiteX33" fmla="*/ 914665 w 1248457"/>
              <a:gd name="connsiteY33" fmla="*/ 514350 h 1753693"/>
              <a:gd name="connsiteX34" fmla="*/ 876565 w 1248457"/>
              <a:gd name="connsiteY34" fmla="*/ 457200 h 1753693"/>
              <a:gd name="connsiteX35" fmla="*/ 838465 w 1248457"/>
              <a:gd name="connsiteY35" fmla="*/ 95250 h 1753693"/>
              <a:gd name="connsiteX36" fmla="*/ 800365 w 1248457"/>
              <a:gd name="connsiteY36" fmla="*/ 38100 h 1753693"/>
              <a:gd name="connsiteX37" fmla="*/ 743215 w 1248457"/>
              <a:gd name="connsiteY37" fmla="*/ 0 h 1753693"/>
              <a:gd name="connsiteX38" fmla="*/ 571765 w 1248457"/>
              <a:gd name="connsiteY38" fmla="*/ 19050 h 1753693"/>
              <a:gd name="connsiteX39" fmla="*/ 514615 w 1248457"/>
              <a:gd name="connsiteY39" fmla="*/ 38100 h 1753693"/>
              <a:gd name="connsiteX40" fmla="*/ 514615 w 1248457"/>
              <a:gd name="connsiteY40" fmla="*/ 76200 h 1753693"/>
              <a:gd name="connsiteX41" fmla="*/ 552715 w 1248457"/>
              <a:gd name="connsiteY41" fmla="*/ 38100 h 1753693"/>
              <a:gd name="connsiteX0" fmla="*/ 686065 w 1248457"/>
              <a:gd name="connsiteY0" fmla="*/ 38100 h 1763498"/>
              <a:gd name="connsiteX1" fmla="*/ 686065 w 1248457"/>
              <a:gd name="connsiteY1" fmla="*/ 38100 h 1763498"/>
              <a:gd name="connsiteX2" fmla="*/ 476515 w 1248457"/>
              <a:gd name="connsiteY2" fmla="*/ 228600 h 1763498"/>
              <a:gd name="connsiteX3" fmla="*/ 457465 w 1248457"/>
              <a:gd name="connsiteY3" fmla="*/ 495300 h 1763498"/>
              <a:gd name="connsiteX4" fmla="*/ 400315 w 1248457"/>
              <a:gd name="connsiteY4" fmla="*/ 514350 h 1763498"/>
              <a:gd name="connsiteX5" fmla="*/ 362215 w 1248457"/>
              <a:gd name="connsiteY5" fmla="*/ 571500 h 1763498"/>
              <a:gd name="connsiteX6" fmla="*/ 190765 w 1248457"/>
              <a:gd name="connsiteY6" fmla="*/ 647700 h 1763498"/>
              <a:gd name="connsiteX7" fmla="*/ 133615 w 1248457"/>
              <a:gd name="connsiteY7" fmla="*/ 666750 h 1763498"/>
              <a:gd name="connsiteX8" fmla="*/ 76465 w 1248457"/>
              <a:gd name="connsiteY8" fmla="*/ 685800 h 1763498"/>
              <a:gd name="connsiteX9" fmla="*/ 265 w 1248457"/>
              <a:gd name="connsiteY9" fmla="*/ 800100 h 1763498"/>
              <a:gd name="connsiteX10" fmla="*/ 38365 w 1248457"/>
              <a:gd name="connsiteY10" fmla="*/ 1047750 h 1763498"/>
              <a:gd name="connsiteX11" fmla="*/ 114565 w 1248457"/>
              <a:gd name="connsiteY11" fmla="*/ 1162050 h 1763498"/>
              <a:gd name="connsiteX12" fmla="*/ 171715 w 1248457"/>
              <a:gd name="connsiteY12" fmla="*/ 1200150 h 1763498"/>
              <a:gd name="connsiteX13" fmla="*/ 247915 w 1248457"/>
              <a:gd name="connsiteY13" fmla="*/ 1276350 h 1763498"/>
              <a:gd name="connsiteX14" fmla="*/ 343165 w 1248457"/>
              <a:gd name="connsiteY14" fmla="*/ 1352550 h 1763498"/>
              <a:gd name="connsiteX15" fmla="*/ 381265 w 1248457"/>
              <a:gd name="connsiteY15" fmla="*/ 1409700 h 1763498"/>
              <a:gd name="connsiteX16" fmla="*/ 438415 w 1248457"/>
              <a:gd name="connsiteY16" fmla="*/ 1447800 h 1763498"/>
              <a:gd name="connsiteX17" fmla="*/ 457465 w 1248457"/>
              <a:gd name="connsiteY17" fmla="*/ 1504950 h 1763498"/>
              <a:gd name="connsiteX18" fmla="*/ 571765 w 1248457"/>
              <a:gd name="connsiteY18" fmla="*/ 1543050 h 1763498"/>
              <a:gd name="connsiteX19" fmla="*/ 628915 w 1248457"/>
              <a:gd name="connsiteY19" fmla="*/ 1695450 h 1763498"/>
              <a:gd name="connsiteX20" fmla="*/ 819415 w 1248457"/>
              <a:gd name="connsiteY20" fmla="*/ 1752600 h 1763498"/>
              <a:gd name="connsiteX21" fmla="*/ 724165 w 1248457"/>
              <a:gd name="connsiteY21" fmla="*/ 1485900 h 1763498"/>
              <a:gd name="connsiteX22" fmla="*/ 800365 w 1248457"/>
              <a:gd name="connsiteY22" fmla="*/ 1371600 h 1763498"/>
              <a:gd name="connsiteX23" fmla="*/ 838465 w 1248457"/>
              <a:gd name="connsiteY23" fmla="*/ 1314450 h 1763498"/>
              <a:gd name="connsiteX24" fmla="*/ 952765 w 1248457"/>
              <a:gd name="connsiteY24" fmla="*/ 1238250 h 1763498"/>
              <a:gd name="connsiteX25" fmla="*/ 1067065 w 1248457"/>
              <a:gd name="connsiteY25" fmla="*/ 1143000 h 1763498"/>
              <a:gd name="connsiteX26" fmla="*/ 1105165 w 1248457"/>
              <a:gd name="connsiteY26" fmla="*/ 1085850 h 1763498"/>
              <a:gd name="connsiteX27" fmla="*/ 1162315 w 1248457"/>
              <a:gd name="connsiteY27" fmla="*/ 1047750 h 1763498"/>
              <a:gd name="connsiteX28" fmla="*/ 1219465 w 1248457"/>
              <a:gd name="connsiteY28" fmla="*/ 990600 h 1763498"/>
              <a:gd name="connsiteX29" fmla="*/ 1219465 w 1248457"/>
              <a:gd name="connsiteY29" fmla="*/ 704850 h 1763498"/>
              <a:gd name="connsiteX30" fmla="*/ 1181365 w 1248457"/>
              <a:gd name="connsiteY30" fmla="*/ 647700 h 1763498"/>
              <a:gd name="connsiteX31" fmla="*/ 1067065 w 1248457"/>
              <a:gd name="connsiteY31" fmla="*/ 609600 h 1763498"/>
              <a:gd name="connsiteX32" fmla="*/ 1028965 w 1248457"/>
              <a:gd name="connsiteY32" fmla="*/ 552450 h 1763498"/>
              <a:gd name="connsiteX33" fmla="*/ 914665 w 1248457"/>
              <a:gd name="connsiteY33" fmla="*/ 514350 h 1763498"/>
              <a:gd name="connsiteX34" fmla="*/ 876565 w 1248457"/>
              <a:gd name="connsiteY34" fmla="*/ 457200 h 1763498"/>
              <a:gd name="connsiteX35" fmla="*/ 838465 w 1248457"/>
              <a:gd name="connsiteY35" fmla="*/ 95250 h 1763498"/>
              <a:gd name="connsiteX36" fmla="*/ 800365 w 1248457"/>
              <a:gd name="connsiteY36" fmla="*/ 38100 h 1763498"/>
              <a:gd name="connsiteX37" fmla="*/ 743215 w 1248457"/>
              <a:gd name="connsiteY37" fmla="*/ 0 h 1763498"/>
              <a:gd name="connsiteX38" fmla="*/ 571765 w 1248457"/>
              <a:gd name="connsiteY38" fmla="*/ 19050 h 1763498"/>
              <a:gd name="connsiteX39" fmla="*/ 514615 w 1248457"/>
              <a:gd name="connsiteY39" fmla="*/ 38100 h 1763498"/>
              <a:gd name="connsiteX40" fmla="*/ 514615 w 1248457"/>
              <a:gd name="connsiteY40" fmla="*/ 76200 h 1763498"/>
              <a:gd name="connsiteX41" fmla="*/ 552715 w 1248457"/>
              <a:gd name="connsiteY41" fmla="*/ 38100 h 1763498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57465 w 1248457"/>
              <a:gd name="connsiteY3" fmla="*/ 495300 h 1762819"/>
              <a:gd name="connsiteX4" fmla="*/ 400315 w 1248457"/>
              <a:gd name="connsiteY4" fmla="*/ 514350 h 1762819"/>
              <a:gd name="connsiteX5" fmla="*/ 362215 w 1248457"/>
              <a:gd name="connsiteY5" fmla="*/ 571500 h 1762819"/>
              <a:gd name="connsiteX6" fmla="*/ 190765 w 1248457"/>
              <a:gd name="connsiteY6" fmla="*/ 647700 h 1762819"/>
              <a:gd name="connsiteX7" fmla="*/ 133615 w 1248457"/>
              <a:gd name="connsiteY7" fmla="*/ 666750 h 1762819"/>
              <a:gd name="connsiteX8" fmla="*/ 76465 w 1248457"/>
              <a:gd name="connsiteY8" fmla="*/ 685800 h 1762819"/>
              <a:gd name="connsiteX9" fmla="*/ 265 w 1248457"/>
              <a:gd name="connsiteY9" fmla="*/ 800100 h 1762819"/>
              <a:gd name="connsiteX10" fmla="*/ 38365 w 1248457"/>
              <a:gd name="connsiteY10" fmla="*/ 1047750 h 1762819"/>
              <a:gd name="connsiteX11" fmla="*/ 114565 w 1248457"/>
              <a:gd name="connsiteY11" fmla="*/ 1162050 h 1762819"/>
              <a:gd name="connsiteX12" fmla="*/ 171715 w 1248457"/>
              <a:gd name="connsiteY12" fmla="*/ 1200150 h 1762819"/>
              <a:gd name="connsiteX13" fmla="*/ 247915 w 1248457"/>
              <a:gd name="connsiteY13" fmla="*/ 1276350 h 1762819"/>
              <a:gd name="connsiteX14" fmla="*/ 343165 w 1248457"/>
              <a:gd name="connsiteY14" fmla="*/ 1352550 h 1762819"/>
              <a:gd name="connsiteX15" fmla="*/ 381265 w 1248457"/>
              <a:gd name="connsiteY15" fmla="*/ 1409700 h 1762819"/>
              <a:gd name="connsiteX16" fmla="*/ 438415 w 1248457"/>
              <a:gd name="connsiteY16" fmla="*/ 1447800 h 1762819"/>
              <a:gd name="connsiteX17" fmla="*/ 457465 w 1248457"/>
              <a:gd name="connsiteY17" fmla="*/ 1504950 h 1762819"/>
              <a:gd name="connsiteX18" fmla="*/ 514615 w 1248457"/>
              <a:gd name="connsiteY18" fmla="*/ 1581150 h 1762819"/>
              <a:gd name="connsiteX19" fmla="*/ 628915 w 1248457"/>
              <a:gd name="connsiteY19" fmla="*/ 1695450 h 1762819"/>
              <a:gd name="connsiteX20" fmla="*/ 819415 w 1248457"/>
              <a:gd name="connsiteY20" fmla="*/ 1752600 h 1762819"/>
              <a:gd name="connsiteX21" fmla="*/ 724165 w 1248457"/>
              <a:gd name="connsiteY21" fmla="*/ 1485900 h 1762819"/>
              <a:gd name="connsiteX22" fmla="*/ 800365 w 1248457"/>
              <a:gd name="connsiteY22" fmla="*/ 1371600 h 1762819"/>
              <a:gd name="connsiteX23" fmla="*/ 838465 w 1248457"/>
              <a:gd name="connsiteY23" fmla="*/ 1314450 h 1762819"/>
              <a:gd name="connsiteX24" fmla="*/ 952765 w 1248457"/>
              <a:gd name="connsiteY24" fmla="*/ 1238250 h 1762819"/>
              <a:gd name="connsiteX25" fmla="*/ 1067065 w 1248457"/>
              <a:gd name="connsiteY25" fmla="*/ 1143000 h 1762819"/>
              <a:gd name="connsiteX26" fmla="*/ 1105165 w 1248457"/>
              <a:gd name="connsiteY26" fmla="*/ 1085850 h 1762819"/>
              <a:gd name="connsiteX27" fmla="*/ 1162315 w 1248457"/>
              <a:gd name="connsiteY27" fmla="*/ 1047750 h 1762819"/>
              <a:gd name="connsiteX28" fmla="*/ 1219465 w 1248457"/>
              <a:gd name="connsiteY28" fmla="*/ 990600 h 1762819"/>
              <a:gd name="connsiteX29" fmla="*/ 1219465 w 1248457"/>
              <a:gd name="connsiteY29" fmla="*/ 704850 h 1762819"/>
              <a:gd name="connsiteX30" fmla="*/ 1181365 w 1248457"/>
              <a:gd name="connsiteY30" fmla="*/ 647700 h 1762819"/>
              <a:gd name="connsiteX31" fmla="*/ 1067065 w 1248457"/>
              <a:gd name="connsiteY31" fmla="*/ 609600 h 1762819"/>
              <a:gd name="connsiteX32" fmla="*/ 1028965 w 1248457"/>
              <a:gd name="connsiteY32" fmla="*/ 552450 h 1762819"/>
              <a:gd name="connsiteX33" fmla="*/ 914665 w 1248457"/>
              <a:gd name="connsiteY33" fmla="*/ 514350 h 1762819"/>
              <a:gd name="connsiteX34" fmla="*/ 876565 w 1248457"/>
              <a:gd name="connsiteY34" fmla="*/ 457200 h 1762819"/>
              <a:gd name="connsiteX35" fmla="*/ 838465 w 1248457"/>
              <a:gd name="connsiteY35" fmla="*/ 95250 h 1762819"/>
              <a:gd name="connsiteX36" fmla="*/ 800365 w 1248457"/>
              <a:gd name="connsiteY36" fmla="*/ 38100 h 1762819"/>
              <a:gd name="connsiteX37" fmla="*/ 743215 w 1248457"/>
              <a:gd name="connsiteY37" fmla="*/ 0 h 1762819"/>
              <a:gd name="connsiteX38" fmla="*/ 571765 w 1248457"/>
              <a:gd name="connsiteY38" fmla="*/ 19050 h 1762819"/>
              <a:gd name="connsiteX39" fmla="*/ 514615 w 1248457"/>
              <a:gd name="connsiteY39" fmla="*/ 38100 h 1762819"/>
              <a:gd name="connsiteX40" fmla="*/ 514615 w 1248457"/>
              <a:gd name="connsiteY40" fmla="*/ 76200 h 1762819"/>
              <a:gd name="connsiteX41" fmla="*/ 552715 w 1248457"/>
              <a:gd name="connsiteY41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57465 w 1248457"/>
              <a:gd name="connsiteY3" fmla="*/ 495300 h 1762819"/>
              <a:gd name="connsiteX4" fmla="*/ 400315 w 1248457"/>
              <a:gd name="connsiteY4" fmla="*/ 514350 h 1762819"/>
              <a:gd name="connsiteX5" fmla="*/ 362215 w 1248457"/>
              <a:gd name="connsiteY5" fmla="*/ 571500 h 1762819"/>
              <a:gd name="connsiteX6" fmla="*/ 190765 w 1248457"/>
              <a:gd name="connsiteY6" fmla="*/ 647700 h 1762819"/>
              <a:gd name="connsiteX7" fmla="*/ 133615 w 1248457"/>
              <a:gd name="connsiteY7" fmla="*/ 666750 h 1762819"/>
              <a:gd name="connsiteX8" fmla="*/ 76465 w 1248457"/>
              <a:gd name="connsiteY8" fmla="*/ 685800 h 1762819"/>
              <a:gd name="connsiteX9" fmla="*/ 265 w 1248457"/>
              <a:gd name="connsiteY9" fmla="*/ 800100 h 1762819"/>
              <a:gd name="connsiteX10" fmla="*/ 38365 w 1248457"/>
              <a:gd name="connsiteY10" fmla="*/ 1047750 h 1762819"/>
              <a:gd name="connsiteX11" fmla="*/ 114565 w 1248457"/>
              <a:gd name="connsiteY11" fmla="*/ 1162050 h 1762819"/>
              <a:gd name="connsiteX12" fmla="*/ 247915 w 1248457"/>
              <a:gd name="connsiteY12" fmla="*/ 1276350 h 1762819"/>
              <a:gd name="connsiteX13" fmla="*/ 343165 w 1248457"/>
              <a:gd name="connsiteY13" fmla="*/ 1352550 h 1762819"/>
              <a:gd name="connsiteX14" fmla="*/ 381265 w 1248457"/>
              <a:gd name="connsiteY14" fmla="*/ 1409700 h 1762819"/>
              <a:gd name="connsiteX15" fmla="*/ 438415 w 1248457"/>
              <a:gd name="connsiteY15" fmla="*/ 1447800 h 1762819"/>
              <a:gd name="connsiteX16" fmla="*/ 457465 w 1248457"/>
              <a:gd name="connsiteY16" fmla="*/ 1504950 h 1762819"/>
              <a:gd name="connsiteX17" fmla="*/ 514615 w 1248457"/>
              <a:gd name="connsiteY17" fmla="*/ 1581150 h 1762819"/>
              <a:gd name="connsiteX18" fmla="*/ 628915 w 1248457"/>
              <a:gd name="connsiteY18" fmla="*/ 1695450 h 1762819"/>
              <a:gd name="connsiteX19" fmla="*/ 819415 w 1248457"/>
              <a:gd name="connsiteY19" fmla="*/ 1752600 h 1762819"/>
              <a:gd name="connsiteX20" fmla="*/ 724165 w 1248457"/>
              <a:gd name="connsiteY20" fmla="*/ 1485900 h 1762819"/>
              <a:gd name="connsiteX21" fmla="*/ 800365 w 1248457"/>
              <a:gd name="connsiteY21" fmla="*/ 1371600 h 1762819"/>
              <a:gd name="connsiteX22" fmla="*/ 838465 w 1248457"/>
              <a:gd name="connsiteY22" fmla="*/ 1314450 h 1762819"/>
              <a:gd name="connsiteX23" fmla="*/ 952765 w 1248457"/>
              <a:gd name="connsiteY23" fmla="*/ 1238250 h 1762819"/>
              <a:gd name="connsiteX24" fmla="*/ 1067065 w 1248457"/>
              <a:gd name="connsiteY24" fmla="*/ 1143000 h 1762819"/>
              <a:gd name="connsiteX25" fmla="*/ 1105165 w 1248457"/>
              <a:gd name="connsiteY25" fmla="*/ 1085850 h 1762819"/>
              <a:gd name="connsiteX26" fmla="*/ 1162315 w 1248457"/>
              <a:gd name="connsiteY26" fmla="*/ 1047750 h 1762819"/>
              <a:gd name="connsiteX27" fmla="*/ 1219465 w 1248457"/>
              <a:gd name="connsiteY27" fmla="*/ 990600 h 1762819"/>
              <a:gd name="connsiteX28" fmla="*/ 1219465 w 1248457"/>
              <a:gd name="connsiteY28" fmla="*/ 704850 h 1762819"/>
              <a:gd name="connsiteX29" fmla="*/ 1181365 w 1248457"/>
              <a:gd name="connsiteY29" fmla="*/ 647700 h 1762819"/>
              <a:gd name="connsiteX30" fmla="*/ 1067065 w 1248457"/>
              <a:gd name="connsiteY30" fmla="*/ 609600 h 1762819"/>
              <a:gd name="connsiteX31" fmla="*/ 1028965 w 1248457"/>
              <a:gd name="connsiteY31" fmla="*/ 552450 h 1762819"/>
              <a:gd name="connsiteX32" fmla="*/ 914665 w 1248457"/>
              <a:gd name="connsiteY32" fmla="*/ 514350 h 1762819"/>
              <a:gd name="connsiteX33" fmla="*/ 876565 w 1248457"/>
              <a:gd name="connsiteY33" fmla="*/ 457200 h 1762819"/>
              <a:gd name="connsiteX34" fmla="*/ 838465 w 1248457"/>
              <a:gd name="connsiteY34" fmla="*/ 95250 h 1762819"/>
              <a:gd name="connsiteX35" fmla="*/ 800365 w 1248457"/>
              <a:gd name="connsiteY35" fmla="*/ 38100 h 1762819"/>
              <a:gd name="connsiteX36" fmla="*/ 743215 w 1248457"/>
              <a:gd name="connsiteY36" fmla="*/ 0 h 1762819"/>
              <a:gd name="connsiteX37" fmla="*/ 571765 w 1248457"/>
              <a:gd name="connsiteY37" fmla="*/ 19050 h 1762819"/>
              <a:gd name="connsiteX38" fmla="*/ 514615 w 1248457"/>
              <a:gd name="connsiteY38" fmla="*/ 38100 h 1762819"/>
              <a:gd name="connsiteX39" fmla="*/ 514615 w 1248457"/>
              <a:gd name="connsiteY39" fmla="*/ 76200 h 1762819"/>
              <a:gd name="connsiteX40" fmla="*/ 552715 w 1248457"/>
              <a:gd name="connsiteY40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57465 w 1248457"/>
              <a:gd name="connsiteY3" fmla="*/ 495300 h 1762819"/>
              <a:gd name="connsiteX4" fmla="*/ 400315 w 1248457"/>
              <a:gd name="connsiteY4" fmla="*/ 514350 h 1762819"/>
              <a:gd name="connsiteX5" fmla="*/ 362215 w 1248457"/>
              <a:gd name="connsiteY5" fmla="*/ 571500 h 1762819"/>
              <a:gd name="connsiteX6" fmla="*/ 190765 w 1248457"/>
              <a:gd name="connsiteY6" fmla="*/ 647700 h 1762819"/>
              <a:gd name="connsiteX7" fmla="*/ 133615 w 1248457"/>
              <a:gd name="connsiteY7" fmla="*/ 666750 h 1762819"/>
              <a:gd name="connsiteX8" fmla="*/ 76465 w 1248457"/>
              <a:gd name="connsiteY8" fmla="*/ 685800 h 1762819"/>
              <a:gd name="connsiteX9" fmla="*/ 265 w 1248457"/>
              <a:gd name="connsiteY9" fmla="*/ 800100 h 1762819"/>
              <a:gd name="connsiteX10" fmla="*/ 38365 w 1248457"/>
              <a:gd name="connsiteY10" fmla="*/ 1047750 h 1762819"/>
              <a:gd name="connsiteX11" fmla="*/ 114565 w 1248457"/>
              <a:gd name="connsiteY11" fmla="*/ 1162050 h 1762819"/>
              <a:gd name="connsiteX12" fmla="*/ 247915 w 1248457"/>
              <a:gd name="connsiteY12" fmla="*/ 1276350 h 1762819"/>
              <a:gd name="connsiteX13" fmla="*/ 381265 w 1248457"/>
              <a:gd name="connsiteY13" fmla="*/ 1409700 h 1762819"/>
              <a:gd name="connsiteX14" fmla="*/ 438415 w 1248457"/>
              <a:gd name="connsiteY14" fmla="*/ 1447800 h 1762819"/>
              <a:gd name="connsiteX15" fmla="*/ 457465 w 1248457"/>
              <a:gd name="connsiteY15" fmla="*/ 1504950 h 1762819"/>
              <a:gd name="connsiteX16" fmla="*/ 514615 w 1248457"/>
              <a:gd name="connsiteY16" fmla="*/ 1581150 h 1762819"/>
              <a:gd name="connsiteX17" fmla="*/ 628915 w 1248457"/>
              <a:gd name="connsiteY17" fmla="*/ 1695450 h 1762819"/>
              <a:gd name="connsiteX18" fmla="*/ 819415 w 1248457"/>
              <a:gd name="connsiteY18" fmla="*/ 1752600 h 1762819"/>
              <a:gd name="connsiteX19" fmla="*/ 724165 w 1248457"/>
              <a:gd name="connsiteY19" fmla="*/ 1485900 h 1762819"/>
              <a:gd name="connsiteX20" fmla="*/ 800365 w 1248457"/>
              <a:gd name="connsiteY20" fmla="*/ 1371600 h 1762819"/>
              <a:gd name="connsiteX21" fmla="*/ 838465 w 1248457"/>
              <a:gd name="connsiteY21" fmla="*/ 1314450 h 1762819"/>
              <a:gd name="connsiteX22" fmla="*/ 952765 w 1248457"/>
              <a:gd name="connsiteY22" fmla="*/ 1238250 h 1762819"/>
              <a:gd name="connsiteX23" fmla="*/ 1067065 w 1248457"/>
              <a:gd name="connsiteY23" fmla="*/ 1143000 h 1762819"/>
              <a:gd name="connsiteX24" fmla="*/ 1105165 w 1248457"/>
              <a:gd name="connsiteY24" fmla="*/ 1085850 h 1762819"/>
              <a:gd name="connsiteX25" fmla="*/ 1162315 w 1248457"/>
              <a:gd name="connsiteY25" fmla="*/ 1047750 h 1762819"/>
              <a:gd name="connsiteX26" fmla="*/ 1219465 w 1248457"/>
              <a:gd name="connsiteY26" fmla="*/ 990600 h 1762819"/>
              <a:gd name="connsiteX27" fmla="*/ 1219465 w 1248457"/>
              <a:gd name="connsiteY27" fmla="*/ 704850 h 1762819"/>
              <a:gd name="connsiteX28" fmla="*/ 1181365 w 1248457"/>
              <a:gd name="connsiteY28" fmla="*/ 647700 h 1762819"/>
              <a:gd name="connsiteX29" fmla="*/ 1067065 w 1248457"/>
              <a:gd name="connsiteY29" fmla="*/ 609600 h 1762819"/>
              <a:gd name="connsiteX30" fmla="*/ 1028965 w 1248457"/>
              <a:gd name="connsiteY30" fmla="*/ 552450 h 1762819"/>
              <a:gd name="connsiteX31" fmla="*/ 914665 w 1248457"/>
              <a:gd name="connsiteY31" fmla="*/ 514350 h 1762819"/>
              <a:gd name="connsiteX32" fmla="*/ 876565 w 1248457"/>
              <a:gd name="connsiteY32" fmla="*/ 457200 h 1762819"/>
              <a:gd name="connsiteX33" fmla="*/ 838465 w 1248457"/>
              <a:gd name="connsiteY33" fmla="*/ 95250 h 1762819"/>
              <a:gd name="connsiteX34" fmla="*/ 800365 w 1248457"/>
              <a:gd name="connsiteY34" fmla="*/ 38100 h 1762819"/>
              <a:gd name="connsiteX35" fmla="*/ 743215 w 1248457"/>
              <a:gd name="connsiteY35" fmla="*/ 0 h 1762819"/>
              <a:gd name="connsiteX36" fmla="*/ 571765 w 1248457"/>
              <a:gd name="connsiteY36" fmla="*/ 19050 h 1762819"/>
              <a:gd name="connsiteX37" fmla="*/ 514615 w 1248457"/>
              <a:gd name="connsiteY37" fmla="*/ 38100 h 1762819"/>
              <a:gd name="connsiteX38" fmla="*/ 514615 w 1248457"/>
              <a:gd name="connsiteY38" fmla="*/ 76200 h 1762819"/>
              <a:gd name="connsiteX39" fmla="*/ 552715 w 1248457"/>
              <a:gd name="connsiteY39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57465 w 1248457"/>
              <a:gd name="connsiteY3" fmla="*/ 495300 h 1762819"/>
              <a:gd name="connsiteX4" fmla="*/ 400315 w 1248457"/>
              <a:gd name="connsiteY4" fmla="*/ 514350 h 1762819"/>
              <a:gd name="connsiteX5" fmla="*/ 362215 w 1248457"/>
              <a:gd name="connsiteY5" fmla="*/ 571500 h 1762819"/>
              <a:gd name="connsiteX6" fmla="*/ 190765 w 1248457"/>
              <a:gd name="connsiteY6" fmla="*/ 647700 h 1762819"/>
              <a:gd name="connsiteX7" fmla="*/ 133615 w 1248457"/>
              <a:gd name="connsiteY7" fmla="*/ 666750 h 1762819"/>
              <a:gd name="connsiteX8" fmla="*/ 76465 w 1248457"/>
              <a:gd name="connsiteY8" fmla="*/ 685800 h 1762819"/>
              <a:gd name="connsiteX9" fmla="*/ 265 w 1248457"/>
              <a:gd name="connsiteY9" fmla="*/ 800100 h 1762819"/>
              <a:gd name="connsiteX10" fmla="*/ 38365 w 1248457"/>
              <a:gd name="connsiteY10" fmla="*/ 1047750 h 1762819"/>
              <a:gd name="connsiteX11" fmla="*/ 114565 w 1248457"/>
              <a:gd name="connsiteY11" fmla="*/ 1162050 h 1762819"/>
              <a:gd name="connsiteX12" fmla="*/ 247915 w 1248457"/>
              <a:gd name="connsiteY12" fmla="*/ 1276350 h 1762819"/>
              <a:gd name="connsiteX13" fmla="*/ 381265 w 1248457"/>
              <a:gd name="connsiteY13" fmla="*/ 1409700 h 1762819"/>
              <a:gd name="connsiteX14" fmla="*/ 438415 w 1248457"/>
              <a:gd name="connsiteY14" fmla="*/ 1447800 h 1762819"/>
              <a:gd name="connsiteX15" fmla="*/ 457465 w 1248457"/>
              <a:gd name="connsiteY15" fmla="*/ 1504950 h 1762819"/>
              <a:gd name="connsiteX16" fmla="*/ 514615 w 1248457"/>
              <a:gd name="connsiteY16" fmla="*/ 1581150 h 1762819"/>
              <a:gd name="connsiteX17" fmla="*/ 628915 w 1248457"/>
              <a:gd name="connsiteY17" fmla="*/ 1695450 h 1762819"/>
              <a:gd name="connsiteX18" fmla="*/ 819415 w 1248457"/>
              <a:gd name="connsiteY18" fmla="*/ 1752600 h 1762819"/>
              <a:gd name="connsiteX19" fmla="*/ 724165 w 1248457"/>
              <a:gd name="connsiteY19" fmla="*/ 1485900 h 1762819"/>
              <a:gd name="connsiteX20" fmla="*/ 800365 w 1248457"/>
              <a:gd name="connsiteY20" fmla="*/ 1371600 h 1762819"/>
              <a:gd name="connsiteX21" fmla="*/ 838465 w 1248457"/>
              <a:gd name="connsiteY21" fmla="*/ 1314450 h 1762819"/>
              <a:gd name="connsiteX22" fmla="*/ 952765 w 1248457"/>
              <a:gd name="connsiteY22" fmla="*/ 1238250 h 1762819"/>
              <a:gd name="connsiteX23" fmla="*/ 1067065 w 1248457"/>
              <a:gd name="connsiteY23" fmla="*/ 1143000 h 1762819"/>
              <a:gd name="connsiteX24" fmla="*/ 1105165 w 1248457"/>
              <a:gd name="connsiteY24" fmla="*/ 1085850 h 1762819"/>
              <a:gd name="connsiteX25" fmla="*/ 1162315 w 1248457"/>
              <a:gd name="connsiteY25" fmla="*/ 1047750 h 1762819"/>
              <a:gd name="connsiteX26" fmla="*/ 1219465 w 1248457"/>
              <a:gd name="connsiteY26" fmla="*/ 990600 h 1762819"/>
              <a:gd name="connsiteX27" fmla="*/ 1219465 w 1248457"/>
              <a:gd name="connsiteY27" fmla="*/ 704850 h 1762819"/>
              <a:gd name="connsiteX28" fmla="*/ 1181365 w 1248457"/>
              <a:gd name="connsiteY28" fmla="*/ 647700 h 1762819"/>
              <a:gd name="connsiteX29" fmla="*/ 1067065 w 1248457"/>
              <a:gd name="connsiteY29" fmla="*/ 609600 h 1762819"/>
              <a:gd name="connsiteX30" fmla="*/ 1028965 w 1248457"/>
              <a:gd name="connsiteY30" fmla="*/ 552450 h 1762819"/>
              <a:gd name="connsiteX31" fmla="*/ 914665 w 1248457"/>
              <a:gd name="connsiteY31" fmla="*/ 514350 h 1762819"/>
              <a:gd name="connsiteX32" fmla="*/ 876565 w 1248457"/>
              <a:gd name="connsiteY32" fmla="*/ 457200 h 1762819"/>
              <a:gd name="connsiteX33" fmla="*/ 838465 w 1248457"/>
              <a:gd name="connsiteY33" fmla="*/ 95250 h 1762819"/>
              <a:gd name="connsiteX34" fmla="*/ 800365 w 1248457"/>
              <a:gd name="connsiteY34" fmla="*/ 38100 h 1762819"/>
              <a:gd name="connsiteX35" fmla="*/ 743215 w 1248457"/>
              <a:gd name="connsiteY35" fmla="*/ 0 h 1762819"/>
              <a:gd name="connsiteX36" fmla="*/ 571765 w 1248457"/>
              <a:gd name="connsiteY36" fmla="*/ 19050 h 1762819"/>
              <a:gd name="connsiteX37" fmla="*/ 514615 w 1248457"/>
              <a:gd name="connsiteY37" fmla="*/ 38100 h 1762819"/>
              <a:gd name="connsiteX38" fmla="*/ 514615 w 1248457"/>
              <a:gd name="connsiteY38" fmla="*/ 76200 h 1762819"/>
              <a:gd name="connsiteX39" fmla="*/ 552715 w 1248457"/>
              <a:gd name="connsiteY39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57465 w 1248457"/>
              <a:gd name="connsiteY3" fmla="*/ 495300 h 1762819"/>
              <a:gd name="connsiteX4" fmla="*/ 400315 w 1248457"/>
              <a:gd name="connsiteY4" fmla="*/ 514350 h 1762819"/>
              <a:gd name="connsiteX5" fmla="*/ 362215 w 1248457"/>
              <a:gd name="connsiteY5" fmla="*/ 571500 h 1762819"/>
              <a:gd name="connsiteX6" fmla="*/ 190765 w 1248457"/>
              <a:gd name="connsiteY6" fmla="*/ 647700 h 1762819"/>
              <a:gd name="connsiteX7" fmla="*/ 133615 w 1248457"/>
              <a:gd name="connsiteY7" fmla="*/ 666750 h 1762819"/>
              <a:gd name="connsiteX8" fmla="*/ 76465 w 1248457"/>
              <a:gd name="connsiteY8" fmla="*/ 685800 h 1762819"/>
              <a:gd name="connsiteX9" fmla="*/ 265 w 1248457"/>
              <a:gd name="connsiteY9" fmla="*/ 800100 h 1762819"/>
              <a:gd name="connsiteX10" fmla="*/ 38365 w 1248457"/>
              <a:gd name="connsiteY10" fmla="*/ 1047750 h 1762819"/>
              <a:gd name="connsiteX11" fmla="*/ 114565 w 1248457"/>
              <a:gd name="connsiteY11" fmla="*/ 1162050 h 1762819"/>
              <a:gd name="connsiteX12" fmla="*/ 247915 w 1248457"/>
              <a:gd name="connsiteY12" fmla="*/ 1276350 h 1762819"/>
              <a:gd name="connsiteX13" fmla="*/ 381265 w 1248457"/>
              <a:gd name="connsiteY13" fmla="*/ 1409700 h 1762819"/>
              <a:gd name="connsiteX14" fmla="*/ 457465 w 1248457"/>
              <a:gd name="connsiteY14" fmla="*/ 1504950 h 1762819"/>
              <a:gd name="connsiteX15" fmla="*/ 514615 w 1248457"/>
              <a:gd name="connsiteY15" fmla="*/ 1581150 h 1762819"/>
              <a:gd name="connsiteX16" fmla="*/ 628915 w 1248457"/>
              <a:gd name="connsiteY16" fmla="*/ 1695450 h 1762819"/>
              <a:gd name="connsiteX17" fmla="*/ 819415 w 1248457"/>
              <a:gd name="connsiteY17" fmla="*/ 1752600 h 1762819"/>
              <a:gd name="connsiteX18" fmla="*/ 724165 w 1248457"/>
              <a:gd name="connsiteY18" fmla="*/ 1485900 h 1762819"/>
              <a:gd name="connsiteX19" fmla="*/ 800365 w 1248457"/>
              <a:gd name="connsiteY19" fmla="*/ 1371600 h 1762819"/>
              <a:gd name="connsiteX20" fmla="*/ 838465 w 1248457"/>
              <a:gd name="connsiteY20" fmla="*/ 1314450 h 1762819"/>
              <a:gd name="connsiteX21" fmla="*/ 952765 w 1248457"/>
              <a:gd name="connsiteY21" fmla="*/ 1238250 h 1762819"/>
              <a:gd name="connsiteX22" fmla="*/ 1067065 w 1248457"/>
              <a:gd name="connsiteY22" fmla="*/ 1143000 h 1762819"/>
              <a:gd name="connsiteX23" fmla="*/ 1105165 w 1248457"/>
              <a:gd name="connsiteY23" fmla="*/ 1085850 h 1762819"/>
              <a:gd name="connsiteX24" fmla="*/ 1162315 w 1248457"/>
              <a:gd name="connsiteY24" fmla="*/ 1047750 h 1762819"/>
              <a:gd name="connsiteX25" fmla="*/ 1219465 w 1248457"/>
              <a:gd name="connsiteY25" fmla="*/ 990600 h 1762819"/>
              <a:gd name="connsiteX26" fmla="*/ 1219465 w 1248457"/>
              <a:gd name="connsiteY26" fmla="*/ 704850 h 1762819"/>
              <a:gd name="connsiteX27" fmla="*/ 1181365 w 1248457"/>
              <a:gd name="connsiteY27" fmla="*/ 647700 h 1762819"/>
              <a:gd name="connsiteX28" fmla="*/ 1067065 w 1248457"/>
              <a:gd name="connsiteY28" fmla="*/ 609600 h 1762819"/>
              <a:gd name="connsiteX29" fmla="*/ 1028965 w 1248457"/>
              <a:gd name="connsiteY29" fmla="*/ 552450 h 1762819"/>
              <a:gd name="connsiteX30" fmla="*/ 914665 w 1248457"/>
              <a:gd name="connsiteY30" fmla="*/ 514350 h 1762819"/>
              <a:gd name="connsiteX31" fmla="*/ 876565 w 1248457"/>
              <a:gd name="connsiteY31" fmla="*/ 457200 h 1762819"/>
              <a:gd name="connsiteX32" fmla="*/ 838465 w 1248457"/>
              <a:gd name="connsiteY32" fmla="*/ 95250 h 1762819"/>
              <a:gd name="connsiteX33" fmla="*/ 800365 w 1248457"/>
              <a:gd name="connsiteY33" fmla="*/ 38100 h 1762819"/>
              <a:gd name="connsiteX34" fmla="*/ 743215 w 1248457"/>
              <a:gd name="connsiteY34" fmla="*/ 0 h 1762819"/>
              <a:gd name="connsiteX35" fmla="*/ 571765 w 1248457"/>
              <a:gd name="connsiteY35" fmla="*/ 19050 h 1762819"/>
              <a:gd name="connsiteX36" fmla="*/ 514615 w 1248457"/>
              <a:gd name="connsiteY36" fmla="*/ 38100 h 1762819"/>
              <a:gd name="connsiteX37" fmla="*/ 514615 w 1248457"/>
              <a:gd name="connsiteY37" fmla="*/ 76200 h 1762819"/>
              <a:gd name="connsiteX38" fmla="*/ 552715 w 1248457"/>
              <a:gd name="connsiteY38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57465 w 1248457"/>
              <a:gd name="connsiteY3" fmla="*/ 495300 h 1762819"/>
              <a:gd name="connsiteX4" fmla="*/ 400315 w 1248457"/>
              <a:gd name="connsiteY4" fmla="*/ 514350 h 1762819"/>
              <a:gd name="connsiteX5" fmla="*/ 362215 w 1248457"/>
              <a:gd name="connsiteY5" fmla="*/ 571500 h 1762819"/>
              <a:gd name="connsiteX6" fmla="*/ 190765 w 1248457"/>
              <a:gd name="connsiteY6" fmla="*/ 647700 h 1762819"/>
              <a:gd name="connsiteX7" fmla="*/ 133615 w 1248457"/>
              <a:gd name="connsiteY7" fmla="*/ 666750 h 1762819"/>
              <a:gd name="connsiteX8" fmla="*/ 76465 w 1248457"/>
              <a:gd name="connsiteY8" fmla="*/ 685800 h 1762819"/>
              <a:gd name="connsiteX9" fmla="*/ 265 w 1248457"/>
              <a:gd name="connsiteY9" fmla="*/ 800100 h 1762819"/>
              <a:gd name="connsiteX10" fmla="*/ 38365 w 1248457"/>
              <a:gd name="connsiteY10" fmla="*/ 1047750 h 1762819"/>
              <a:gd name="connsiteX11" fmla="*/ 114565 w 1248457"/>
              <a:gd name="connsiteY11" fmla="*/ 1162050 h 1762819"/>
              <a:gd name="connsiteX12" fmla="*/ 247915 w 1248457"/>
              <a:gd name="connsiteY12" fmla="*/ 1276350 h 1762819"/>
              <a:gd name="connsiteX13" fmla="*/ 381265 w 1248457"/>
              <a:gd name="connsiteY13" fmla="*/ 1409700 h 1762819"/>
              <a:gd name="connsiteX14" fmla="*/ 457465 w 1248457"/>
              <a:gd name="connsiteY14" fmla="*/ 1504950 h 1762819"/>
              <a:gd name="connsiteX15" fmla="*/ 514615 w 1248457"/>
              <a:gd name="connsiteY15" fmla="*/ 1581150 h 1762819"/>
              <a:gd name="connsiteX16" fmla="*/ 628915 w 1248457"/>
              <a:gd name="connsiteY16" fmla="*/ 1695450 h 1762819"/>
              <a:gd name="connsiteX17" fmla="*/ 819415 w 1248457"/>
              <a:gd name="connsiteY17" fmla="*/ 1752600 h 1762819"/>
              <a:gd name="connsiteX18" fmla="*/ 724165 w 1248457"/>
              <a:gd name="connsiteY18" fmla="*/ 1485900 h 1762819"/>
              <a:gd name="connsiteX19" fmla="*/ 800365 w 1248457"/>
              <a:gd name="connsiteY19" fmla="*/ 1371600 h 1762819"/>
              <a:gd name="connsiteX20" fmla="*/ 952765 w 1248457"/>
              <a:gd name="connsiteY20" fmla="*/ 1238250 h 1762819"/>
              <a:gd name="connsiteX21" fmla="*/ 1067065 w 1248457"/>
              <a:gd name="connsiteY21" fmla="*/ 1143000 h 1762819"/>
              <a:gd name="connsiteX22" fmla="*/ 1105165 w 1248457"/>
              <a:gd name="connsiteY22" fmla="*/ 1085850 h 1762819"/>
              <a:gd name="connsiteX23" fmla="*/ 1162315 w 1248457"/>
              <a:gd name="connsiteY23" fmla="*/ 1047750 h 1762819"/>
              <a:gd name="connsiteX24" fmla="*/ 1219465 w 1248457"/>
              <a:gd name="connsiteY24" fmla="*/ 990600 h 1762819"/>
              <a:gd name="connsiteX25" fmla="*/ 1219465 w 1248457"/>
              <a:gd name="connsiteY25" fmla="*/ 704850 h 1762819"/>
              <a:gd name="connsiteX26" fmla="*/ 1181365 w 1248457"/>
              <a:gd name="connsiteY26" fmla="*/ 647700 h 1762819"/>
              <a:gd name="connsiteX27" fmla="*/ 1067065 w 1248457"/>
              <a:gd name="connsiteY27" fmla="*/ 609600 h 1762819"/>
              <a:gd name="connsiteX28" fmla="*/ 1028965 w 1248457"/>
              <a:gd name="connsiteY28" fmla="*/ 552450 h 1762819"/>
              <a:gd name="connsiteX29" fmla="*/ 914665 w 1248457"/>
              <a:gd name="connsiteY29" fmla="*/ 514350 h 1762819"/>
              <a:gd name="connsiteX30" fmla="*/ 876565 w 1248457"/>
              <a:gd name="connsiteY30" fmla="*/ 457200 h 1762819"/>
              <a:gd name="connsiteX31" fmla="*/ 838465 w 1248457"/>
              <a:gd name="connsiteY31" fmla="*/ 95250 h 1762819"/>
              <a:gd name="connsiteX32" fmla="*/ 800365 w 1248457"/>
              <a:gd name="connsiteY32" fmla="*/ 38100 h 1762819"/>
              <a:gd name="connsiteX33" fmla="*/ 743215 w 1248457"/>
              <a:gd name="connsiteY33" fmla="*/ 0 h 1762819"/>
              <a:gd name="connsiteX34" fmla="*/ 571765 w 1248457"/>
              <a:gd name="connsiteY34" fmla="*/ 19050 h 1762819"/>
              <a:gd name="connsiteX35" fmla="*/ 514615 w 1248457"/>
              <a:gd name="connsiteY35" fmla="*/ 38100 h 1762819"/>
              <a:gd name="connsiteX36" fmla="*/ 514615 w 1248457"/>
              <a:gd name="connsiteY36" fmla="*/ 76200 h 1762819"/>
              <a:gd name="connsiteX37" fmla="*/ 552715 w 1248457"/>
              <a:gd name="connsiteY37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05165 w 1248457"/>
              <a:gd name="connsiteY21" fmla="*/ 1085850 h 1762819"/>
              <a:gd name="connsiteX22" fmla="*/ 1162315 w 1248457"/>
              <a:gd name="connsiteY22" fmla="*/ 1047750 h 1762819"/>
              <a:gd name="connsiteX23" fmla="*/ 1219465 w 1248457"/>
              <a:gd name="connsiteY23" fmla="*/ 990600 h 1762819"/>
              <a:gd name="connsiteX24" fmla="*/ 1219465 w 1248457"/>
              <a:gd name="connsiteY24" fmla="*/ 704850 h 1762819"/>
              <a:gd name="connsiteX25" fmla="*/ 1181365 w 1248457"/>
              <a:gd name="connsiteY25" fmla="*/ 647700 h 1762819"/>
              <a:gd name="connsiteX26" fmla="*/ 1067065 w 1248457"/>
              <a:gd name="connsiteY26" fmla="*/ 609600 h 1762819"/>
              <a:gd name="connsiteX27" fmla="*/ 1028965 w 1248457"/>
              <a:gd name="connsiteY27" fmla="*/ 552450 h 1762819"/>
              <a:gd name="connsiteX28" fmla="*/ 914665 w 1248457"/>
              <a:gd name="connsiteY28" fmla="*/ 514350 h 1762819"/>
              <a:gd name="connsiteX29" fmla="*/ 876565 w 1248457"/>
              <a:gd name="connsiteY29" fmla="*/ 457200 h 1762819"/>
              <a:gd name="connsiteX30" fmla="*/ 838465 w 1248457"/>
              <a:gd name="connsiteY30" fmla="*/ 95250 h 1762819"/>
              <a:gd name="connsiteX31" fmla="*/ 800365 w 1248457"/>
              <a:gd name="connsiteY31" fmla="*/ 38100 h 1762819"/>
              <a:gd name="connsiteX32" fmla="*/ 743215 w 1248457"/>
              <a:gd name="connsiteY32" fmla="*/ 0 h 1762819"/>
              <a:gd name="connsiteX33" fmla="*/ 571765 w 1248457"/>
              <a:gd name="connsiteY33" fmla="*/ 19050 h 1762819"/>
              <a:gd name="connsiteX34" fmla="*/ 514615 w 1248457"/>
              <a:gd name="connsiteY34" fmla="*/ 38100 h 1762819"/>
              <a:gd name="connsiteX35" fmla="*/ 514615 w 1248457"/>
              <a:gd name="connsiteY35" fmla="*/ 76200 h 1762819"/>
              <a:gd name="connsiteX36" fmla="*/ 552715 w 1248457"/>
              <a:gd name="connsiteY36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05165 w 1248457"/>
              <a:gd name="connsiteY21" fmla="*/ 1085850 h 1762819"/>
              <a:gd name="connsiteX22" fmla="*/ 1162315 w 1248457"/>
              <a:gd name="connsiteY22" fmla="*/ 1047750 h 1762819"/>
              <a:gd name="connsiteX23" fmla="*/ 1219465 w 1248457"/>
              <a:gd name="connsiteY23" fmla="*/ 990600 h 1762819"/>
              <a:gd name="connsiteX24" fmla="*/ 1219465 w 1248457"/>
              <a:gd name="connsiteY24" fmla="*/ 704850 h 1762819"/>
              <a:gd name="connsiteX25" fmla="*/ 1181365 w 1248457"/>
              <a:gd name="connsiteY25" fmla="*/ 647700 h 1762819"/>
              <a:gd name="connsiteX26" fmla="*/ 1028965 w 1248457"/>
              <a:gd name="connsiteY26" fmla="*/ 552450 h 1762819"/>
              <a:gd name="connsiteX27" fmla="*/ 914665 w 1248457"/>
              <a:gd name="connsiteY27" fmla="*/ 514350 h 1762819"/>
              <a:gd name="connsiteX28" fmla="*/ 876565 w 1248457"/>
              <a:gd name="connsiteY28" fmla="*/ 457200 h 1762819"/>
              <a:gd name="connsiteX29" fmla="*/ 838465 w 1248457"/>
              <a:gd name="connsiteY29" fmla="*/ 95250 h 1762819"/>
              <a:gd name="connsiteX30" fmla="*/ 800365 w 1248457"/>
              <a:gd name="connsiteY30" fmla="*/ 38100 h 1762819"/>
              <a:gd name="connsiteX31" fmla="*/ 743215 w 1248457"/>
              <a:gd name="connsiteY31" fmla="*/ 0 h 1762819"/>
              <a:gd name="connsiteX32" fmla="*/ 571765 w 1248457"/>
              <a:gd name="connsiteY32" fmla="*/ 19050 h 1762819"/>
              <a:gd name="connsiteX33" fmla="*/ 514615 w 1248457"/>
              <a:gd name="connsiteY33" fmla="*/ 38100 h 1762819"/>
              <a:gd name="connsiteX34" fmla="*/ 514615 w 1248457"/>
              <a:gd name="connsiteY34" fmla="*/ 76200 h 1762819"/>
              <a:gd name="connsiteX35" fmla="*/ 552715 w 1248457"/>
              <a:gd name="connsiteY35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05165 w 1248457"/>
              <a:gd name="connsiteY21" fmla="*/ 1074964 h 1762819"/>
              <a:gd name="connsiteX22" fmla="*/ 1162315 w 1248457"/>
              <a:gd name="connsiteY22" fmla="*/ 1047750 h 1762819"/>
              <a:gd name="connsiteX23" fmla="*/ 1219465 w 1248457"/>
              <a:gd name="connsiteY23" fmla="*/ 990600 h 1762819"/>
              <a:gd name="connsiteX24" fmla="*/ 1219465 w 1248457"/>
              <a:gd name="connsiteY24" fmla="*/ 704850 h 1762819"/>
              <a:gd name="connsiteX25" fmla="*/ 1181365 w 1248457"/>
              <a:gd name="connsiteY25" fmla="*/ 647700 h 1762819"/>
              <a:gd name="connsiteX26" fmla="*/ 1028965 w 1248457"/>
              <a:gd name="connsiteY26" fmla="*/ 552450 h 1762819"/>
              <a:gd name="connsiteX27" fmla="*/ 914665 w 1248457"/>
              <a:gd name="connsiteY27" fmla="*/ 514350 h 1762819"/>
              <a:gd name="connsiteX28" fmla="*/ 876565 w 1248457"/>
              <a:gd name="connsiteY28" fmla="*/ 457200 h 1762819"/>
              <a:gd name="connsiteX29" fmla="*/ 838465 w 1248457"/>
              <a:gd name="connsiteY29" fmla="*/ 95250 h 1762819"/>
              <a:gd name="connsiteX30" fmla="*/ 800365 w 1248457"/>
              <a:gd name="connsiteY30" fmla="*/ 38100 h 1762819"/>
              <a:gd name="connsiteX31" fmla="*/ 743215 w 1248457"/>
              <a:gd name="connsiteY31" fmla="*/ 0 h 1762819"/>
              <a:gd name="connsiteX32" fmla="*/ 571765 w 1248457"/>
              <a:gd name="connsiteY32" fmla="*/ 19050 h 1762819"/>
              <a:gd name="connsiteX33" fmla="*/ 514615 w 1248457"/>
              <a:gd name="connsiteY33" fmla="*/ 38100 h 1762819"/>
              <a:gd name="connsiteX34" fmla="*/ 514615 w 1248457"/>
              <a:gd name="connsiteY34" fmla="*/ 76200 h 1762819"/>
              <a:gd name="connsiteX35" fmla="*/ 552715 w 1248457"/>
              <a:gd name="connsiteY35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05165 w 1248457"/>
              <a:gd name="connsiteY21" fmla="*/ 1074964 h 1762819"/>
              <a:gd name="connsiteX22" fmla="*/ 1162315 w 1248457"/>
              <a:gd name="connsiteY22" fmla="*/ 1047750 h 1762819"/>
              <a:gd name="connsiteX23" fmla="*/ 1219465 w 1248457"/>
              <a:gd name="connsiteY23" fmla="*/ 990600 h 1762819"/>
              <a:gd name="connsiteX24" fmla="*/ 1219465 w 1248457"/>
              <a:gd name="connsiteY24" fmla="*/ 704850 h 1762819"/>
              <a:gd name="connsiteX25" fmla="*/ 1181365 w 1248457"/>
              <a:gd name="connsiteY25" fmla="*/ 647700 h 1762819"/>
              <a:gd name="connsiteX26" fmla="*/ 1028965 w 1248457"/>
              <a:gd name="connsiteY26" fmla="*/ 552450 h 1762819"/>
              <a:gd name="connsiteX27" fmla="*/ 914665 w 1248457"/>
              <a:gd name="connsiteY27" fmla="*/ 514350 h 1762819"/>
              <a:gd name="connsiteX28" fmla="*/ 876565 w 1248457"/>
              <a:gd name="connsiteY28" fmla="*/ 457200 h 1762819"/>
              <a:gd name="connsiteX29" fmla="*/ 838465 w 1248457"/>
              <a:gd name="connsiteY29" fmla="*/ 95250 h 1762819"/>
              <a:gd name="connsiteX30" fmla="*/ 800365 w 1248457"/>
              <a:gd name="connsiteY30" fmla="*/ 38100 h 1762819"/>
              <a:gd name="connsiteX31" fmla="*/ 743215 w 1248457"/>
              <a:gd name="connsiteY31" fmla="*/ 0 h 1762819"/>
              <a:gd name="connsiteX32" fmla="*/ 571765 w 1248457"/>
              <a:gd name="connsiteY32" fmla="*/ 19050 h 1762819"/>
              <a:gd name="connsiteX33" fmla="*/ 514615 w 1248457"/>
              <a:gd name="connsiteY33" fmla="*/ 38100 h 1762819"/>
              <a:gd name="connsiteX34" fmla="*/ 514615 w 1248457"/>
              <a:gd name="connsiteY34" fmla="*/ 76200 h 1762819"/>
              <a:gd name="connsiteX35" fmla="*/ 552715 w 1248457"/>
              <a:gd name="connsiteY35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32" fmla="*/ 514615 w 1248457"/>
              <a:gd name="connsiteY32" fmla="*/ 38100 h 1762819"/>
              <a:gd name="connsiteX33" fmla="*/ 514615 w 1248457"/>
              <a:gd name="connsiteY33" fmla="*/ 76200 h 1762819"/>
              <a:gd name="connsiteX34" fmla="*/ 552715 w 1248457"/>
              <a:gd name="connsiteY34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32" fmla="*/ 514615 w 1248457"/>
              <a:gd name="connsiteY32" fmla="*/ 38100 h 1762819"/>
              <a:gd name="connsiteX33" fmla="*/ 514615 w 1248457"/>
              <a:gd name="connsiteY33" fmla="*/ 76200 h 1762819"/>
              <a:gd name="connsiteX34" fmla="*/ 552715 w 1248457"/>
              <a:gd name="connsiteY34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32" fmla="*/ 514615 w 1248457"/>
              <a:gd name="connsiteY32" fmla="*/ 38100 h 1762819"/>
              <a:gd name="connsiteX33" fmla="*/ 514615 w 1248457"/>
              <a:gd name="connsiteY33" fmla="*/ 76200 h 1762819"/>
              <a:gd name="connsiteX34" fmla="*/ 552715 w 1248457"/>
              <a:gd name="connsiteY34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32" fmla="*/ 514615 w 1248457"/>
              <a:gd name="connsiteY32" fmla="*/ 38100 h 1762819"/>
              <a:gd name="connsiteX33" fmla="*/ 514615 w 1248457"/>
              <a:gd name="connsiteY33" fmla="*/ 762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32" fmla="*/ 514615 w 1248457"/>
              <a:gd name="connsiteY32" fmla="*/ 38100 h 1762819"/>
              <a:gd name="connsiteX33" fmla="*/ 514615 w 1248457"/>
              <a:gd name="connsiteY33" fmla="*/ 762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32" fmla="*/ 514615 w 1248457"/>
              <a:gd name="connsiteY32" fmla="*/ 38100 h 1762819"/>
              <a:gd name="connsiteX33" fmla="*/ 514615 w 1248457"/>
              <a:gd name="connsiteY33" fmla="*/ 762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32" fmla="*/ 514615 w 1248457"/>
              <a:gd name="connsiteY32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32" fmla="*/ 514615 w 1248457"/>
              <a:gd name="connsiteY32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32" fmla="*/ 514615 w 1248457"/>
              <a:gd name="connsiteY32" fmla="*/ 3810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31" fmla="*/ 571765 w 1248457"/>
              <a:gd name="connsiteY31" fmla="*/ 1905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0" fmla="*/ 686065 w 1248457"/>
              <a:gd name="connsiteY0" fmla="*/ 38100 h 1762819"/>
              <a:gd name="connsiteX1" fmla="*/ 686065 w 1248457"/>
              <a:gd name="connsiteY1" fmla="*/ 38100 h 1762819"/>
              <a:gd name="connsiteX2" fmla="*/ 476515 w 1248457"/>
              <a:gd name="connsiteY2" fmla="*/ 228600 h 1762819"/>
              <a:gd name="connsiteX3" fmla="*/ 400315 w 1248457"/>
              <a:gd name="connsiteY3" fmla="*/ 514350 h 1762819"/>
              <a:gd name="connsiteX4" fmla="*/ 362215 w 1248457"/>
              <a:gd name="connsiteY4" fmla="*/ 571500 h 1762819"/>
              <a:gd name="connsiteX5" fmla="*/ 190765 w 1248457"/>
              <a:gd name="connsiteY5" fmla="*/ 647700 h 1762819"/>
              <a:gd name="connsiteX6" fmla="*/ 133615 w 1248457"/>
              <a:gd name="connsiteY6" fmla="*/ 666750 h 1762819"/>
              <a:gd name="connsiteX7" fmla="*/ 76465 w 1248457"/>
              <a:gd name="connsiteY7" fmla="*/ 685800 h 1762819"/>
              <a:gd name="connsiteX8" fmla="*/ 265 w 1248457"/>
              <a:gd name="connsiteY8" fmla="*/ 800100 h 1762819"/>
              <a:gd name="connsiteX9" fmla="*/ 38365 w 1248457"/>
              <a:gd name="connsiteY9" fmla="*/ 1047750 h 1762819"/>
              <a:gd name="connsiteX10" fmla="*/ 114565 w 1248457"/>
              <a:gd name="connsiteY10" fmla="*/ 1162050 h 1762819"/>
              <a:gd name="connsiteX11" fmla="*/ 247915 w 1248457"/>
              <a:gd name="connsiteY11" fmla="*/ 1276350 h 1762819"/>
              <a:gd name="connsiteX12" fmla="*/ 381265 w 1248457"/>
              <a:gd name="connsiteY12" fmla="*/ 1409700 h 1762819"/>
              <a:gd name="connsiteX13" fmla="*/ 457465 w 1248457"/>
              <a:gd name="connsiteY13" fmla="*/ 1504950 h 1762819"/>
              <a:gd name="connsiteX14" fmla="*/ 514615 w 1248457"/>
              <a:gd name="connsiteY14" fmla="*/ 1581150 h 1762819"/>
              <a:gd name="connsiteX15" fmla="*/ 628915 w 1248457"/>
              <a:gd name="connsiteY15" fmla="*/ 1695450 h 1762819"/>
              <a:gd name="connsiteX16" fmla="*/ 819415 w 1248457"/>
              <a:gd name="connsiteY16" fmla="*/ 1752600 h 1762819"/>
              <a:gd name="connsiteX17" fmla="*/ 724165 w 1248457"/>
              <a:gd name="connsiteY17" fmla="*/ 1485900 h 1762819"/>
              <a:gd name="connsiteX18" fmla="*/ 800365 w 1248457"/>
              <a:gd name="connsiteY18" fmla="*/ 1371600 h 1762819"/>
              <a:gd name="connsiteX19" fmla="*/ 952765 w 1248457"/>
              <a:gd name="connsiteY19" fmla="*/ 1238250 h 1762819"/>
              <a:gd name="connsiteX20" fmla="*/ 1067065 w 1248457"/>
              <a:gd name="connsiteY20" fmla="*/ 1143000 h 1762819"/>
              <a:gd name="connsiteX21" fmla="*/ 1162315 w 1248457"/>
              <a:gd name="connsiteY21" fmla="*/ 1047750 h 1762819"/>
              <a:gd name="connsiteX22" fmla="*/ 1219465 w 1248457"/>
              <a:gd name="connsiteY22" fmla="*/ 990600 h 1762819"/>
              <a:gd name="connsiteX23" fmla="*/ 1219465 w 1248457"/>
              <a:gd name="connsiteY23" fmla="*/ 704850 h 1762819"/>
              <a:gd name="connsiteX24" fmla="*/ 1181365 w 1248457"/>
              <a:gd name="connsiteY24" fmla="*/ 647700 h 1762819"/>
              <a:gd name="connsiteX25" fmla="*/ 1028965 w 1248457"/>
              <a:gd name="connsiteY25" fmla="*/ 552450 h 1762819"/>
              <a:gd name="connsiteX26" fmla="*/ 914665 w 1248457"/>
              <a:gd name="connsiteY26" fmla="*/ 514350 h 1762819"/>
              <a:gd name="connsiteX27" fmla="*/ 876565 w 1248457"/>
              <a:gd name="connsiteY27" fmla="*/ 457200 h 1762819"/>
              <a:gd name="connsiteX28" fmla="*/ 838465 w 1248457"/>
              <a:gd name="connsiteY28" fmla="*/ 95250 h 1762819"/>
              <a:gd name="connsiteX29" fmla="*/ 800365 w 1248457"/>
              <a:gd name="connsiteY29" fmla="*/ 38100 h 1762819"/>
              <a:gd name="connsiteX30" fmla="*/ 743215 w 1248457"/>
              <a:gd name="connsiteY30" fmla="*/ 0 h 1762819"/>
              <a:gd name="connsiteX0" fmla="*/ 686065 w 1248457"/>
              <a:gd name="connsiteY0" fmla="*/ 0 h 1724719"/>
              <a:gd name="connsiteX1" fmla="*/ 686065 w 1248457"/>
              <a:gd name="connsiteY1" fmla="*/ 0 h 1724719"/>
              <a:gd name="connsiteX2" fmla="*/ 476515 w 1248457"/>
              <a:gd name="connsiteY2" fmla="*/ 190500 h 1724719"/>
              <a:gd name="connsiteX3" fmla="*/ 400315 w 1248457"/>
              <a:gd name="connsiteY3" fmla="*/ 476250 h 1724719"/>
              <a:gd name="connsiteX4" fmla="*/ 362215 w 1248457"/>
              <a:gd name="connsiteY4" fmla="*/ 533400 h 1724719"/>
              <a:gd name="connsiteX5" fmla="*/ 190765 w 1248457"/>
              <a:gd name="connsiteY5" fmla="*/ 609600 h 1724719"/>
              <a:gd name="connsiteX6" fmla="*/ 133615 w 1248457"/>
              <a:gd name="connsiteY6" fmla="*/ 628650 h 1724719"/>
              <a:gd name="connsiteX7" fmla="*/ 76465 w 1248457"/>
              <a:gd name="connsiteY7" fmla="*/ 647700 h 1724719"/>
              <a:gd name="connsiteX8" fmla="*/ 265 w 1248457"/>
              <a:gd name="connsiteY8" fmla="*/ 762000 h 1724719"/>
              <a:gd name="connsiteX9" fmla="*/ 38365 w 1248457"/>
              <a:gd name="connsiteY9" fmla="*/ 1009650 h 1724719"/>
              <a:gd name="connsiteX10" fmla="*/ 114565 w 1248457"/>
              <a:gd name="connsiteY10" fmla="*/ 1123950 h 1724719"/>
              <a:gd name="connsiteX11" fmla="*/ 247915 w 1248457"/>
              <a:gd name="connsiteY11" fmla="*/ 1238250 h 1724719"/>
              <a:gd name="connsiteX12" fmla="*/ 381265 w 1248457"/>
              <a:gd name="connsiteY12" fmla="*/ 1371600 h 1724719"/>
              <a:gd name="connsiteX13" fmla="*/ 457465 w 1248457"/>
              <a:gd name="connsiteY13" fmla="*/ 1466850 h 1724719"/>
              <a:gd name="connsiteX14" fmla="*/ 514615 w 1248457"/>
              <a:gd name="connsiteY14" fmla="*/ 1543050 h 1724719"/>
              <a:gd name="connsiteX15" fmla="*/ 628915 w 1248457"/>
              <a:gd name="connsiteY15" fmla="*/ 1657350 h 1724719"/>
              <a:gd name="connsiteX16" fmla="*/ 819415 w 1248457"/>
              <a:gd name="connsiteY16" fmla="*/ 1714500 h 1724719"/>
              <a:gd name="connsiteX17" fmla="*/ 724165 w 1248457"/>
              <a:gd name="connsiteY17" fmla="*/ 1447800 h 1724719"/>
              <a:gd name="connsiteX18" fmla="*/ 800365 w 1248457"/>
              <a:gd name="connsiteY18" fmla="*/ 1333500 h 1724719"/>
              <a:gd name="connsiteX19" fmla="*/ 952765 w 1248457"/>
              <a:gd name="connsiteY19" fmla="*/ 1200150 h 1724719"/>
              <a:gd name="connsiteX20" fmla="*/ 1067065 w 1248457"/>
              <a:gd name="connsiteY20" fmla="*/ 1104900 h 1724719"/>
              <a:gd name="connsiteX21" fmla="*/ 1162315 w 1248457"/>
              <a:gd name="connsiteY21" fmla="*/ 1009650 h 1724719"/>
              <a:gd name="connsiteX22" fmla="*/ 1219465 w 1248457"/>
              <a:gd name="connsiteY22" fmla="*/ 952500 h 1724719"/>
              <a:gd name="connsiteX23" fmla="*/ 1219465 w 1248457"/>
              <a:gd name="connsiteY23" fmla="*/ 666750 h 1724719"/>
              <a:gd name="connsiteX24" fmla="*/ 1181365 w 1248457"/>
              <a:gd name="connsiteY24" fmla="*/ 609600 h 1724719"/>
              <a:gd name="connsiteX25" fmla="*/ 1028965 w 1248457"/>
              <a:gd name="connsiteY25" fmla="*/ 514350 h 1724719"/>
              <a:gd name="connsiteX26" fmla="*/ 914665 w 1248457"/>
              <a:gd name="connsiteY26" fmla="*/ 476250 h 1724719"/>
              <a:gd name="connsiteX27" fmla="*/ 876565 w 1248457"/>
              <a:gd name="connsiteY27" fmla="*/ 419100 h 1724719"/>
              <a:gd name="connsiteX28" fmla="*/ 838465 w 1248457"/>
              <a:gd name="connsiteY28" fmla="*/ 57150 h 1724719"/>
              <a:gd name="connsiteX29" fmla="*/ 800365 w 1248457"/>
              <a:gd name="connsiteY29" fmla="*/ 0 h 172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48457" h="1724719">
                <a:moveTo>
                  <a:pt x="686065" y="0"/>
                </a:moveTo>
                <a:lnTo>
                  <a:pt x="686065" y="0"/>
                </a:lnTo>
                <a:cubicBezTo>
                  <a:pt x="479114" y="144865"/>
                  <a:pt x="520076" y="59816"/>
                  <a:pt x="476515" y="190500"/>
                </a:cubicBezTo>
                <a:cubicBezTo>
                  <a:pt x="428890" y="269875"/>
                  <a:pt x="419365" y="419100"/>
                  <a:pt x="400315" y="476250"/>
                </a:cubicBezTo>
                <a:cubicBezTo>
                  <a:pt x="381265" y="533400"/>
                  <a:pt x="378404" y="517211"/>
                  <a:pt x="362215" y="533400"/>
                </a:cubicBezTo>
                <a:cubicBezTo>
                  <a:pt x="316932" y="578683"/>
                  <a:pt x="247354" y="590737"/>
                  <a:pt x="190765" y="609600"/>
                </a:cubicBezTo>
                <a:lnTo>
                  <a:pt x="133615" y="628650"/>
                </a:lnTo>
                <a:lnTo>
                  <a:pt x="76465" y="647700"/>
                </a:lnTo>
                <a:cubicBezTo>
                  <a:pt x="51065" y="685800"/>
                  <a:pt x="-4291" y="716437"/>
                  <a:pt x="265" y="762000"/>
                </a:cubicBezTo>
                <a:cubicBezTo>
                  <a:pt x="3068" y="790027"/>
                  <a:pt x="4875" y="949369"/>
                  <a:pt x="38365" y="1009650"/>
                </a:cubicBezTo>
                <a:cubicBezTo>
                  <a:pt x="60603" y="1049678"/>
                  <a:pt x="76465" y="1098550"/>
                  <a:pt x="114565" y="1123950"/>
                </a:cubicBezTo>
                <a:cubicBezTo>
                  <a:pt x="159015" y="1162050"/>
                  <a:pt x="203465" y="1196975"/>
                  <a:pt x="247915" y="1238250"/>
                </a:cubicBezTo>
                <a:cubicBezTo>
                  <a:pt x="292365" y="1279525"/>
                  <a:pt x="346340" y="1333500"/>
                  <a:pt x="381265" y="1371600"/>
                </a:cubicBezTo>
                <a:cubicBezTo>
                  <a:pt x="416190" y="1409700"/>
                  <a:pt x="435240" y="1438275"/>
                  <a:pt x="457465" y="1466850"/>
                </a:cubicBezTo>
                <a:cubicBezTo>
                  <a:pt x="479690" y="1495425"/>
                  <a:pt x="486040" y="1511300"/>
                  <a:pt x="514615" y="1543050"/>
                </a:cubicBezTo>
                <a:cubicBezTo>
                  <a:pt x="543190" y="1574800"/>
                  <a:pt x="578115" y="1628775"/>
                  <a:pt x="628915" y="1657350"/>
                </a:cubicBezTo>
                <a:cubicBezTo>
                  <a:pt x="679715" y="1685925"/>
                  <a:pt x="803540" y="1749425"/>
                  <a:pt x="819415" y="1714500"/>
                </a:cubicBezTo>
                <a:cubicBezTo>
                  <a:pt x="835290" y="1679575"/>
                  <a:pt x="727340" y="1511300"/>
                  <a:pt x="724165" y="1447800"/>
                </a:cubicBezTo>
                <a:cubicBezTo>
                  <a:pt x="720990" y="1384300"/>
                  <a:pt x="762265" y="1374775"/>
                  <a:pt x="800365" y="1333500"/>
                </a:cubicBezTo>
                <a:cubicBezTo>
                  <a:pt x="838465" y="1292225"/>
                  <a:pt x="908315" y="1238250"/>
                  <a:pt x="952765" y="1200150"/>
                </a:cubicBezTo>
                <a:cubicBezTo>
                  <a:pt x="997215" y="1162050"/>
                  <a:pt x="987499" y="1157944"/>
                  <a:pt x="1067065" y="1104900"/>
                </a:cubicBezTo>
                <a:cubicBezTo>
                  <a:pt x="1101990" y="1073150"/>
                  <a:pt x="1136915" y="1035050"/>
                  <a:pt x="1162315" y="1009650"/>
                </a:cubicBezTo>
                <a:lnTo>
                  <a:pt x="1219465" y="952500"/>
                </a:lnTo>
                <a:cubicBezTo>
                  <a:pt x="1257934" y="837092"/>
                  <a:pt x="1258310" y="860977"/>
                  <a:pt x="1219465" y="666750"/>
                </a:cubicBezTo>
                <a:cubicBezTo>
                  <a:pt x="1214975" y="644299"/>
                  <a:pt x="1213115" y="635000"/>
                  <a:pt x="1181365" y="609600"/>
                </a:cubicBezTo>
                <a:cubicBezTo>
                  <a:pt x="1149615" y="584200"/>
                  <a:pt x="1073415" y="536575"/>
                  <a:pt x="1028965" y="514350"/>
                </a:cubicBezTo>
                <a:cubicBezTo>
                  <a:pt x="984515" y="492125"/>
                  <a:pt x="914665" y="476250"/>
                  <a:pt x="914665" y="476250"/>
                </a:cubicBezTo>
                <a:cubicBezTo>
                  <a:pt x="901965" y="457200"/>
                  <a:pt x="880136" y="441715"/>
                  <a:pt x="876565" y="419100"/>
                </a:cubicBezTo>
                <a:cubicBezTo>
                  <a:pt x="870919" y="383341"/>
                  <a:pt x="886815" y="153851"/>
                  <a:pt x="838465" y="57150"/>
                </a:cubicBezTo>
                <a:cubicBezTo>
                  <a:pt x="828226" y="36672"/>
                  <a:pt x="816240" y="15875"/>
                  <a:pt x="800365" y="0"/>
                </a:cubicBezTo>
              </a:path>
            </a:pathLst>
          </a:custGeom>
          <a:solidFill>
            <a:srgbClr val="33CC33"/>
          </a:solidFill>
          <a:ln w="571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 rot="15844396">
            <a:off x="3989711" y="4523451"/>
            <a:ext cx="1079782" cy="502330"/>
          </a:xfrm>
          <a:custGeom>
            <a:avLst/>
            <a:gdLst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518160 w 1127760"/>
              <a:gd name="connsiteY5" fmla="*/ 701040 h 807720"/>
              <a:gd name="connsiteX6" fmla="*/ 487680 w 1127760"/>
              <a:gd name="connsiteY6" fmla="*/ 655320 h 807720"/>
              <a:gd name="connsiteX7" fmla="*/ 472440 w 1127760"/>
              <a:gd name="connsiteY7" fmla="*/ 609600 h 807720"/>
              <a:gd name="connsiteX8" fmla="*/ 426720 w 1127760"/>
              <a:gd name="connsiteY8" fmla="*/ 594360 h 807720"/>
              <a:gd name="connsiteX9" fmla="*/ 365760 w 1127760"/>
              <a:gd name="connsiteY9" fmla="*/ 609600 h 807720"/>
              <a:gd name="connsiteX10" fmla="*/ 320040 w 1127760"/>
              <a:gd name="connsiteY10" fmla="*/ 624840 h 807720"/>
              <a:gd name="connsiteX11" fmla="*/ 91440 w 1127760"/>
              <a:gd name="connsiteY11" fmla="*/ 609600 h 807720"/>
              <a:gd name="connsiteX12" fmla="*/ 45720 w 1127760"/>
              <a:gd name="connsiteY12" fmla="*/ 579120 h 807720"/>
              <a:gd name="connsiteX13" fmla="*/ 30480 w 1127760"/>
              <a:gd name="connsiteY13" fmla="*/ 533400 h 807720"/>
              <a:gd name="connsiteX14" fmla="*/ 0 w 1127760"/>
              <a:gd name="connsiteY14" fmla="*/ 487680 h 807720"/>
              <a:gd name="connsiteX15" fmla="*/ 15240 w 1127760"/>
              <a:gd name="connsiteY15" fmla="*/ 381000 h 807720"/>
              <a:gd name="connsiteX16" fmla="*/ 30480 w 1127760"/>
              <a:gd name="connsiteY16" fmla="*/ 228600 h 807720"/>
              <a:gd name="connsiteX17" fmla="*/ 45720 w 1127760"/>
              <a:gd name="connsiteY17" fmla="*/ 182880 h 807720"/>
              <a:gd name="connsiteX18" fmla="*/ 106680 w 1127760"/>
              <a:gd name="connsiteY18" fmla="*/ 15240 h 807720"/>
              <a:gd name="connsiteX19" fmla="*/ 152400 w 1127760"/>
              <a:gd name="connsiteY19" fmla="*/ 0 h 807720"/>
              <a:gd name="connsiteX20" fmla="*/ 259080 w 1127760"/>
              <a:gd name="connsiteY20" fmla="*/ 45720 h 807720"/>
              <a:gd name="connsiteX21" fmla="*/ 274320 w 1127760"/>
              <a:gd name="connsiteY21" fmla="*/ 91440 h 807720"/>
              <a:gd name="connsiteX22" fmla="*/ 320040 w 1127760"/>
              <a:gd name="connsiteY22" fmla="*/ 106680 h 807720"/>
              <a:gd name="connsiteX23" fmla="*/ 365760 w 1127760"/>
              <a:gd name="connsiteY23" fmla="*/ 137160 h 807720"/>
              <a:gd name="connsiteX24" fmla="*/ 457200 w 1127760"/>
              <a:gd name="connsiteY24" fmla="*/ 167640 h 807720"/>
              <a:gd name="connsiteX25" fmla="*/ 502920 w 1127760"/>
              <a:gd name="connsiteY25" fmla="*/ 182880 h 807720"/>
              <a:gd name="connsiteX26" fmla="*/ 594360 w 1127760"/>
              <a:gd name="connsiteY26" fmla="*/ 198120 h 807720"/>
              <a:gd name="connsiteX27" fmla="*/ 640080 w 1127760"/>
              <a:gd name="connsiteY27" fmla="*/ 213360 h 807720"/>
              <a:gd name="connsiteX28" fmla="*/ 685800 w 1127760"/>
              <a:gd name="connsiteY28" fmla="*/ 243840 h 807720"/>
              <a:gd name="connsiteX29" fmla="*/ 853440 w 1127760"/>
              <a:gd name="connsiteY29" fmla="*/ 259080 h 807720"/>
              <a:gd name="connsiteX30" fmla="*/ 944880 w 1127760"/>
              <a:gd name="connsiteY30" fmla="*/ 304800 h 807720"/>
              <a:gd name="connsiteX31" fmla="*/ 1036320 w 1127760"/>
              <a:gd name="connsiteY31" fmla="*/ 350520 h 807720"/>
              <a:gd name="connsiteX32" fmla="*/ 1051560 w 1127760"/>
              <a:gd name="connsiteY32" fmla="*/ 426720 h 807720"/>
              <a:gd name="connsiteX33" fmla="*/ 1036320 w 1127760"/>
              <a:gd name="connsiteY33" fmla="*/ 487680 h 807720"/>
              <a:gd name="connsiteX34" fmla="*/ 1127760 w 1127760"/>
              <a:gd name="connsiteY34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518160 w 1127760"/>
              <a:gd name="connsiteY5" fmla="*/ 701040 h 807720"/>
              <a:gd name="connsiteX6" fmla="*/ 487680 w 1127760"/>
              <a:gd name="connsiteY6" fmla="*/ 655320 h 807720"/>
              <a:gd name="connsiteX7" fmla="*/ 472440 w 1127760"/>
              <a:gd name="connsiteY7" fmla="*/ 609600 h 807720"/>
              <a:gd name="connsiteX8" fmla="*/ 426720 w 1127760"/>
              <a:gd name="connsiteY8" fmla="*/ 594360 h 807720"/>
              <a:gd name="connsiteX9" fmla="*/ 320040 w 1127760"/>
              <a:gd name="connsiteY9" fmla="*/ 624840 h 807720"/>
              <a:gd name="connsiteX10" fmla="*/ 91440 w 1127760"/>
              <a:gd name="connsiteY10" fmla="*/ 609600 h 807720"/>
              <a:gd name="connsiteX11" fmla="*/ 45720 w 1127760"/>
              <a:gd name="connsiteY11" fmla="*/ 579120 h 807720"/>
              <a:gd name="connsiteX12" fmla="*/ 30480 w 1127760"/>
              <a:gd name="connsiteY12" fmla="*/ 533400 h 807720"/>
              <a:gd name="connsiteX13" fmla="*/ 0 w 1127760"/>
              <a:gd name="connsiteY13" fmla="*/ 487680 h 807720"/>
              <a:gd name="connsiteX14" fmla="*/ 15240 w 1127760"/>
              <a:gd name="connsiteY14" fmla="*/ 381000 h 807720"/>
              <a:gd name="connsiteX15" fmla="*/ 30480 w 1127760"/>
              <a:gd name="connsiteY15" fmla="*/ 228600 h 807720"/>
              <a:gd name="connsiteX16" fmla="*/ 45720 w 1127760"/>
              <a:gd name="connsiteY16" fmla="*/ 182880 h 807720"/>
              <a:gd name="connsiteX17" fmla="*/ 106680 w 1127760"/>
              <a:gd name="connsiteY17" fmla="*/ 15240 h 807720"/>
              <a:gd name="connsiteX18" fmla="*/ 152400 w 1127760"/>
              <a:gd name="connsiteY18" fmla="*/ 0 h 807720"/>
              <a:gd name="connsiteX19" fmla="*/ 259080 w 1127760"/>
              <a:gd name="connsiteY19" fmla="*/ 45720 h 807720"/>
              <a:gd name="connsiteX20" fmla="*/ 274320 w 1127760"/>
              <a:gd name="connsiteY20" fmla="*/ 91440 h 807720"/>
              <a:gd name="connsiteX21" fmla="*/ 320040 w 1127760"/>
              <a:gd name="connsiteY21" fmla="*/ 106680 h 807720"/>
              <a:gd name="connsiteX22" fmla="*/ 365760 w 1127760"/>
              <a:gd name="connsiteY22" fmla="*/ 137160 h 807720"/>
              <a:gd name="connsiteX23" fmla="*/ 457200 w 1127760"/>
              <a:gd name="connsiteY23" fmla="*/ 167640 h 807720"/>
              <a:gd name="connsiteX24" fmla="*/ 502920 w 1127760"/>
              <a:gd name="connsiteY24" fmla="*/ 182880 h 807720"/>
              <a:gd name="connsiteX25" fmla="*/ 594360 w 1127760"/>
              <a:gd name="connsiteY25" fmla="*/ 198120 h 807720"/>
              <a:gd name="connsiteX26" fmla="*/ 640080 w 1127760"/>
              <a:gd name="connsiteY26" fmla="*/ 213360 h 807720"/>
              <a:gd name="connsiteX27" fmla="*/ 685800 w 1127760"/>
              <a:gd name="connsiteY27" fmla="*/ 243840 h 807720"/>
              <a:gd name="connsiteX28" fmla="*/ 853440 w 1127760"/>
              <a:gd name="connsiteY28" fmla="*/ 259080 h 807720"/>
              <a:gd name="connsiteX29" fmla="*/ 944880 w 1127760"/>
              <a:gd name="connsiteY29" fmla="*/ 304800 h 807720"/>
              <a:gd name="connsiteX30" fmla="*/ 1036320 w 1127760"/>
              <a:gd name="connsiteY30" fmla="*/ 350520 h 807720"/>
              <a:gd name="connsiteX31" fmla="*/ 1051560 w 1127760"/>
              <a:gd name="connsiteY31" fmla="*/ 426720 h 807720"/>
              <a:gd name="connsiteX32" fmla="*/ 1036320 w 1127760"/>
              <a:gd name="connsiteY32" fmla="*/ 487680 h 807720"/>
              <a:gd name="connsiteX33" fmla="*/ 1127760 w 1127760"/>
              <a:gd name="connsiteY33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518160 w 1127760"/>
              <a:gd name="connsiteY5" fmla="*/ 701040 h 807720"/>
              <a:gd name="connsiteX6" fmla="*/ 487680 w 1127760"/>
              <a:gd name="connsiteY6" fmla="*/ 655320 h 807720"/>
              <a:gd name="connsiteX7" fmla="*/ 472440 w 1127760"/>
              <a:gd name="connsiteY7" fmla="*/ 609600 h 807720"/>
              <a:gd name="connsiteX8" fmla="*/ 320040 w 1127760"/>
              <a:gd name="connsiteY8" fmla="*/ 624840 h 807720"/>
              <a:gd name="connsiteX9" fmla="*/ 91440 w 1127760"/>
              <a:gd name="connsiteY9" fmla="*/ 609600 h 807720"/>
              <a:gd name="connsiteX10" fmla="*/ 45720 w 1127760"/>
              <a:gd name="connsiteY10" fmla="*/ 579120 h 807720"/>
              <a:gd name="connsiteX11" fmla="*/ 30480 w 1127760"/>
              <a:gd name="connsiteY11" fmla="*/ 533400 h 807720"/>
              <a:gd name="connsiteX12" fmla="*/ 0 w 1127760"/>
              <a:gd name="connsiteY12" fmla="*/ 487680 h 807720"/>
              <a:gd name="connsiteX13" fmla="*/ 15240 w 1127760"/>
              <a:gd name="connsiteY13" fmla="*/ 381000 h 807720"/>
              <a:gd name="connsiteX14" fmla="*/ 30480 w 1127760"/>
              <a:gd name="connsiteY14" fmla="*/ 228600 h 807720"/>
              <a:gd name="connsiteX15" fmla="*/ 45720 w 1127760"/>
              <a:gd name="connsiteY15" fmla="*/ 182880 h 807720"/>
              <a:gd name="connsiteX16" fmla="*/ 106680 w 1127760"/>
              <a:gd name="connsiteY16" fmla="*/ 15240 h 807720"/>
              <a:gd name="connsiteX17" fmla="*/ 152400 w 1127760"/>
              <a:gd name="connsiteY17" fmla="*/ 0 h 807720"/>
              <a:gd name="connsiteX18" fmla="*/ 259080 w 1127760"/>
              <a:gd name="connsiteY18" fmla="*/ 45720 h 807720"/>
              <a:gd name="connsiteX19" fmla="*/ 274320 w 1127760"/>
              <a:gd name="connsiteY19" fmla="*/ 91440 h 807720"/>
              <a:gd name="connsiteX20" fmla="*/ 320040 w 1127760"/>
              <a:gd name="connsiteY20" fmla="*/ 106680 h 807720"/>
              <a:gd name="connsiteX21" fmla="*/ 365760 w 1127760"/>
              <a:gd name="connsiteY21" fmla="*/ 137160 h 807720"/>
              <a:gd name="connsiteX22" fmla="*/ 457200 w 1127760"/>
              <a:gd name="connsiteY22" fmla="*/ 167640 h 807720"/>
              <a:gd name="connsiteX23" fmla="*/ 502920 w 1127760"/>
              <a:gd name="connsiteY23" fmla="*/ 182880 h 807720"/>
              <a:gd name="connsiteX24" fmla="*/ 594360 w 1127760"/>
              <a:gd name="connsiteY24" fmla="*/ 198120 h 807720"/>
              <a:gd name="connsiteX25" fmla="*/ 640080 w 1127760"/>
              <a:gd name="connsiteY25" fmla="*/ 213360 h 807720"/>
              <a:gd name="connsiteX26" fmla="*/ 685800 w 1127760"/>
              <a:gd name="connsiteY26" fmla="*/ 243840 h 807720"/>
              <a:gd name="connsiteX27" fmla="*/ 853440 w 1127760"/>
              <a:gd name="connsiteY27" fmla="*/ 259080 h 807720"/>
              <a:gd name="connsiteX28" fmla="*/ 944880 w 1127760"/>
              <a:gd name="connsiteY28" fmla="*/ 304800 h 807720"/>
              <a:gd name="connsiteX29" fmla="*/ 1036320 w 1127760"/>
              <a:gd name="connsiteY29" fmla="*/ 350520 h 807720"/>
              <a:gd name="connsiteX30" fmla="*/ 1051560 w 1127760"/>
              <a:gd name="connsiteY30" fmla="*/ 426720 h 807720"/>
              <a:gd name="connsiteX31" fmla="*/ 1036320 w 1127760"/>
              <a:gd name="connsiteY31" fmla="*/ 487680 h 807720"/>
              <a:gd name="connsiteX32" fmla="*/ 1127760 w 1127760"/>
              <a:gd name="connsiteY32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518160 w 1127760"/>
              <a:gd name="connsiteY5" fmla="*/ 701040 h 807720"/>
              <a:gd name="connsiteX6" fmla="*/ 487680 w 1127760"/>
              <a:gd name="connsiteY6" fmla="*/ 655320 h 807720"/>
              <a:gd name="connsiteX7" fmla="*/ 320040 w 1127760"/>
              <a:gd name="connsiteY7" fmla="*/ 624840 h 807720"/>
              <a:gd name="connsiteX8" fmla="*/ 91440 w 1127760"/>
              <a:gd name="connsiteY8" fmla="*/ 609600 h 807720"/>
              <a:gd name="connsiteX9" fmla="*/ 45720 w 1127760"/>
              <a:gd name="connsiteY9" fmla="*/ 579120 h 807720"/>
              <a:gd name="connsiteX10" fmla="*/ 30480 w 1127760"/>
              <a:gd name="connsiteY10" fmla="*/ 533400 h 807720"/>
              <a:gd name="connsiteX11" fmla="*/ 0 w 1127760"/>
              <a:gd name="connsiteY11" fmla="*/ 487680 h 807720"/>
              <a:gd name="connsiteX12" fmla="*/ 15240 w 1127760"/>
              <a:gd name="connsiteY12" fmla="*/ 381000 h 807720"/>
              <a:gd name="connsiteX13" fmla="*/ 30480 w 1127760"/>
              <a:gd name="connsiteY13" fmla="*/ 228600 h 807720"/>
              <a:gd name="connsiteX14" fmla="*/ 45720 w 1127760"/>
              <a:gd name="connsiteY14" fmla="*/ 182880 h 807720"/>
              <a:gd name="connsiteX15" fmla="*/ 106680 w 1127760"/>
              <a:gd name="connsiteY15" fmla="*/ 15240 h 807720"/>
              <a:gd name="connsiteX16" fmla="*/ 152400 w 1127760"/>
              <a:gd name="connsiteY16" fmla="*/ 0 h 807720"/>
              <a:gd name="connsiteX17" fmla="*/ 259080 w 1127760"/>
              <a:gd name="connsiteY17" fmla="*/ 45720 h 807720"/>
              <a:gd name="connsiteX18" fmla="*/ 274320 w 1127760"/>
              <a:gd name="connsiteY18" fmla="*/ 91440 h 807720"/>
              <a:gd name="connsiteX19" fmla="*/ 320040 w 1127760"/>
              <a:gd name="connsiteY19" fmla="*/ 106680 h 807720"/>
              <a:gd name="connsiteX20" fmla="*/ 365760 w 1127760"/>
              <a:gd name="connsiteY20" fmla="*/ 137160 h 807720"/>
              <a:gd name="connsiteX21" fmla="*/ 457200 w 1127760"/>
              <a:gd name="connsiteY21" fmla="*/ 167640 h 807720"/>
              <a:gd name="connsiteX22" fmla="*/ 502920 w 1127760"/>
              <a:gd name="connsiteY22" fmla="*/ 182880 h 807720"/>
              <a:gd name="connsiteX23" fmla="*/ 594360 w 1127760"/>
              <a:gd name="connsiteY23" fmla="*/ 198120 h 807720"/>
              <a:gd name="connsiteX24" fmla="*/ 640080 w 1127760"/>
              <a:gd name="connsiteY24" fmla="*/ 213360 h 807720"/>
              <a:gd name="connsiteX25" fmla="*/ 685800 w 1127760"/>
              <a:gd name="connsiteY25" fmla="*/ 243840 h 807720"/>
              <a:gd name="connsiteX26" fmla="*/ 853440 w 1127760"/>
              <a:gd name="connsiteY26" fmla="*/ 259080 h 807720"/>
              <a:gd name="connsiteX27" fmla="*/ 944880 w 1127760"/>
              <a:gd name="connsiteY27" fmla="*/ 304800 h 807720"/>
              <a:gd name="connsiteX28" fmla="*/ 1036320 w 1127760"/>
              <a:gd name="connsiteY28" fmla="*/ 350520 h 807720"/>
              <a:gd name="connsiteX29" fmla="*/ 1051560 w 1127760"/>
              <a:gd name="connsiteY29" fmla="*/ 426720 h 807720"/>
              <a:gd name="connsiteX30" fmla="*/ 1036320 w 1127760"/>
              <a:gd name="connsiteY30" fmla="*/ 487680 h 807720"/>
              <a:gd name="connsiteX31" fmla="*/ 1127760 w 1127760"/>
              <a:gd name="connsiteY31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518160 w 1127760"/>
              <a:gd name="connsiteY5" fmla="*/ 701040 h 807720"/>
              <a:gd name="connsiteX6" fmla="*/ 320040 w 1127760"/>
              <a:gd name="connsiteY6" fmla="*/ 624840 h 807720"/>
              <a:gd name="connsiteX7" fmla="*/ 91440 w 1127760"/>
              <a:gd name="connsiteY7" fmla="*/ 609600 h 807720"/>
              <a:gd name="connsiteX8" fmla="*/ 45720 w 1127760"/>
              <a:gd name="connsiteY8" fmla="*/ 579120 h 807720"/>
              <a:gd name="connsiteX9" fmla="*/ 30480 w 1127760"/>
              <a:gd name="connsiteY9" fmla="*/ 533400 h 807720"/>
              <a:gd name="connsiteX10" fmla="*/ 0 w 1127760"/>
              <a:gd name="connsiteY10" fmla="*/ 487680 h 807720"/>
              <a:gd name="connsiteX11" fmla="*/ 15240 w 1127760"/>
              <a:gd name="connsiteY11" fmla="*/ 381000 h 807720"/>
              <a:gd name="connsiteX12" fmla="*/ 30480 w 1127760"/>
              <a:gd name="connsiteY12" fmla="*/ 228600 h 807720"/>
              <a:gd name="connsiteX13" fmla="*/ 45720 w 1127760"/>
              <a:gd name="connsiteY13" fmla="*/ 182880 h 807720"/>
              <a:gd name="connsiteX14" fmla="*/ 106680 w 1127760"/>
              <a:gd name="connsiteY14" fmla="*/ 15240 h 807720"/>
              <a:gd name="connsiteX15" fmla="*/ 152400 w 1127760"/>
              <a:gd name="connsiteY15" fmla="*/ 0 h 807720"/>
              <a:gd name="connsiteX16" fmla="*/ 259080 w 1127760"/>
              <a:gd name="connsiteY16" fmla="*/ 45720 h 807720"/>
              <a:gd name="connsiteX17" fmla="*/ 274320 w 1127760"/>
              <a:gd name="connsiteY17" fmla="*/ 91440 h 807720"/>
              <a:gd name="connsiteX18" fmla="*/ 320040 w 1127760"/>
              <a:gd name="connsiteY18" fmla="*/ 106680 h 807720"/>
              <a:gd name="connsiteX19" fmla="*/ 365760 w 1127760"/>
              <a:gd name="connsiteY19" fmla="*/ 137160 h 807720"/>
              <a:gd name="connsiteX20" fmla="*/ 457200 w 1127760"/>
              <a:gd name="connsiteY20" fmla="*/ 167640 h 807720"/>
              <a:gd name="connsiteX21" fmla="*/ 502920 w 1127760"/>
              <a:gd name="connsiteY21" fmla="*/ 182880 h 807720"/>
              <a:gd name="connsiteX22" fmla="*/ 594360 w 1127760"/>
              <a:gd name="connsiteY22" fmla="*/ 198120 h 807720"/>
              <a:gd name="connsiteX23" fmla="*/ 640080 w 1127760"/>
              <a:gd name="connsiteY23" fmla="*/ 213360 h 807720"/>
              <a:gd name="connsiteX24" fmla="*/ 685800 w 1127760"/>
              <a:gd name="connsiteY24" fmla="*/ 243840 h 807720"/>
              <a:gd name="connsiteX25" fmla="*/ 853440 w 1127760"/>
              <a:gd name="connsiteY25" fmla="*/ 259080 h 807720"/>
              <a:gd name="connsiteX26" fmla="*/ 944880 w 1127760"/>
              <a:gd name="connsiteY26" fmla="*/ 304800 h 807720"/>
              <a:gd name="connsiteX27" fmla="*/ 1036320 w 1127760"/>
              <a:gd name="connsiteY27" fmla="*/ 350520 h 807720"/>
              <a:gd name="connsiteX28" fmla="*/ 1051560 w 1127760"/>
              <a:gd name="connsiteY28" fmla="*/ 426720 h 807720"/>
              <a:gd name="connsiteX29" fmla="*/ 1036320 w 1127760"/>
              <a:gd name="connsiteY29" fmla="*/ 487680 h 807720"/>
              <a:gd name="connsiteX30" fmla="*/ 1127760 w 1127760"/>
              <a:gd name="connsiteY30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453122 w 1127760"/>
              <a:gd name="connsiteY5" fmla="*/ 667512 h 807720"/>
              <a:gd name="connsiteX6" fmla="*/ 320040 w 1127760"/>
              <a:gd name="connsiteY6" fmla="*/ 624840 h 807720"/>
              <a:gd name="connsiteX7" fmla="*/ 91440 w 1127760"/>
              <a:gd name="connsiteY7" fmla="*/ 609600 h 807720"/>
              <a:gd name="connsiteX8" fmla="*/ 45720 w 1127760"/>
              <a:gd name="connsiteY8" fmla="*/ 579120 h 807720"/>
              <a:gd name="connsiteX9" fmla="*/ 30480 w 1127760"/>
              <a:gd name="connsiteY9" fmla="*/ 533400 h 807720"/>
              <a:gd name="connsiteX10" fmla="*/ 0 w 1127760"/>
              <a:gd name="connsiteY10" fmla="*/ 487680 h 807720"/>
              <a:gd name="connsiteX11" fmla="*/ 15240 w 1127760"/>
              <a:gd name="connsiteY11" fmla="*/ 381000 h 807720"/>
              <a:gd name="connsiteX12" fmla="*/ 30480 w 1127760"/>
              <a:gd name="connsiteY12" fmla="*/ 228600 h 807720"/>
              <a:gd name="connsiteX13" fmla="*/ 45720 w 1127760"/>
              <a:gd name="connsiteY13" fmla="*/ 182880 h 807720"/>
              <a:gd name="connsiteX14" fmla="*/ 106680 w 1127760"/>
              <a:gd name="connsiteY14" fmla="*/ 15240 h 807720"/>
              <a:gd name="connsiteX15" fmla="*/ 152400 w 1127760"/>
              <a:gd name="connsiteY15" fmla="*/ 0 h 807720"/>
              <a:gd name="connsiteX16" fmla="*/ 259080 w 1127760"/>
              <a:gd name="connsiteY16" fmla="*/ 45720 h 807720"/>
              <a:gd name="connsiteX17" fmla="*/ 274320 w 1127760"/>
              <a:gd name="connsiteY17" fmla="*/ 91440 h 807720"/>
              <a:gd name="connsiteX18" fmla="*/ 320040 w 1127760"/>
              <a:gd name="connsiteY18" fmla="*/ 106680 h 807720"/>
              <a:gd name="connsiteX19" fmla="*/ 365760 w 1127760"/>
              <a:gd name="connsiteY19" fmla="*/ 137160 h 807720"/>
              <a:gd name="connsiteX20" fmla="*/ 457200 w 1127760"/>
              <a:gd name="connsiteY20" fmla="*/ 167640 h 807720"/>
              <a:gd name="connsiteX21" fmla="*/ 502920 w 1127760"/>
              <a:gd name="connsiteY21" fmla="*/ 182880 h 807720"/>
              <a:gd name="connsiteX22" fmla="*/ 594360 w 1127760"/>
              <a:gd name="connsiteY22" fmla="*/ 198120 h 807720"/>
              <a:gd name="connsiteX23" fmla="*/ 640080 w 1127760"/>
              <a:gd name="connsiteY23" fmla="*/ 213360 h 807720"/>
              <a:gd name="connsiteX24" fmla="*/ 685800 w 1127760"/>
              <a:gd name="connsiteY24" fmla="*/ 243840 h 807720"/>
              <a:gd name="connsiteX25" fmla="*/ 853440 w 1127760"/>
              <a:gd name="connsiteY25" fmla="*/ 259080 h 807720"/>
              <a:gd name="connsiteX26" fmla="*/ 944880 w 1127760"/>
              <a:gd name="connsiteY26" fmla="*/ 304800 h 807720"/>
              <a:gd name="connsiteX27" fmla="*/ 1036320 w 1127760"/>
              <a:gd name="connsiteY27" fmla="*/ 350520 h 807720"/>
              <a:gd name="connsiteX28" fmla="*/ 1051560 w 1127760"/>
              <a:gd name="connsiteY28" fmla="*/ 426720 h 807720"/>
              <a:gd name="connsiteX29" fmla="*/ 1036320 w 1127760"/>
              <a:gd name="connsiteY29" fmla="*/ 487680 h 807720"/>
              <a:gd name="connsiteX30" fmla="*/ 1127760 w 1127760"/>
              <a:gd name="connsiteY30" fmla="*/ 472440 h 807720"/>
              <a:gd name="connsiteX0" fmla="*/ 899160 w 1127760"/>
              <a:gd name="connsiteY0" fmla="*/ 640080 h 807720"/>
              <a:gd name="connsiteX1" fmla="*/ 899160 w 1127760"/>
              <a:gd name="connsiteY1" fmla="*/ 640080 h 807720"/>
              <a:gd name="connsiteX2" fmla="*/ 701040 w 1127760"/>
              <a:gd name="connsiteY2" fmla="*/ 792480 h 807720"/>
              <a:gd name="connsiteX3" fmla="*/ 655320 w 1127760"/>
              <a:gd name="connsiteY3" fmla="*/ 807720 h 807720"/>
              <a:gd name="connsiteX4" fmla="*/ 563880 w 1127760"/>
              <a:gd name="connsiteY4" fmla="*/ 792480 h 807720"/>
              <a:gd name="connsiteX5" fmla="*/ 453122 w 1127760"/>
              <a:gd name="connsiteY5" fmla="*/ 667512 h 807720"/>
              <a:gd name="connsiteX6" fmla="*/ 320040 w 1127760"/>
              <a:gd name="connsiteY6" fmla="*/ 624840 h 807720"/>
              <a:gd name="connsiteX7" fmla="*/ 91440 w 1127760"/>
              <a:gd name="connsiteY7" fmla="*/ 609600 h 807720"/>
              <a:gd name="connsiteX8" fmla="*/ 45720 w 1127760"/>
              <a:gd name="connsiteY8" fmla="*/ 579120 h 807720"/>
              <a:gd name="connsiteX9" fmla="*/ 30480 w 1127760"/>
              <a:gd name="connsiteY9" fmla="*/ 533400 h 807720"/>
              <a:gd name="connsiteX10" fmla="*/ 0 w 1127760"/>
              <a:gd name="connsiteY10" fmla="*/ 487680 h 807720"/>
              <a:gd name="connsiteX11" fmla="*/ 30480 w 1127760"/>
              <a:gd name="connsiteY11" fmla="*/ 228600 h 807720"/>
              <a:gd name="connsiteX12" fmla="*/ 45720 w 1127760"/>
              <a:gd name="connsiteY12" fmla="*/ 182880 h 807720"/>
              <a:gd name="connsiteX13" fmla="*/ 106680 w 1127760"/>
              <a:gd name="connsiteY13" fmla="*/ 15240 h 807720"/>
              <a:gd name="connsiteX14" fmla="*/ 152400 w 1127760"/>
              <a:gd name="connsiteY14" fmla="*/ 0 h 807720"/>
              <a:gd name="connsiteX15" fmla="*/ 259080 w 1127760"/>
              <a:gd name="connsiteY15" fmla="*/ 45720 h 807720"/>
              <a:gd name="connsiteX16" fmla="*/ 274320 w 1127760"/>
              <a:gd name="connsiteY16" fmla="*/ 91440 h 807720"/>
              <a:gd name="connsiteX17" fmla="*/ 320040 w 1127760"/>
              <a:gd name="connsiteY17" fmla="*/ 106680 h 807720"/>
              <a:gd name="connsiteX18" fmla="*/ 365760 w 1127760"/>
              <a:gd name="connsiteY18" fmla="*/ 137160 h 807720"/>
              <a:gd name="connsiteX19" fmla="*/ 457200 w 1127760"/>
              <a:gd name="connsiteY19" fmla="*/ 167640 h 807720"/>
              <a:gd name="connsiteX20" fmla="*/ 502920 w 1127760"/>
              <a:gd name="connsiteY20" fmla="*/ 182880 h 807720"/>
              <a:gd name="connsiteX21" fmla="*/ 594360 w 1127760"/>
              <a:gd name="connsiteY21" fmla="*/ 198120 h 807720"/>
              <a:gd name="connsiteX22" fmla="*/ 640080 w 1127760"/>
              <a:gd name="connsiteY22" fmla="*/ 213360 h 807720"/>
              <a:gd name="connsiteX23" fmla="*/ 685800 w 1127760"/>
              <a:gd name="connsiteY23" fmla="*/ 243840 h 807720"/>
              <a:gd name="connsiteX24" fmla="*/ 853440 w 1127760"/>
              <a:gd name="connsiteY24" fmla="*/ 259080 h 807720"/>
              <a:gd name="connsiteX25" fmla="*/ 944880 w 1127760"/>
              <a:gd name="connsiteY25" fmla="*/ 304800 h 807720"/>
              <a:gd name="connsiteX26" fmla="*/ 1036320 w 1127760"/>
              <a:gd name="connsiteY26" fmla="*/ 350520 h 807720"/>
              <a:gd name="connsiteX27" fmla="*/ 1051560 w 1127760"/>
              <a:gd name="connsiteY27" fmla="*/ 426720 h 807720"/>
              <a:gd name="connsiteX28" fmla="*/ 1036320 w 1127760"/>
              <a:gd name="connsiteY28" fmla="*/ 487680 h 807720"/>
              <a:gd name="connsiteX29" fmla="*/ 1127760 w 1127760"/>
              <a:gd name="connsiteY29" fmla="*/ 472440 h 807720"/>
              <a:gd name="connsiteX0" fmla="*/ 899160 w 1127760"/>
              <a:gd name="connsiteY0" fmla="*/ 645237 h 812877"/>
              <a:gd name="connsiteX1" fmla="*/ 899160 w 1127760"/>
              <a:gd name="connsiteY1" fmla="*/ 645237 h 812877"/>
              <a:gd name="connsiteX2" fmla="*/ 701040 w 1127760"/>
              <a:gd name="connsiteY2" fmla="*/ 797637 h 812877"/>
              <a:gd name="connsiteX3" fmla="*/ 655320 w 1127760"/>
              <a:gd name="connsiteY3" fmla="*/ 812877 h 812877"/>
              <a:gd name="connsiteX4" fmla="*/ 563880 w 1127760"/>
              <a:gd name="connsiteY4" fmla="*/ 797637 h 812877"/>
              <a:gd name="connsiteX5" fmla="*/ 453122 w 1127760"/>
              <a:gd name="connsiteY5" fmla="*/ 672669 h 812877"/>
              <a:gd name="connsiteX6" fmla="*/ 320040 w 1127760"/>
              <a:gd name="connsiteY6" fmla="*/ 629997 h 812877"/>
              <a:gd name="connsiteX7" fmla="*/ 91440 w 1127760"/>
              <a:gd name="connsiteY7" fmla="*/ 614757 h 812877"/>
              <a:gd name="connsiteX8" fmla="*/ 45720 w 1127760"/>
              <a:gd name="connsiteY8" fmla="*/ 584277 h 812877"/>
              <a:gd name="connsiteX9" fmla="*/ 30480 w 1127760"/>
              <a:gd name="connsiteY9" fmla="*/ 538557 h 812877"/>
              <a:gd name="connsiteX10" fmla="*/ 0 w 1127760"/>
              <a:gd name="connsiteY10" fmla="*/ 492837 h 812877"/>
              <a:gd name="connsiteX11" fmla="*/ 30480 w 1127760"/>
              <a:gd name="connsiteY11" fmla="*/ 233757 h 812877"/>
              <a:gd name="connsiteX12" fmla="*/ 106680 w 1127760"/>
              <a:gd name="connsiteY12" fmla="*/ 20397 h 812877"/>
              <a:gd name="connsiteX13" fmla="*/ 152400 w 1127760"/>
              <a:gd name="connsiteY13" fmla="*/ 5157 h 812877"/>
              <a:gd name="connsiteX14" fmla="*/ 259080 w 1127760"/>
              <a:gd name="connsiteY14" fmla="*/ 50877 h 812877"/>
              <a:gd name="connsiteX15" fmla="*/ 274320 w 1127760"/>
              <a:gd name="connsiteY15" fmla="*/ 96597 h 812877"/>
              <a:gd name="connsiteX16" fmla="*/ 320040 w 1127760"/>
              <a:gd name="connsiteY16" fmla="*/ 111837 h 812877"/>
              <a:gd name="connsiteX17" fmla="*/ 365760 w 1127760"/>
              <a:gd name="connsiteY17" fmla="*/ 142317 h 812877"/>
              <a:gd name="connsiteX18" fmla="*/ 457200 w 1127760"/>
              <a:gd name="connsiteY18" fmla="*/ 172797 h 812877"/>
              <a:gd name="connsiteX19" fmla="*/ 502920 w 1127760"/>
              <a:gd name="connsiteY19" fmla="*/ 188037 h 812877"/>
              <a:gd name="connsiteX20" fmla="*/ 594360 w 1127760"/>
              <a:gd name="connsiteY20" fmla="*/ 203277 h 812877"/>
              <a:gd name="connsiteX21" fmla="*/ 640080 w 1127760"/>
              <a:gd name="connsiteY21" fmla="*/ 218517 h 812877"/>
              <a:gd name="connsiteX22" fmla="*/ 685800 w 1127760"/>
              <a:gd name="connsiteY22" fmla="*/ 248997 h 812877"/>
              <a:gd name="connsiteX23" fmla="*/ 853440 w 1127760"/>
              <a:gd name="connsiteY23" fmla="*/ 264237 h 812877"/>
              <a:gd name="connsiteX24" fmla="*/ 944880 w 1127760"/>
              <a:gd name="connsiteY24" fmla="*/ 309957 h 812877"/>
              <a:gd name="connsiteX25" fmla="*/ 1036320 w 1127760"/>
              <a:gd name="connsiteY25" fmla="*/ 355677 h 812877"/>
              <a:gd name="connsiteX26" fmla="*/ 1051560 w 1127760"/>
              <a:gd name="connsiteY26" fmla="*/ 431877 h 812877"/>
              <a:gd name="connsiteX27" fmla="*/ 1036320 w 1127760"/>
              <a:gd name="connsiteY27" fmla="*/ 492837 h 812877"/>
              <a:gd name="connsiteX28" fmla="*/ 1127760 w 1127760"/>
              <a:gd name="connsiteY28" fmla="*/ 477597 h 812877"/>
              <a:gd name="connsiteX0" fmla="*/ 899160 w 1127760"/>
              <a:gd name="connsiteY0" fmla="*/ 650029 h 817669"/>
              <a:gd name="connsiteX1" fmla="*/ 899160 w 1127760"/>
              <a:gd name="connsiteY1" fmla="*/ 650029 h 817669"/>
              <a:gd name="connsiteX2" fmla="*/ 701040 w 1127760"/>
              <a:gd name="connsiteY2" fmla="*/ 802429 h 817669"/>
              <a:gd name="connsiteX3" fmla="*/ 655320 w 1127760"/>
              <a:gd name="connsiteY3" fmla="*/ 817669 h 817669"/>
              <a:gd name="connsiteX4" fmla="*/ 563880 w 1127760"/>
              <a:gd name="connsiteY4" fmla="*/ 802429 h 817669"/>
              <a:gd name="connsiteX5" fmla="*/ 453122 w 1127760"/>
              <a:gd name="connsiteY5" fmla="*/ 677461 h 817669"/>
              <a:gd name="connsiteX6" fmla="*/ 320040 w 1127760"/>
              <a:gd name="connsiteY6" fmla="*/ 634789 h 817669"/>
              <a:gd name="connsiteX7" fmla="*/ 91440 w 1127760"/>
              <a:gd name="connsiteY7" fmla="*/ 619549 h 817669"/>
              <a:gd name="connsiteX8" fmla="*/ 45720 w 1127760"/>
              <a:gd name="connsiteY8" fmla="*/ 589069 h 817669"/>
              <a:gd name="connsiteX9" fmla="*/ 30480 w 1127760"/>
              <a:gd name="connsiteY9" fmla="*/ 543349 h 817669"/>
              <a:gd name="connsiteX10" fmla="*/ 0 w 1127760"/>
              <a:gd name="connsiteY10" fmla="*/ 497629 h 817669"/>
              <a:gd name="connsiteX11" fmla="*/ 95518 w 1127760"/>
              <a:gd name="connsiteY11" fmla="*/ 305605 h 817669"/>
              <a:gd name="connsiteX12" fmla="*/ 106680 w 1127760"/>
              <a:gd name="connsiteY12" fmla="*/ 25189 h 817669"/>
              <a:gd name="connsiteX13" fmla="*/ 152400 w 1127760"/>
              <a:gd name="connsiteY13" fmla="*/ 9949 h 817669"/>
              <a:gd name="connsiteX14" fmla="*/ 259080 w 1127760"/>
              <a:gd name="connsiteY14" fmla="*/ 55669 h 817669"/>
              <a:gd name="connsiteX15" fmla="*/ 274320 w 1127760"/>
              <a:gd name="connsiteY15" fmla="*/ 101389 h 817669"/>
              <a:gd name="connsiteX16" fmla="*/ 320040 w 1127760"/>
              <a:gd name="connsiteY16" fmla="*/ 116629 h 817669"/>
              <a:gd name="connsiteX17" fmla="*/ 365760 w 1127760"/>
              <a:gd name="connsiteY17" fmla="*/ 147109 h 817669"/>
              <a:gd name="connsiteX18" fmla="*/ 457200 w 1127760"/>
              <a:gd name="connsiteY18" fmla="*/ 177589 h 817669"/>
              <a:gd name="connsiteX19" fmla="*/ 502920 w 1127760"/>
              <a:gd name="connsiteY19" fmla="*/ 192829 h 817669"/>
              <a:gd name="connsiteX20" fmla="*/ 594360 w 1127760"/>
              <a:gd name="connsiteY20" fmla="*/ 208069 h 817669"/>
              <a:gd name="connsiteX21" fmla="*/ 640080 w 1127760"/>
              <a:gd name="connsiteY21" fmla="*/ 223309 h 817669"/>
              <a:gd name="connsiteX22" fmla="*/ 685800 w 1127760"/>
              <a:gd name="connsiteY22" fmla="*/ 253789 h 817669"/>
              <a:gd name="connsiteX23" fmla="*/ 853440 w 1127760"/>
              <a:gd name="connsiteY23" fmla="*/ 269029 h 817669"/>
              <a:gd name="connsiteX24" fmla="*/ 944880 w 1127760"/>
              <a:gd name="connsiteY24" fmla="*/ 314749 h 817669"/>
              <a:gd name="connsiteX25" fmla="*/ 1036320 w 1127760"/>
              <a:gd name="connsiteY25" fmla="*/ 360469 h 817669"/>
              <a:gd name="connsiteX26" fmla="*/ 1051560 w 1127760"/>
              <a:gd name="connsiteY26" fmla="*/ 436669 h 817669"/>
              <a:gd name="connsiteX27" fmla="*/ 1036320 w 1127760"/>
              <a:gd name="connsiteY27" fmla="*/ 497629 h 817669"/>
              <a:gd name="connsiteX28" fmla="*/ 1127760 w 1127760"/>
              <a:gd name="connsiteY28" fmla="*/ 482389 h 817669"/>
              <a:gd name="connsiteX0" fmla="*/ 899160 w 1127760"/>
              <a:gd name="connsiteY0" fmla="*/ 650029 h 817669"/>
              <a:gd name="connsiteX1" fmla="*/ 899160 w 1127760"/>
              <a:gd name="connsiteY1" fmla="*/ 650029 h 817669"/>
              <a:gd name="connsiteX2" fmla="*/ 701040 w 1127760"/>
              <a:gd name="connsiteY2" fmla="*/ 802429 h 817669"/>
              <a:gd name="connsiteX3" fmla="*/ 655320 w 1127760"/>
              <a:gd name="connsiteY3" fmla="*/ 817669 h 817669"/>
              <a:gd name="connsiteX4" fmla="*/ 563880 w 1127760"/>
              <a:gd name="connsiteY4" fmla="*/ 802429 h 817669"/>
              <a:gd name="connsiteX5" fmla="*/ 453122 w 1127760"/>
              <a:gd name="connsiteY5" fmla="*/ 677461 h 817669"/>
              <a:gd name="connsiteX6" fmla="*/ 232818 w 1127760"/>
              <a:gd name="connsiteY6" fmla="*/ 809219 h 817669"/>
              <a:gd name="connsiteX7" fmla="*/ 91440 w 1127760"/>
              <a:gd name="connsiteY7" fmla="*/ 619549 h 817669"/>
              <a:gd name="connsiteX8" fmla="*/ 45720 w 1127760"/>
              <a:gd name="connsiteY8" fmla="*/ 589069 h 817669"/>
              <a:gd name="connsiteX9" fmla="*/ 30480 w 1127760"/>
              <a:gd name="connsiteY9" fmla="*/ 543349 h 817669"/>
              <a:gd name="connsiteX10" fmla="*/ 0 w 1127760"/>
              <a:gd name="connsiteY10" fmla="*/ 497629 h 817669"/>
              <a:gd name="connsiteX11" fmla="*/ 95518 w 1127760"/>
              <a:gd name="connsiteY11" fmla="*/ 305605 h 817669"/>
              <a:gd name="connsiteX12" fmla="*/ 106680 w 1127760"/>
              <a:gd name="connsiteY12" fmla="*/ 25189 h 817669"/>
              <a:gd name="connsiteX13" fmla="*/ 152400 w 1127760"/>
              <a:gd name="connsiteY13" fmla="*/ 9949 h 817669"/>
              <a:gd name="connsiteX14" fmla="*/ 259080 w 1127760"/>
              <a:gd name="connsiteY14" fmla="*/ 55669 h 817669"/>
              <a:gd name="connsiteX15" fmla="*/ 274320 w 1127760"/>
              <a:gd name="connsiteY15" fmla="*/ 101389 h 817669"/>
              <a:gd name="connsiteX16" fmla="*/ 320040 w 1127760"/>
              <a:gd name="connsiteY16" fmla="*/ 116629 h 817669"/>
              <a:gd name="connsiteX17" fmla="*/ 365760 w 1127760"/>
              <a:gd name="connsiteY17" fmla="*/ 147109 h 817669"/>
              <a:gd name="connsiteX18" fmla="*/ 457200 w 1127760"/>
              <a:gd name="connsiteY18" fmla="*/ 177589 h 817669"/>
              <a:gd name="connsiteX19" fmla="*/ 502920 w 1127760"/>
              <a:gd name="connsiteY19" fmla="*/ 192829 h 817669"/>
              <a:gd name="connsiteX20" fmla="*/ 594360 w 1127760"/>
              <a:gd name="connsiteY20" fmla="*/ 208069 h 817669"/>
              <a:gd name="connsiteX21" fmla="*/ 640080 w 1127760"/>
              <a:gd name="connsiteY21" fmla="*/ 223309 h 817669"/>
              <a:gd name="connsiteX22" fmla="*/ 685800 w 1127760"/>
              <a:gd name="connsiteY22" fmla="*/ 253789 h 817669"/>
              <a:gd name="connsiteX23" fmla="*/ 853440 w 1127760"/>
              <a:gd name="connsiteY23" fmla="*/ 269029 h 817669"/>
              <a:gd name="connsiteX24" fmla="*/ 944880 w 1127760"/>
              <a:gd name="connsiteY24" fmla="*/ 314749 h 817669"/>
              <a:gd name="connsiteX25" fmla="*/ 1036320 w 1127760"/>
              <a:gd name="connsiteY25" fmla="*/ 360469 h 817669"/>
              <a:gd name="connsiteX26" fmla="*/ 1051560 w 1127760"/>
              <a:gd name="connsiteY26" fmla="*/ 436669 h 817669"/>
              <a:gd name="connsiteX27" fmla="*/ 1036320 w 1127760"/>
              <a:gd name="connsiteY27" fmla="*/ 497629 h 817669"/>
              <a:gd name="connsiteX28" fmla="*/ 1127760 w 1127760"/>
              <a:gd name="connsiteY28" fmla="*/ 482389 h 817669"/>
              <a:gd name="connsiteX0" fmla="*/ 899160 w 1127760"/>
              <a:gd name="connsiteY0" fmla="*/ 650030 h 817670"/>
              <a:gd name="connsiteX1" fmla="*/ 899160 w 1127760"/>
              <a:gd name="connsiteY1" fmla="*/ 650030 h 817670"/>
              <a:gd name="connsiteX2" fmla="*/ 701040 w 1127760"/>
              <a:gd name="connsiteY2" fmla="*/ 802430 h 817670"/>
              <a:gd name="connsiteX3" fmla="*/ 655320 w 1127760"/>
              <a:gd name="connsiteY3" fmla="*/ 817670 h 817670"/>
              <a:gd name="connsiteX4" fmla="*/ 563880 w 1127760"/>
              <a:gd name="connsiteY4" fmla="*/ 802430 h 817670"/>
              <a:gd name="connsiteX5" fmla="*/ 453122 w 1127760"/>
              <a:gd name="connsiteY5" fmla="*/ 677462 h 817670"/>
              <a:gd name="connsiteX6" fmla="*/ 232818 w 1127760"/>
              <a:gd name="connsiteY6" fmla="*/ 809220 h 817670"/>
              <a:gd name="connsiteX7" fmla="*/ 91440 w 1127760"/>
              <a:gd name="connsiteY7" fmla="*/ 619550 h 817670"/>
              <a:gd name="connsiteX8" fmla="*/ 45720 w 1127760"/>
              <a:gd name="connsiteY8" fmla="*/ 589070 h 817670"/>
              <a:gd name="connsiteX9" fmla="*/ 30480 w 1127760"/>
              <a:gd name="connsiteY9" fmla="*/ 543350 h 817670"/>
              <a:gd name="connsiteX10" fmla="*/ 0 w 1127760"/>
              <a:gd name="connsiteY10" fmla="*/ 497630 h 817670"/>
              <a:gd name="connsiteX11" fmla="*/ 95518 w 1127760"/>
              <a:gd name="connsiteY11" fmla="*/ 305606 h 817670"/>
              <a:gd name="connsiteX12" fmla="*/ 106680 w 1127760"/>
              <a:gd name="connsiteY12" fmla="*/ 25190 h 817670"/>
              <a:gd name="connsiteX13" fmla="*/ 152400 w 1127760"/>
              <a:gd name="connsiteY13" fmla="*/ 9949 h 817670"/>
              <a:gd name="connsiteX14" fmla="*/ 259080 w 1127760"/>
              <a:gd name="connsiteY14" fmla="*/ 55670 h 817670"/>
              <a:gd name="connsiteX15" fmla="*/ 274320 w 1127760"/>
              <a:gd name="connsiteY15" fmla="*/ 101390 h 817670"/>
              <a:gd name="connsiteX16" fmla="*/ 320040 w 1127760"/>
              <a:gd name="connsiteY16" fmla="*/ 116630 h 817670"/>
              <a:gd name="connsiteX17" fmla="*/ 365760 w 1127760"/>
              <a:gd name="connsiteY17" fmla="*/ 147110 h 817670"/>
              <a:gd name="connsiteX18" fmla="*/ 457200 w 1127760"/>
              <a:gd name="connsiteY18" fmla="*/ 177590 h 817670"/>
              <a:gd name="connsiteX19" fmla="*/ 502920 w 1127760"/>
              <a:gd name="connsiteY19" fmla="*/ 192830 h 817670"/>
              <a:gd name="connsiteX20" fmla="*/ 594360 w 1127760"/>
              <a:gd name="connsiteY20" fmla="*/ 208070 h 817670"/>
              <a:gd name="connsiteX21" fmla="*/ 640080 w 1127760"/>
              <a:gd name="connsiteY21" fmla="*/ 223310 h 817670"/>
              <a:gd name="connsiteX22" fmla="*/ 685800 w 1127760"/>
              <a:gd name="connsiteY22" fmla="*/ 253790 h 817670"/>
              <a:gd name="connsiteX23" fmla="*/ 853440 w 1127760"/>
              <a:gd name="connsiteY23" fmla="*/ 269030 h 817670"/>
              <a:gd name="connsiteX24" fmla="*/ 944880 w 1127760"/>
              <a:gd name="connsiteY24" fmla="*/ 314750 h 817670"/>
              <a:gd name="connsiteX25" fmla="*/ 1036320 w 1127760"/>
              <a:gd name="connsiteY25" fmla="*/ 360470 h 817670"/>
              <a:gd name="connsiteX26" fmla="*/ 1051560 w 1127760"/>
              <a:gd name="connsiteY26" fmla="*/ 436670 h 817670"/>
              <a:gd name="connsiteX27" fmla="*/ 1036320 w 1127760"/>
              <a:gd name="connsiteY27" fmla="*/ 497630 h 817670"/>
              <a:gd name="connsiteX28" fmla="*/ 1127760 w 1127760"/>
              <a:gd name="connsiteY28" fmla="*/ 482390 h 817670"/>
              <a:gd name="connsiteX0" fmla="*/ 899160 w 1127760"/>
              <a:gd name="connsiteY0" fmla="*/ 650030 h 817670"/>
              <a:gd name="connsiteX1" fmla="*/ 899160 w 1127760"/>
              <a:gd name="connsiteY1" fmla="*/ 650030 h 817670"/>
              <a:gd name="connsiteX2" fmla="*/ 701040 w 1127760"/>
              <a:gd name="connsiteY2" fmla="*/ 802430 h 817670"/>
              <a:gd name="connsiteX3" fmla="*/ 655320 w 1127760"/>
              <a:gd name="connsiteY3" fmla="*/ 817670 h 817670"/>
              <a:gd name="connsiteX4" fmla="*/ 563880 w 1127760"/>
              <a:gd name="connsiteY4" fmla="*/ 802430 h 817670"/>
              <a:gd name="connsiteX5" fmla="*/ 453122 w 1127760"/>
              <a:gd name="connsiteY5" fmla="*/ 677462 h 817670"/>
              <a:gd name="connsiteX6" fmla="*/ 232818 w 1127760"/>
              <a:gd name="connsiteY6" fmla="*/ 809220 h 817670"/>
              <a:gd name="connsiteX7" fmla="*/ 91440 w 1127760"/>
              <a:gd name="connsiteY7" fmla="*/ 619550 h 817670"/>
              <a:gd name="connsiteX8" fmla="*/ 45720 w 1127760"/>
              <a:gd name="connsiteY8" fmla="*/ 589070 h 817670"/>
              <a:gd name="connsiteX9" fmla="*/ 30480 w 1127760"/>
              <a:gd name="connsiteY9" fmla="*/ 543350 h 817670"/>
              <a:gd name="connsiteX10" fmla="*/ 0 w 1127760"/>
              <a:gd name="connsiteY10" fmla="*/ 497630 h 817670"/>
              <a:gd name="connsiteX11" fmla="*/ 95518 w 1127760"/>
              <a:gd name="connsiteY11" fmla="*/ 305606 h 817670"/>
              <a:gd name="connsiteX12" fmla="*/ 106680 w 1127760"/>
              <a:gd name="connsiteY12" fmla="*/ 25190 h 817670"/>
              <a:gd name="connsiteX13" fmla="*/ 152400 w 1127760"/>
              <a:gd name="connsiteY13" fmla="*/ 9948 h 817670"/>
              <a:gd name="connsiteX14" fmla="*/ 259080 w 1127760"/>
              <a:gd name="connsiteY14" fmla="*/ 55670 h 817670"/>
              <a:gd name="connsiteX15" fmla="*/ 274320 w 1127760"/>
              <a:gd name="connsiteY15" fmla="*/ 101390 h 817670"/>
              <a:gd name="connsiteX16" fmla="*/ 320040 w 1127760"/>
              <a:gd name="connsiteY16" fmla="*/ 116630 h 817670"/>
              <a:gd name="connsiteX17" fmla="*/ 365760 w 1127760"/>
              <a:gd name="connsiteY17" fmla="*/ 147110 h 817670"/>
              <a:gd name="connsiteX18" fmla="*/ 457200 w 1127760"/>
              <a:gd name="connsiteY18" fmla="*/ 177590 h 817670"/>
              <a:gd name="connsiteX19" fmla="*/ 502920 w 1127760"/>
              <a:gd name="connsiteY19" fmla="*/ 192830 h 817670"/>
              <a:gd name="connsiteX20" fmla="*/ 594360 w 1127760"/>
              <a:gd name="connsiteY20" fmla="*/ 208070 h 817670"/>
              <a:gd name="connsiteX21" fmla="*/ 640080 w 1127760"/>
              <a:gd name="connsiteY21" fmla="*/ 223310 h 817670"/>
              <a:gd name="connsiteX22" fmla="*/ 685800 w 1127760"/>
              <a:gd name="connsiteY22" fmla="*/ 253790 h 817670"/>
              <a:gd name="connsiteX23" fmla="*/ 853440 w 1127760"/>
              <a:gd name="connsiteY23" fmla="*/ 269030 h 817670"/>
              <a:gd name="connsiteX24" fmla="*/ 944880 w 1127760"/>
              <a:gd name="connsiteY24" fmla="*/ 314750 h 817670"/>
              <a:gd name="connsiteX25" fmla="*/ 1036320 w 1127760"/>
              <a:gd name="connsiteY25" fmla="*/ 360470 h 817670"/>
              <a:gd name="connsiteX26" fmla="*/ 1051560 w 1127760"/>
              <a:gd name="connsiteY26" fmla="*/ 436670 h 817670"/>
              <a:gd name="connsiteX27" fmla="*/ 1036320 w 1127760"/>
              <a:gd name="connsiteY27" fmla="*/ 497630 h 817670"/>
              <a:gd name="connsiteX28" fmla="*/ 1127760 w 1127760"/>
              <a:gd name="connsiteY28" fmla="*/ 482390 h 817670"/>
              <a:gd name="connsiteX0" fmla="*/ 899160 w 1127760"/>
              <a:gd name="connsiteY0" fmla="*/ 627723 h 795363"/>
              <a:gd name="connsiteX1" fmla="*/ 899160 w 1127760"/>
              <a:gd name="connsiteY1" fmla="*/ 627723 h 795363"/>
              <a:gd name="connsiteX2" fmla="*/ 701040 w 1127760"/>
              <a:gd name="connsiteY2" fmla="*/ 780123 h 795363"/>
              <a:gd name="connsiteX3" fmla="*/ 655320 w 1127760"/>
              <a:gd name="connsiteY3" fmla="*/ 795363 h 795363"/>
              <a:gd name="connsiteX4" fmla="*/ 563880 w 1127760"/>
              <a:gd name="connsiteY4" fmla="*/ 780123 h 795363"/>
              <a:gd name="connsiteX5" fmla="*/ 453122 w 1127760"/>
              <a:gd name="connsiteY5" fmla="*/ 655155 h 795363"/>
              <a:gd name="connsiteX6" fmla="*/ 232818 w 1127760"/>
              <a:gd name="connsiteY6" fmla="*/ 786913 h 795363"/>
              <a:gd name="connsiteX7" fmla="*/ 91440 w 1127760"/>
              <a:gd name="connsiteY7" fmla="*/ 597243 h 795363"/>
              <a:gd name="connsiteX8" fmla="*/ 45720 w 1127760"/>
              <a:gd name="connsiteY8" fmla="*/ 566763 h 795363"/>
              <a:gd name="connsiteX9" fmla="*/ 30480 w 1127760"/>
              <a:gd name="connsiteY9" fmla="*/ 521043 h 795363"/>
              <a:gd name="connsiteX10" fmla="*/ 0 w 1127760"/>
              <a:gd name="connsiteY10" fmla="*/ 475323 h 795363"/>
              <a:gd name="connsiteX11" fmla="*/ 95518 w 1127760"/>
              <a:gd name="connsiteY11" fmla="*/ 283299 h 795363"/>
              <a:gd name="connsiteX12" fmla="*/ 106680 w 1127760"/>
              <a:gd name="connsiteY12" fmla="*/ 2883 h 795363"/>
              <a:gd name="connsiteX13" fmla="*/ 198181 w 1127760"/>
              <a:gd name="connsiteY13" fmla="*/ 128341 h 795363"/>
              <a:gd name="connsiteX14" fmla="*/ 259080 w 1127760"/>
              <a:gd name="connsiteY14" fmla="*/ 33363 h 795363"/>
              <a:gd name="connsiteX15" fmla="*/ 274320 w 1127760"/>
              <a:gd name="connsiteY15" fmla="*/ 79083 h 795363"/>
              <a:gd name="connsiteX16" fmla="*/ 320040 w 1127760"/>
              <a:gd name="connsiteY16" fmla="*/ 94323 h 795363"/>
              <a:gd name="connsiteX17" fmla="*/ 365760 w 1127760"/>
              <a:gd name="connsiteY17" fmla="*/ 124803 h 795363"/>
              <a:gd name="connsiteX18" fmla="*/ 457200 w 1127760"/>
              <a:gd name="connsiteY18" fmla="*/ 155283 h 795363"/>
              <a:gd name="connsiteX19" fmla="*/ 502920 w 1127760"/>
              <a:gd name="connsiteY19" fmla="*/ 170523 h 795363"/>
              <a:gd name="connsiteX20" fmla="*/ 594360 w 1127760"/>
              <a:gd name="connsiteY20" fmla="*/ 185763 h 795363"/>
              <a:gd name="connsiteX21" fmla="*/ 640080 w 1127760"/>
              <a:gd name="connsiteY21" fmla="*/ 201003 h 795363"/>
              <a:gd name="connsiteX22" fmla="*/ 685800 w 1127760"/>
              <a:gd name="connsiteY22" fmla="*/ 231483 h 795363"/>
              <a:gd name="connsiteX23" fmla="*/ 853440 w 1127760"/>
              <a:gd name="connsiteY23" fmla="*/ 246723 h 795363"/>
              <a:gd name="connsiteX24" fmla="*/ 944880 w 1127760"/>
              <a:gd name="connsiteY24" fmla="*/ 292443 h 795363"/>
              <a:gd name="connsiteX25" fmla="*/ 1036320 w 1127760"/>
              <a:gd name="connsiteY25" fmla="*/ 338163 h 795363"/>
              <a:gd name="connsiteX26" fmla="*/ 1051560 w 1127760"/>
              <a:gd name="connsiteY26" fmla="*/ 414363 h 795363"/>
              <a:gd name="connsiteX27" fmla="*/ 1036320 w 1127760"/>
              <a:gd name="connsiteY27" fmla="*/ 475323 h 795363"/>
              <a:gd name="connsiteX28" fmla="*/ 1127760 w 1127760"/>
              <a:gd name="connsiteY28" fmla="*/ 460083 h 795363"/>
              <a:gd name="connsiteX0" fmla="*/ 899160 w 1127760"/>
              <a:gd name="connsiteY0" fmla="*/ 595403 h 763043"/>
              <a:gd name="connsiteX1" fmla="*/ 899160 w 1127760"/>
              <a:gd name="connsiteY1" fmla="*/ 595403 h 763043"/>
              <a:gd name="connsiteX2" fmla="*/ 701040 w 1127760"/>
              <a:gd name="connsiteY2" fmla="*/ 747803 h 763043"/>
              <a:gd name="connsiteX3" fmla="*/ 655320 w 1127760"/>
              <a:gd name="connsiteY3" fmla="*/ 763043 h 763043"/>
              <a:gd name="connsiteX4" fmla="*/ 563880 w 1127760"/>
              <a:gd name="connsiteY4" fmla="*/ 747803 h 763043"/>
              <a:gd name="connsiteX5" fmla="*/ 453122 w 1127760"/>
              <a:gd name="connsiteY5" fmla="*/ 622835 h 763043"/>
              <a:gd name="connsiteX6" fmla="*/ 232818 w 1127760"/>
              <a:gd name="connsiteY6" fmla="*/ 754593 h 763043"/>
              <a:gd name="connsiteX7" fmla="*/ 91440 w 1127760"/>
              <a:gd name="connsiteY7" fmla="*/ 564923 h 763043"/>
              <a:gd name="connsiteX8" fmla="*/ 45720 w 1127760"/>
              <a:gd name="connsiteY8" fmla="*/ 534443 h 763043"/>
              <a:gd name="connsiteX9" fmla="*/ 30480 w 1127760"/>
              <a:gd name="connsiteY9" fmla="*/ 488723 h 763043"/>
              <a:gd name="connsiteX10" fmla="*/ 0 w 1127760"/>
              <a:gd name="connsiteY10" fmla="*/ 443003 h 763043"/>
              <a:gd name="connsiteX11" fmla="*/ 95518 w 1127760"/>
              <a:gd name="connsiteY11" fmla="*/ 250979 h 763043"/>
              <a:gd name="connsiteX12" fmla="*/ 113639 w 1127760"/>
              <a:gd name="connsiteY12" fmla="*/ 132253 h 763043"/>
              <a:gd name="connsiteX13" fmla="*/ 198181 w 1127760"/>
              <a:gd name="connsiteY13" fmla="*/ 96021 h 763043"/>
              <a:gd name="connsiteX14" fmla="*/ 259080 w 1127760"/>
              <a:gd name="connsiteY14" fmla="*/ 1043 h 763043"/>
              <a:gd name="connsiteX15" fmla="*/ 274320 w 1127760"/>
              <a:gd name="connsiteY15" fmla="*/ 46763 h 763043"/>
              <a:gd name="connsiteX16" fmla="*/ 320040 w 1127760"/>
              <a:gd name="connsiteY16" fmla="*/ 62003 h 763043"/>
              <a:gd name="connsiteX17" fmla="*/ 365760 w 1127760"/>
              <a:gd name="connsiteY17" fmla="*/ 92483 h 763043"/>
              <a:gd name="connsiteX18" fmla="*/ 457200 w 1127760"/>
              <a:gd name="connsiteY18" fmla="*/ 122963 h 763043"/>
              <a:gd name="connsiteX19" fmla="*/ 502920 w 1127760"/>
              <a:gd name="connsiteY19" fmla="*/ 138203 h 763043"/>
              <a:gd name="connsiteX20" fmla="*/ 594360 w 1127760"/>
              <a:gd name="connsiteY20" fmla="*/ 153443 h 763043"/>
              <a:gd name="connsiteX21" fmla="*/ 640080 w 1127760"/>
              <a:gd name="connsiteY21" fmla="*/ 168683 h 763043"/>
              <a:gd name="connsiteX22" fmla="*/ 685800 w 1127760"/>
              <a:gd name="connsiteY22" fmla="*/ 199163 h 763043"/>
              <a:gd name="connsiteX23" fmla="*/ 853440 w 1127760"/>
              <a:gd name="connsiteY23" fmla="*/ 214403 h 763043"/>
              <a:gd name="connsiteX24" fmla="*/ 944880 w 1127760"/>
              <a:gd name="connsiteY24" fmla="*/ 260123 h 763043"/>
              <a:gd name="connsiteX25" fmla="*/ 1036320 w 1127760"/>
              <a:gd name="connsiteY25" fmla="*/ 305843 h 763043"/>
              <a:gd name="connsiteX26" fmla="*/ 1051560 w 1127760"/>
              <a:gd name="connsiteY26" fmla="*/ 382043 h 763043"/>
              <a:gd name="connsiteX27" fmla="*/ 1036320 w 1127760"/>
              <a:gd name="connsiteY27" fmla="*/ 443003 h 763043"/>
              <a:gd name="connsiteX28" fmla="*/ 1127760 w 1127760"/>
              <a:gd name="connsiteY28" fmla="*/ 427763 h 763043"/>
              <a:gd name="connsiteX0" fmla="*/ 899160 w 1127760"/>
              <a:gd name="connsiteY0" fmla="*/ 595403 h 763043"/>
              <a:gd name="connsiteX1" fmla="*/ 899160 w 1127760"/>
              <a:gd name="connsiteY1" fmla="*/ 595403 h 763043"/>
              <a:gd name="connsiteX2" fmla="*/ 701040 w 1127760"/>
              <a:gd name="connsiteY2" fmla="*/ 747803 h 763043"/>
              <a:gd name="connsiteX3" fmla="*/ 655320 w 1127760"/>
              <a:gd name="connsiteY3" fmla="*/ 763043 h 763043"/>
              <a:gd name="connsiteX4" fmla="*/ 563880 w 1127760"/>
              <a:gd name="connsiteY4" fmla="*/ 747803 h 763043"/>
              <a:gd name="connsiteX5" fmla="*/ 453122 w 1127760"/>
              <a:gd name="connsiteY5" fmla="*/ 622835 h 763043"/>
              <a:gd name="connsiteX6" fmla="*/ 232818 w 1127760"/>
              <a:gd name="connsiteY6" fmla="*/ 754593 h 763043"/>
              <a:gd name="connsiteX7" fmla="*/ 91440 w 1127760"/>
              <a:gd name="connsiteY7" fmla="*/ 564923 h 763043"/>
              <a:gd name="connsiteX8" fmla="*/ 45720 w 1127760"/>
              <a:gd name="connsiteY8" fmla="*/ 534443 h 763043"/>
              <a:gd name="connsiteX9" fmla="*/ 30480 w 1127760"/>
              <a:gd name="connsiteY9" fmla="*/ 488723 h 763043"/>
              <a:gd name="connsiteX10" fmla="*/ 0 w 1127760"/>
              <a:gd name="connsiteY10" fmla="*/ 443003 h 763043"/>
              <a:gd name="connsiteX11" fmla="*/ 95518 w 1127760"/>
              <a:gd name="connsiteY11" fmla="*/ 250979 h 763043"/>
              <a:gd name="connsiteX12" fmla="*/ 113639 w 1127760"/>
              <a:gd name="connsiteY12" fmla="*/ 132253 h 763043"/>
              <a:gd name="connsiteX13" fmla="*/ 198181 w 1127760"/>
              <a:gd name="connsiteY13" fmla="*/ 96021 h 763043"/>
              <a:gd name="connsiteX14" fmla="*/ 259080 w 1127760"/>
              <a:gd name="connsiteY14" fmla="*/ 1043 h 763043"/>
              <a:gd name="connsiteX15" fmla="*/ 274320 w 1127760"/>
              <a:gd name="connsiteY15" fmla="*/ 46763 h 763043"/>
              <a:gd name="connsiteX16" fmla="*/ 320040 w 1127760"/>
              <a:gd name="connsiteY16" fmla="*/ 62003 h 763043"/>
              <a:gd name="connsiteX17" fmla="*/ 365760 w 1127760"/>
              <a:gd name="connsiteY17" fmla="*/ 92483 h 763043"/>
              <a:gd name="connsiteX18" fmla="*/ 457200 w 1127760"/>
              <a:gd name="connsiteY18" fmla="*/ 122963 h 763043"/>
              <a:gd name="connsiteX19" fmla="*/ 502920 w 1127760"/>
              <a:gd name="connsiteY19" fmla="*/ 138203 h 763043"/>
              <a:gd name="connsiteX20" fmla="*/ 594360 w 1127760"/>
              <a:gd name="connsiteY20" fmla="*/ 153443 h 763043"/>
              <a:gd name="connsiteX21" fmla="*/ 685800 w 1127760"/>
              <a:gd name="connsiteY21" fmla="*/ 199163 h 763043"/>
              <a:gd name="connsiteX22" fmla="*/ 853440 w 1127760"/>
              <a:gd name="connsiteY22" fmla="*/ 214403 h 763043"/>
              <a:gd name="connsiteX23" fmla="*/ 944880 w 1127760"/>
              <a:gd name="connsiteY23" fmla="*/ 260123 h 763043"/>
              <a:gd name="connsiteX24" fmla="*/ 1036320 w 1127760"/>
              <a:gd name="connsiteY24" fmla="*/ 305843 h 763043"/>
              <a:gd name="connsiteX25" fmla="*/ 1051560 w 1127760"/>
              <a:gd name="connsiteY25" fmla="*/ 382043 h 763043"/>
              <a:gd name="connsiteX26" fmla="*/ 1036320 w 1127760"/>
              <a:gd name="connsiteY26" fmla="*/ 443003 h 763043"/>
              <a:gd name="connsiteX27" fmla="*/ 1127760 w 1127760"/>
              <a:gd name="connsiteY27" fmla="*/ 427763 h 763043"/>
              <a:gd name="connsiteX0" fmla="*/ 899160 w 1127760"/>
              <a:gd name="connsiteY0" fmla="*/ 595403 h 763043"/>
              <a:gd name="connsiteX1" fmla="*/ 899160 w 1127760"/>
              <a:gd name="connsiteY1" fmla="*/ 595403 h 763043"/>
              <a:gd name="connsiteX2" fmla="*/ 701040 w 1127760"/>
              <a:gd name="connsiteY2" fmla="*/ 747803 h 763043"/>
              <a:gd name="connsiteX3" fmla="*/ 655320 w 1127760"/>
              <a:gd name="connsiteY3" fmla="*/ 763043 h 763043"/>
              <a:gd name="connsiteX4" fmla="*/ 563880 w 1127760"/>
              <a:gd name="connsiteY4" fmla="*/ 747803 h 763043"/>
              <a:gd name="connsiteX5" fmla="*/ 453122 w 1127760"/>
              <a:gd name="connsiteY5" fmla="*/ 622835 h 763043"/>
              <a:gd name="connsiteX6" fmla="*/ 232818 w 1127760"/>
              <a:gd name="connsiteY6" fmla="*/ 754593 h 763043"/>
              <a:gd name="connsiteX7" fmla="*/ 91440 w 1127760"/>
              <a:gd name="connsiteY7" fmla="*/ 564923 h 763043"/>
              <a:gd name="connsiteX8" fmla="*/ 45720 w 1127760"/>
              <a:gd name="connsiteY8" fmla="*/ 534443 h 763043"/>
              <a:gd name="connsiteX9" fmla="*/ 30480 w 1127760"/>
              <a:gd name="connsiteY9" fmla="*/ 488723 h 763043"/>
              <a:gd name="connsiteX10" fmla="*/ 0 w 1127760"/>
              <a:gd name="connsiteY10" fmla="*/ 443003 h 763043"/>
              <a:gd name="connsiteX11" fmla="*/ 95518 w 1127760"/>
              <a:gd name="connsiteY11" fmla="*/ 250979 h 763043"/>
              <a:gd name="connsiteX12" fmla="*/ 113639 w 1127760"/>
              <a:gd name="connsiteY12" fmla="*/ 132253 h 763043"/>
              <a:gd name="connsiteX13" fmla="*/ 198181 w 1127760"/>
              <a:gd name="connsiteY13" fmla="*/ 96021 h 763043"/>
              <a:gd name="connsiteX14" fmla="*/ 259080 w 1127760"/>
              <a:gd name="connsiteY14" fmla="*/ 1043 h 763043"/>
              <a:gd name="connsiteX15" fmla="*/ 274320 w 1127760"/>
              <a:gd name="connsiteY15" fmla="*/ 46763 h 763043"/>
              <a:gd name="connsiteX16" fmla="*/ 320040 w 1127760"/>
              <a:gd name="connsiteY16" fmla="*/ 62003 h 763043"/>
              <a:gd name="connsiteX17" fmla="*/ 365760 w 1127760"/>
              <a:gd name="connsiteY17" fmla="*/ 92483 h 763043"/>
              <a:gd name="connsiteX18" fmla="*/ 457200 w 1127760"/>
              <a:gd name="connsiteY18" fmla="*/ 122963 h 763043"/>
              <a:gd name="connsiteX19" fmla="*/ 594360 w 1127760"/>
              <a:gd name="connsiteY19" fmla="*/ 153443 h 763043"/>
              <a:gd name="connsiteX20" fmla="*/ 685800 w 1127760"/>
              <a:gd name="connsiteY20" fmla="*/ 199163 h 763043"/>
              <a:gd name="connsiteX21" fmla="*/ 853440 w 1127760"/>
              <a:gd name="connsiteY21" fmla="*/ 214403 h 763043"/>
              <a:gd name="connsiteX22" fmla="*/ 944880 w 1127760"/>
              <a:gd name="connsiteY22" fmla="*/ 260123 h 763043"/>
              <a:gd name="connsiteX23" fmla="*/ 1036320 w 1127760"/>
              <a:gd name="connsiteY23" fmla="*/ 305843 h 763043"/>
              <a:gd name="connsiteX24" fmla="*/ 1051560 w 1127760"/>
              <a:gd name="connsiteY24" fmla="*/ 382043 h 763043"/>
              <a:gd name="connsiteX25" fmla="*/ 1036320 w 1127760"/>
              <a:gd name="connsiteY25" fmla="*/ 443003 h 763043"/>
              <a:gd name="connsiteX26" fmla="*/ 1127760 w 1127760"/>
              <a:gd name="connsiteY26" fmla="*/ 427763 h 763043"/>
              <a:gd name="connsiteX0" fmla="*/ 899160 w 1127760"/>
              <a:gd name="connsiteY0" fmla="*/ 595403 h 763043"/>
              <a:gd name="connsiteX1" fmla="*/ 899160 w 1127760"/>
              <a:gd name="connsiteY1" fmla="*/ 595403 h 763043"/>
              <a:gd name="connsiteX2" fmla="*/ 701040 w 1127760"/>
              <a:gd name="connsiteY2" fmla="*/ 747803 h 763043"/>
              <a:gd name="connsiteX3" fmla="*/ 655320 w 1127760"/>
              <a:gd name="connsiteY3" fmla="*/ 763043 h 763043"/>
              <a:gd name="connsiteX4" fmla="*/ 563880 w 1127760"/>
              <a:gd name="connsiteY4" fmla="*/ 747803 h 763043"/>
              <a:gd name="connsiteX5" fmla="*/ 453122 w 1127760"/>
              <a:gd name="connsiteY5" fmla="*/ 622835 h 763043"/>
              <a:gd name="connsiteX6" fmla="*/ 232818 w 1127760"/>
              <a:gd name="connsiteY6" fmla="*/ 754593 h 763043"/>
              <a:gd name="connsiteX7" fmla="*/ 91440 w 1127760"/>
              <a:gd name="connsiteY7" fmla="*/ 564923 h 763043"/>
              <a:gd name="connsiteX8" fmla="*/ 45720 w 1127760"/>
              <a:gd name="connsiteY8" fmla="*/ 534443 h 763043"/>
              <a:gd name="connsiteX9" fmla="*/ 30480 w 1127760"/>
              <a:gd name="connsiteY9" fmla="*/ 488723 h 763043"/>
              <a:gd name="connsiteX10" fmla="*/ 0 w 1127760"/>
              <a:gd name="connsiteY10" fmla="*/ 443003 h 763043"/>
              <a:gd name="connsiteX11" fmla="*/ 95518 w 1127760"/>
              <a:gd name="connsiteY11" fmla="*/ 250979 h 763043"/>
              <a:gd name="connsiteX12" fmla="*/ 113639 w 1127760"/>
              <a:gd name="connsiteY12" fmla="*/ 132253 h 763043"/>
              <a:gd name="connsiteX13" fmla="*/ 198181 w 1127760"/>
              <a:gd name="connsiteY13" fmla="*/ 96021 h 763043"/>
              <a:gd name="connsiteX14" fmla="*/ 259080 w 1127760"/>
              <a:gd name="connsiteY14" fmla="*/ 1043 h 763043"/>
              <a:gd name="connsiteX15" fmla="*/ 274320 w 1127760"/>
              <a:gd name="connsiteY15" fmla="*/ 46763 h 763043"/>
              <a:gd name="connsiteX16" fmla="*/ 320040 w 1127760"/>
              <a:gd name="connsiteY16" fmla="*/ 62003 h 763043"/>
              <a:gd name="connsiteX17" fmla="*/ 457200 w 1127760"/>
              <a:gd name="connsiteY17" fmla="*/ 122963 h 763043"/>
              <a:gd name="connsiteX18" fmla="*/ 594360 w 1127760"/>
              <a:gd name="connsiteY18" fmla="*/ 153443 h 763043"/>
              <a:gd name="connsiteX19" fmla="*/ 685800 w 1127760"/>
              <a:gd name="connsiteY19" fmla="*/ 199163 h 763043"/>
              <a:gd name="connsiteX20" fmla="*/ 853440 w 1127760"/>
              <a:gd name="connsiteY20" fmla="*/ 214403 h 763043"/>
              <a:gd name="connsiteX21" fmla="*/ 944880 w 1127760"/>
              <a:gd name="connsiteY21" fmla="*/ 260123 h 763043"/>
              <a:gd name="connsiteX22" fmla="*/ 1036320 w 1127760"/>
              <a:gd name="connsiteY22" fmla="*/ 305843 h 763043"/>
              <a:gd name="connsiteX23" fmla="*/ 1051560 w 1127760"/>
              <a:gd name="connsiteY23" fmla="*/ 382043 h 763043"/>
              <a:gd name="connsiteX24" fmla="*/ 1036320 w 1127760"/>
              <a:gd name="connsiteY24" fmla="*/ 443003 h 763043"/>
              <a:gd name="connsiteX25" fmla="*/ 1127760 w 1127760"/>
              <a:gd name="connsiteY25" fmla="*/ 427763 h 763043"/>
              <a:gd name="connsiteX0" fmla="*/ 899160 w 1127760"/>
              <a:gd name="connsiteY0" fmla="*/ 594838 h 762478"/>
              <a:gd name="connsiteX1" fmla="*/ 899160 w 1127760"/>
              <a:gd name="connsiteY1" fmla="*/ 594838 h 762478"/>
              <a:gd name="connsiteX2" fmla="*/ 701040 w 1127760"/>
              <a:gd name="connsiteY2" fmla="*/ 747238 h 762478"/>
              <a:gd name="connsiteX3" fmla="*/ 655320 w 1127760"/>
              <a:gd name="connsiteY3" fmla="*/ 762478 h 762478"/>
              <a:gd name="connsiteX4" fmla="*/ 563880 w 1127760"/>
              <a:gd name="connsiteY4" fmla="*/ 747238 h 762478"/>
              <a:gd name="connsiteX5" fmla="*/ 453122 w 1127760"/>
              <a:gd name="connsiteY5" fmla="*/ 622270 h 762478"/>
              <a:gd name="connsiteX6" fmla="*/ 232818 w 1127760"/>
              <a:gd name="connsiteY6" fmla="*/ 754028 h 762478"/>
              <a:gd name="connsiteX7" fmla="*/ 91440 w 1127760"/>
              <a:gd name="connsiteY7" fmla="*/ 564358 h 762478"/>
              <a:gd name="connsiteX8" fmla="*/ 45720 w 1127760"/>
              <a:gd name="connsiteY8" fmla="*/ 533878 h 762478"/>
              <a:gd name="connsiteX9" fmla="*/ 30480 w 1127760"/>
              <a:gd name="connsiteY9" fmla="*/ 488158 h 762478"/>
              <a:gd name="connsiteX10" fmla="*/ 0 w 1127760"/>
              <a:gd name="connsiteY10" fmla="*/ 442438 h 762478"/>
              <a:gd name="connsiteX11" fmla="*/ 95518 w 1127760"/>
              <a:gd name="connsiteY11" fmla="*/ 250414 h 762478"/>
              <a:gd name="connsiteX12" fmla="*/ 113639 w 1127760"/>
              <a:gd name="connsiteY12" fmla="*/ 131688 h 762478"/>
              <a:gd name="connsiteX13" fmla="*/ 198181 w 1127760"/>
              <a:gd name="connsiteY13" fmla="*/ 95456 h 762478"/>
              <a:gd name="connsiteX14" fmla="*/ 259080 w 1127760"/>
              <a:gd name="connsiteY14" fmla="*/ 478 h 762478"/>
              <a:gd name="connsiteX15" fmla="*/ 320040 w 1127760"/>
              <a:gd name="connsiteY15" fmla="*/ 61438 h 762478"/>
              <a:gd name="connsiteX16" fmla="*/ 457200 w 1127760"/>
              <a:gd name="connsiteY16" fmla="*/ 122398 h 762478"/>
              <a:gd name="connsiteX17" fmla="*/ 594360 w 1127760"/>
              <a:gd name="connsiteY17" fmla="*/ 152878 h 762478"/>
              <a:gd name="connsiteX18" fmla="*/ 685800 w 1127760"/>
              <a:gd name="connsiteY18" fmla="*/ 198598 h 762478"/>
              <a:gd name="connsiteX19" fmla="*/ 853440 w 1127760"/>
              <a:gd name="connsiteY19" fmla="*/ 213838 h 762478"/>
              <a:gd name="connsiteX20" fmla="*/ 944880 w 1127760"/>
              <a:gd name="connsiteY20" fmla="*/ 259558 h 762478"/>
              <a:gd name="connsiteX21" fmla="*/ 1036320 w 1127760"/>
              <a:gd name="connsiteY21" fmla="*/ 305278 h 762478"/>
              <a:gd name="connsiteX22" fmla="*/ 1051560 w 1127760"/>
              <a:gd name="connsiteY22" fmla="*/ 381478 h 762478"/>
              <a:gd name="connsiteX23" fmla="*/ 1036320 w 1127760"/>
              <a:gd name="connsiteY23" fmla="*/ 442438 h 762478"/>
              <a:gd name="connsiteX24" fmla="*/ 1127760 w 1127760"/>
              <a:gd name="connsiteY24" fmla="*/ 427198 h 762478"/>
              <a:gd name="connsiteX0" fmla="*/ 899160 w 1127760"/>
              <a:gd name="connsiteY0" fmla="*/ 533902 h 701542"/>
              <a:gd name="connsiteX1" fmla="*/ 899160 w 1127760"/>
              <a:gd name="connsiteY1" fmla="*/ 533902 h 701542"/>
              <a:gd name="connsiteX2" fmla="*/ 701040 w 1127760"/>
              <a:gd name="connsiteY2" fmla="*/ 686302 h 701542"/>
              <a:gd name="connsiteX3" fmla="*/ 655320 w 1127760"/>
              <a:gd name="connsiteY3" fmla="*/ 701542 h 701542"/>
              <a:gd name="connsiteX4" fmla="*/ 563880 w 1127760"/>
              <a:gd name="connsiteY4" fmla="*/ 686302 h 701542"/>
              <a:gd name="connsiteX5" fmla="*/ 453122 w 1127760"/>
              <a:gd name="connsiteY5" fmla="*/ 561334 h 701542"/>
              <a:gd name="connsiteX6" fmla="*/ 232818 w 1127760"/>
              <a:gd name="connsiteY6" fmla="*/ 693092 h 701542"/>
              <a:gd name="connsiteX7" fmla="*/ 91440 w 1127760"/>
              <a:gd name="connsiteY7" fmla="*/ 503422 h 701542"/>
              <a:gd name="connsiteX8" fmla="*/ 45720 w 1127760"/>
              <a:gd name="connsiteY8" fmla="*/ 472942 h 701542"/>
              <a:gd name="connsiteX9" fmla="*/ 30480 w 1127760"/>
              <a:gd name="connsiteY9" fmla="*/ 427222 h 701542"/>
              <a:gd name="connsiteX10" fmla="*/ 0 w 1127760"/>
              <a:gd name="connsiteY10" fmla="*/ 381502 h 701542"/>
              <a:gd name="connsiteX11" fmla="*/ 95518 w 1127760"/>
              <a:gd name="connsiteY11" fmla="*/ 189478 h 701542"/>
              <a:gd name="connsiteX12" fmla="*/ 113639 w 1127760"/>
              <a:gd name="connsiteY12" fmla="*/ 70752 h 701542"/>
              <a:gd name="connsiteX13" fmla="*/ 198181 w 1127760"/>
              <a:gd name="connsiteY13" fmla="*/ 34520 h 701542"/>
              <a:gd name="connsiteX14" fmla="*/ 320040 w 1127760"/>
              <a:gd name="connsiteY14" fmla="*/ 502 h 701542"/>
              <a:gd name="connsiteX15" fmla="*/ 457200 w 1127760"/>
              <a:gd name="connsiteY15" fmla="*/ 61462 h 701542"/>
              <a:gd name="connsiteX16" fmla="*/ 594360 w 1127760"/>
              <a:gd name="connsiteY16" fmla="*/ 91942 h 701542"/>
              <a:gd name="connsiteX17" fmla="*/ 685800 w 1127760"/>
              <a:gd name="connsiteY17" fmla="*/ 137662 h 701542"/>
              <a:gd name="connsiteX18" fmla="*/ 853440 w 1127760"/>
              <a:gd name="connsiteY18" fmla="*/ 152902 h 701542"/>
              <a:gd name="connsiteX19" fmla="*/ 944880 w 1127760"/>
              <a:gd name="connsiteY19" fmla="*/ 198622 h 701542"/>
              <a:gd name="connsiteX20" fmla="*/ 1036320 w 1127760"/>
              <a:gd name="connsiteY20" fmla="*/ 244342 h 701542"/>
              <a:gd name="connsiteX21" fmla="*/ 1051560 w 1127760"/>
              <a:gd name="connsiteY21" fmla="*/ 320542 h 701542"/>
              <a:gd name="connsiteX22" fmla="*/ 1036320 w 1127760"/>
              <a:gd name="connsiteY22" fmla="*/ 381502 h 701542"/>
              <a:gd name="connsiteX23" fmla="*/ 1127760 w 1127760"/>
              <a:gd name="connsiteY23" fmla="*/ 366262 h 701542"/>
              <a:gd name="connsiteX0" fmla="*/ 899160 w 1127760"/>
              <a:gd name="connsiteY0" fmla="*/ 534630 h 702270"/>
              <a:gd name="connsiteX1" fmla="*/ 899160 w 1127760"/>
              <a:gd name="connsiteY1" fmla="*/ 534630 h 702270"/>
              <a:gd name="connsiteX2" fmla="*/ 701040 w 1127760"/>
              <a:gd name="connsiteY2" fmla="*/ 687030 h 702270"/>
              <a:gd name="connsiteX3" fmla="*/ 655320 w 1127760"/>
              <a:gd name="connsiteY3" fmla="*/ 702270 h 702270"/>
              <a:gd name="connsiteX4" fmla="*/ 563880 w 1127760"/>
              <a:gd name="connsiteY4" fmla="*/ 687030 h 702270"/>
              <a:gd name="connsiteX5" fmla="*/ 453122 w 1127760"/>
              <a:gd name="connsiteY5" fmla="*/ 562062 h 702270"/>
              <a:gd name="connsiteX6" fmla="*/ 232818 w 1127760"/>
              <a:gd name="connsiteY6" fmla="*/ 693820 h 702270"/>
              <a:gd name="connsiteX7" fmla="*/ 91440 w 1127760"/>
              <a:gd name="connsiteY7" fmla="*/ 504150 h 702270"/>
              <a:gd name="connsiteX8" fmla="*/ 45720 w 1127760"/>
              <a:gd name="connsiteY8" fmla="*/ 473670 h 702270"/>
              <a:gd name="connsiteX9" fmla="*/ 30480 w 1127760"/>
              <a:gd name="connsiteY9" fmla="*/ 427950 h 702270"/>
              <a:gd name="connsiteX10" fmla="*/ 0 w 1127760"/>
              <a:gd name="connsiteY10" fmla="*/ 382230 h 702270"/>
              <a:gd name="connsiteX11" fmla="*/ 95518 w 1127760"/>
              <a:gd name="connsiteY11" fmla="*/ 190206 h 702270"/>
              <a:gd name="connsiteX12" fmla="*/ 198181 w 1127760"/>
              <a:gd name="connsiteY12" fmla="*/ 35248 h 702270"/>
              <a:gd name="connsiteX13" fmla="*/ 320040 w 1127760"/>
              <a:gd name="connsiteY13" fmla="*/ 1230 h 702270"/>
              <a:gd name="connsiteX14" fmla="*/ 457200 w 1127760"/>
              <a:gd name="connsiteY14" fmla="*/ 62190 h 702270"/>
              <a:gd name="connsiteX15" fmla="*/ 594360 w 1127760"/>
              <a:gd name="connsiteY15" fmla="*/ 92670 h 702270"/>
              <a:gd name="connsiteX16" fmla="*/ 685800 w 1127760"/>
              <a:gd name="connsiteY16" fmla="*/ 138390 h 702270"/>
              <a:gd name="connsiteX17" fmla="*/ 853440 w 1127760"/>
              <a:gd name="connsiteY17" fmla="*/ 153630 h 702270"/>
              <a:gd name="connsiteX18" fmla="*/ 944880 w 1127760"/>
              <a:gd name="connsiteY18" fmla="*/ 199350 h 702270"/>
              <a:gd name="connsiteX19" fmla="*/ 1036320 w 1127760"/>
              <a:gd name="connsiteY19" fmla="*/ 245070 h 702270"/>
              <a:gd name="connsiteX20" fmla="*/ 1051560 w 1127760"/>
              <a:gd name="connsiteY20" fmla="*/ 321270 h 702270"/>
              <a:gd name="connsiteX21" fmla="*/ 1036320 w 1127760"/>
              <a:gd name="connsiteY21" fmla="*/ 382230 h 702270"/>
              <a:gd name="connsiteX22" fmla="*/ 1127760 w 1127760"/>
              <a:gd name="connsiteY22" fmla="*/ 366990 h 702270"/>
              <a:gd name="connsiteX0" fmla="*/ 899160 w 1127760"/>
              <a:gd name="connsiteY0" fmla="*/ 534631 h 702271"/>
              <a:gd name="connsiteX1" fmla="*/ 899160 w 1127760"/>
              <a:gd name="connsiteY1" fmla="*/ 534631 h 702271"/>
              <a:gd name="connsiteX2" fmla="*/ 701040 w 1127760"/>
              <a:gd name="connsiteY2" fmla="*/ 687031 h 702271"/>
              <a:gd name="connsiteX3" fmla="*/ 655320 w 1127760"/>
              <a:gd name="connsiteY3" fmla="*/ 702271 h 702271"/>
              <a:gd name="connsiteX4" fmla="*/ 563880 w 1127760"/>
              <a:gd name="connsiteY4" fmla="*/ 687031 h 702271"/>
              <a:gd name="connsiteX5" fmla="*/ 453122 w 1127760"/>
              <a:gd name="connsiteY5" fmla="*/ 562063 h 702271"/>
              <a:gd name="connsiteX6" fmla="*/ 232818 w 1127760"/>
              <a:gd name="connsiteY6" fmla="*/ 693821 h 702271"/>
              <a:gd name="connsiteX7" fmla="*/ 91440 w 1127760"/>
              <a:gd name="connsiteY7" fmla="*/ 504151 h 702271"/>
              <a:gd name="connsiteX8" fmla="*/ 45720 w 1127760"/>
              <a:gd name="connsiteY8" fmla="*/ 473671 h 702271"/>
              <a:gd name="connsiteX9" fmla="*/ 30480 w 1127760"/>
              <a:gd name="connsiteY9" fmla="*/ 427951 h 702271"/>
              <a:gd name="connsiteX10" fmla="*/ 0 w 1127760"/>
              <a:gd name="connsiteY10" fmla="*/ 382231 h 702271"/>
              <a:gd name="connsiteX11" fmla="*/ 95518 w 1127760"/>
              <a:gd name="connsiteY11" fmla="*/ 190207 h 702271"/>
              <a:gd name="connsiteX12" fmla="*/ 198181 w 1127760"/>
              <a:gd name="connsiteY12" fmla="*/ 35249 h 702271"/>
              <a:gd name="connsiteX13" fmla="*/ 320040 w 1127760"/>
              <a:gd name="connsiteY13" fmla="*/ 1231 h 702271"/>
              <a:gd name="connsiteX14" fmla="*/ 457200 w 1127760"/>
              <a:gd name="connsiteY14" fmla="*/ 62191 h 702271"/>
              <a:gd name="connsiteX15" fmla="*/ 594360 w 1127760"/>
              <a:gd name="connsiteY15" fmla="*/ 92671 h 702271"/>
              <a:gd name="connsiteX16" fmla="*/ 685800 w 1127760"/>
              <a:gd name="connsiteY16" fmla="*/ 138391 h 702271"/>
              <a:gd name="connsiteX17" fmla="*/ 853440 w 1127760"/>
              <a:gd name="connsiteY17" fmla="*/ 153631 h 702271"/>
              <a:gd name="connsiteX18" fmla="*/ 944880 w 1127760"/>
              <a:gd name="connsiteY18" fmla="*/ 199351 h 702271"/>
              <a:gd name="connsiteX19" fmla="*/ 1036320 w 1127760"/>
              <a:gd name="connsiteY19" fmla="*/ 245071 h 702271"/>
              <a:gd name="connsiteX20" fmla="*/ 1051560 w 1127760"/>
              <a:gd name="connsiteY20" fmla="*/ 321271 h 702271"/>
              <a:gd name="connsiteX21" fmla="*/ 1036320 w 1127760"/>
              <a:gd name="connsiteY21" fmla="*/ 382231 h 702271"/>
              <a:gd name="connsiteX22" fmla="*/ 1127760 w 1127760"/>
              <a:gd name="connsiteY22" fmla="*/ 366991 h 702271"/>
              <a:gd name="connsiteX0" fmla="*/ 899160 w 1127760"/>
              <a:gd name="connsiteY0" fmla="*/ 534631 h 702271"/>
              <a:gd name="connsiteX1" fmla="*/ 899160 w 1127760"/>
              <a:gd name="connsiteY1" fmla="*/ 534631 h 702271"/>
              <a:gd name="connsiteX2" fmla="*/ 701040 w 1127760"/>
              <a:gd name="connsiteY2" fmla="*/ 687031 h 702271"/>
              <a:gd name="connsiteX3" fmla="*/ 655320 w 1127760"/>
              <a:gd name="connsiteY3" fmla="*/ 702271 h 702271"/>
              <a:gd name="connsiteX4" fmla="*/ 563880 w 1127760"/>
              <a:gd name="connsiteY4" fmla="*/ 687031 h 702271"/>
              <a:gd name="connsiteX5" fmla="*/ 453122 w 1127760"/>
              <a:gd name="connsiteY5" fmla="*/ 562063 h 702271"/>
              <a:gd name="connsiteX6" fmla="*/ 232818 w 1127760"/>
              <a:gd name="connsiteY6" fmla="*/ 693821 h 702271"/>
              <a:gd name="connsiteX7" fmla="*/ 91440 w 1127760"/>
              <a:gd name="connsiteY7" fmla="*/ 504151 h 702271"/>
              <a:gd name="connsiteX8" fmla="*/ 45720 w 1127760"/>
              <a:gd name="connsiteY8" fmla="*/ 473671 h 702271"/>
              <a:gd name="connsiteX9" fmla="*/ 30480 w 1127760"/>
              <a:gd name="connsiteY9" fmla="*/ 427951 h 702271"/>
              <a:gd name="connsiteX10" fmla="*/ 0 w 1127760"/>
              <a:gd name="connsiteY10" fmla="*/ 382231 h 702271"/>
              <a:gd name="connsiteX11" fmla="*/ 95518 w 1127760"/>
              <a:gd name="connsiteY11" fmla="*/ 190207 h 702271"/>
              <a:gd name="connsiteX12" fmla="*/ 198181 w 1127760"/>
              <a:gd name="connsiteY12" fmla="*/ 35249 h 702271"/>
              <a:gd name="connsiteX13" fmla="*/ 320040 w 1127760"/>
              <a:gd name="connsiteY13" fmla="*/ 1231 h 702271"/>
              <a:gd name="connsiteX14" fmla="*/ 457200 w 1127760"/>
              <a:gd name="connsiteY14" fmla="*/ 62191 h 702271"/>
              <a:gd name="connsiteX15" fmla="*/ 594360 w 1127760"/>
              <a:gd name="connsiteY15" fmla="*/ 92671 h 702271"/>
              <a:gd name="connsiteX16" fmla="*/ 685800 w 1127760"/>
              <a:gd name="connsiteY16" fmla="*/ 138391 h 702271"/>
              <a:gd name="connsiteX17" fmla="*/ 853440 w 1127760"/>
              <a:gd name="connsiteY17" fmla="*/ 153631 h 702271"/>
              <a:gd name="connsiteX18" fmla="*/ 944880 w 1127760"/>
              <a:gd name="connsiteY18" fmla="*/ 199351 h 702271"/>
              <a:gd name="connsiteX19" fmla="*/ 1051560 w 1127760"/>
              <a:gd name="connsiteY19" fmla="*/ 321271 h 702271"/>
              <a:gd name="connsiteX20" fmla="*/ 1036320 w 1127760"/>
              <a:gd name="connsiteY20" fmla="*/ 382231 h 702271"/>
              <a:gd name="connsiteX21" fmla="*/ 1127760 w 1127760"/>
              <a:gd name="connsiteY21" fmla="*/ 366991 h 702271"/>
              <a:gd name="connsiteX0" fmla="*/ 899160 w 1127760"/>
              <a:gd name="connsiteY0" fmla="*/ 534631 h 702271"/>
              <a:gd name="connsiteX1" fmla="*/ 899160 w 1127760"/>
              <a:gd name="connsiteY1" fmla="*/ 534631 h 702271"/>
              <a:gd name="connsiteX2" fmla="*/ 701040 w 1127760"/>
              <a:gd name="connsiteY2" fmla="*/ 687031 h 702271"/>
              <a:gd name="connsiteX3" fmla="*/ 655320 w 1127760"/>
              <a:gd name="connsiteY3" fmla="*/ 702271 h 702271"/>
              <a:gd name="connsiteX4" fmla="*/ 563880 w 1127760"/>
              <a:gd name="connsiteY4" fmla="*/ 687031 h 702271"/>
              <a:gd name="connsiteX5" fmla="*/ 453122 w 1127760"/>
              <a:gd name="connsiteY5" fmla="*/ 562063 h 702271"/>
              <a:gd name="connsiteX6" fmla="*/ 232818 w 1127760"/>
              <a:gd name="connsiteY6" fmla="*/ 693821 h 702271"/>
              <a:gd name="connsiteX7" fmla="*/ 91440 w 1127760"/>
              <a:gd name="connsiteY7" fmla="*/ 504151 h 702271"/>
              <a:gd name="connsiteX8" fmla="*/ 45720 w 1127760"/>
              <a:gd name="connsiteY8" fmla="*/ 473671 h 702271"/>
              <a:gd name="connsiteX9" fmla="*/ 30480 w 1127760"/>
              <a:gd name="connsiteY9" fmla="*/ 427951 h 702271"/>
              <a:gd name="connsiteX10" fmla="*/ 0 w 1127760"/>
              <a:gd name="connsiteY10" fmla="*/ 382231 h 702271"/>
              <a:gd name="connsiteX11" fmla="*/ 95518 w 1127760"/>
              <a:gd name="connsiteY11" fmla="*/ 190207 h 702271"/>
              <a:gd name="connsiteX12" fmla="*/ 198181 w 1127760"/>
              <a:gd name="connsiteY12" fmla="*/ 35249 h 702271"/>
              <a:gd name="connsiteX13" fmla="*/ 320040 w 1127760"/>
              <a:gd name="connsiteY13" fmla="*/ 1231 h 702271"/>
              <a:gd name="connsiteX14" fmla="*/ 457200 w 1127760"/>
              <a:gd name="connsiteY14" fmla="*/ 62191 h 702271"/>
              <a:gd name="connsiteX15" fmla="*/ 594360 w 1127760"/>
              <a:gd name="connsiteY15" fmla="*/ 92671 h 702271"/>
              <a:gd name="connsiteX16" fmla="*/ 685800 w 1127760"/>
              <a:gd name="connsiteY16" fmla="*/ 138391 h 702271"/>
              <a:gd name="connsiteX17" fmla="*/ 853440 w 1127760"/>
              <a:gd name="connsiteY17" fmla="*/ 153631 h 702271"/>
              <a:gd name="connsiteX18" fmla="*/ 944880 w 1127760"/>
              <a:gd name="connsiteY18" fmla="*/ 199351 h 702271"/>
              <a:gd name="connsiteX19" fmla="*/ 1051560 w 1127760"/>
              <a:gd name="connsiteY19" fmla="*/ 321271 h 702271"/>
              <a:gd name="connsiteX20" fmla="*/ 1036320 w 1127760"/>
              <a:gd name="connsiteY20" fmla="*/ 382231 h 702271"/>
              <a:gd name="connsiteX21" fmla="*/ 1127760 w 1127760"/>
              <a:gd name="connsiteY21" fmla="*/ 366991 h 702271"/>
              <a:gd name="connsiteX0" fmla="*/ 899160 w 1127760"/>
              <a:gd name="connsiteY0" fmla="*/ 534631 h 702271"/>
              <a:gd name="connsiteX1" fmla="*/ 899160 w 1127760"/>
              <a:gd name="connsiteY1" fmla="*/ 534631 h 702271"/>
              <a:gd name="connsiteX2" fmla="*/ 701040 w 1127760"/>
              <a:gd name="connsiteY2" fmla="*/ 687031 h 702271"/>
              <a:gd name="connsiteX3" fmla="*/ 655320 w 1127760"/>
              <a:gd name="connsiteY3" fmla="*/ 702271 h 702271"/>
              <a:gd name="connsiteX4" fmla="*/ 563880 w 1127760"/>
              <a:gd name="connsiteY4" fmla="*/ 687031 h 702271"/>
              <a:gd name="connsiteX5" fmla="*/ 453122 w 1127760"/>
              <a:gd name="connsiteY5" fmla="*/ 562063 h 702271"/>
              <a:gd name="connsiteX6" fmla="*/ 232818 w 1127760"/>
              <a:gd name="connsiteY6" fmla="*/ 693821 h 702271"/>
              <a:gd name="connsiteX7" fmla="*/ 91440 w 1127760"/>
              <a:gd name="connsiteY7" fmla="*/ 504151 h 702271"/>
              <a:gd name="connsiteX8" fmla="*/ 45720 w 1127760"/>
              <a:gd name="connsiteY8" fmla="*/ 473671 h 702271"/>
              <a:gd name="connsiteX9" fmla="*/ 30480 w 1127760"/>
              <a:gd name="connsiteY9" fmla="*/ 427951 h 702271"/>
              <a:gd name="connsiteX10" fmla="*/ 0 w 1127760"/>
              <a:gd name="connsiteY10" fmla="*/ 382231 h 702271"/>
              <a:gd name="connsiteX11" fmla="*/ 95518 w 1127760"/>
              <a:gd name="connsiteY11" fmla="*/ 190207 h 702271"/>
              <a:gd name="connsiteX12" fmla="*/ 198181 w 1127760"/>
              <a:gd name="connsiteY12" fmla="*/ 35249 h 702271"/>
              <a:gd name="connsiteX13" fmla="*/ 320040 w 1127760"/>
              <a:gd name="connsiteY13" fmla="*/ 1231 h 702271"/>
              <a:gd name="connsiteX14" fmla="*/ 457200 w 1127760"/>
              <a:gd name="connsiteY14" fmla="*/ 62191 h 702271"/>
              <a:gd name="connsiteX15" fmla="*/ 594360 w 1127760"/>
              <a:gd name="connsiteY15" fmla="*/ 92671 h 702271"/>
              <a:gd name="connsiteX16" fmla="*/ 685800 w 1127760"/>
              <a:gd name="connsiteY16" fmla="*/ 138391 h 702271"/>
              <a:gd name="connsiteX17" fmla="*/ 853440 w 1127760"/>
              <a:gd name="connsiteY17" fmla="*/ 153631 h 702271"/>
              <a:gd name="connsiteX18" fmla="*/ 944880 w 1127760"/>
              <a:gd name="connsiteY18" fmla="*/ 199351 h 702271"/>
              <a:gd name="connsiteX19" fmla="*/ 1051560 w 1127760"/>
              <a:gd name="connsiteY19" fmla="*/ 321271 h 702271"/>
              <a:gd name="connsiteX20" fmla="*/ 1036320 w 1127760"/>
              <a:gd name="connsiteY20" fmla="*/ 382231 h 702271"/>
              <a:gd name="connsiteX21" fmla="*/ 1127760 w 1127760"/>
              <a:gd name="connsiteY21" fmla="*/ 366991 h 702271"/>
              <a:gd name="connsiteX0" fmla="*/ 899160 w 1127760"/>
              <a:gd name="connsiteY0" fmla="*/ 534631 h 702271"/>
              <a:gd name="connsiteX1" fmla="*/ 899160 w 1127760"/>
              <a:gd name="connsiteY1" fmla="*/ 534631 h 702271"/>
              <a:gd name="connsiteX2" fmla="*/ 701040 w 1127760"/>
              <a:gd name="connsiteY2" fmla="*/ 687031 h 702271"/>
              <a:gd name="connsiteX3" fmla="*/ 655320 w 1127760"/>
              <a:gd name="connsiteY3" fmla="*/ 702271 h 702271"/>
              <a:gd name="connsiteX4" fmla="*/ 563880 w 1127760"/>
              <a:gd name="connsiteY4" fmla="*/ 687031 h 702271"/>
              <a:gd name="connsiteX5" fmla="*/ 453122 w 1127760"/>
              <a:gd name="connsiteY5" fmla="*/ 562063 h 702271"/>
              <a:gd name="connsiteX6" fmla="*/ 232818 w 1127760"/>
              <a:gd name="connsiteY6" fmla="*/ 693821 h 702271"/>
              <a:gd name="connsiteX7" fmla="*/ 91440 w 1127760"/>
              <a:gd name="connsiteY7" fmla="*/ 504151 h 702271"/>
              <a:gd name="connsiteX8" fmla="*/ 45720 w 1127760"/>
              <a:gd name="connsiteY8" fmla="*/ 473671 h 702271"/>
              <a:gd name="connsiteX9" fmla="*/ 30480 w 1127760"/>
              <a:gd name="connsiteY9" fmla="*/ 427951 h 702271"/>
              <a:gd name="connsiteX10" fmla="*/ 0 w 1127760"/>
              <a:gd name="connsiteY10" fmla="*/ 382231 h 702271"/>
              <a:gd name="connsiteX11" fmla="*/ 95518 w 1127760"/>
              <a:gd name="connsiteY11" fmla="*/ 190207 h 702271"/>
              <a:gd name="connsiteX12" fmla="*/ 198181 w 1127760"/>
              <a:gd name="connsiteY12" fmla="*/ 35249 h 702271"/>
              <a:gd name="connsiteX13" fmla="*/ 320040 w 1127760"/>
              <a:gd name="connsiteY13" fmla="*/ 1231 h 702271"/>
              <a:gd name="connsiteX14" fmla="*/ 457200 w 1127760"/>
              <a:gd name="connsiteY14" fmla="*/ 62191 h 702271"/>
              <a:gd name="connsiteX15" fmla="*/ 594360 w 1127760"/>
              <a:gd name="connsiteY15" fmla="*/ 92671 h 702271"/>
              <a:gd name="connsiteX16" fmla="*/ 685800 w 1127760"/>
              <a:gd name="connsiteY16" fmla="*/ 138391 h 702271"/>
              <a:gd name="connsiteX17" fmla="*/ 853440 w 1127760"/>
              <a:gd name="connsiteY17" fmla="*/ 153631 h 702271"/>
              <a:gd name="connsiteX18" fmla="*/ 944880 w 1127760"/>
              <a:gd name="connsiteY18" fmla="*/ 199351 h 702271"/>
              <a:gd name="connsiteX19" fmla="*/ 1051560 w 1127760"/>
              <a:gd name="connsiteY19" fmla="*/ 321271 h 702271"/>
              <a:gd name="connsiteX20" fmla="*/ 1127760 w 1127760"/>
              <a:gd name="connsiteY20" fmla="*/ 366991 h 702271"/>
              <a:gd name="connsiteX0" fmla="*/ 899160 w 1051560"/>
              <a:gd name="connsiteY0" fmla="*/ 534631 h 702271"/>
              <a:gd name="connsiteX1" fmla="*/ 899160 w 1051560"/>
              <a:gd name="connsiteY1" fmla="*/ 534631 h 702271"/>
              <a:gd name="connsiteX2" fmla="*/ 701040 w 1051560"/>
              <a:gd name="connsiteY2" fmla="*/ 687031 h 702271"/>
              <a:gd name="connsiteX3" fmla="*/ 655320 w 1051560"/>
              <a:gd name="connsiteY3" fmla="*/ 702271 h 702271"/>
              <a:gd name="connsiteX4" fmla="*/ 563880 w 1051560"/>
              <a:gd name="connsiteY4" fmla="*/ 687031 h 702271"/>
              <a:gd name="connsiteX5" fmla="*/ 453122 w 1051560"/>
              <a:gd name="connsiteY5" fmla="*/ 562063 h 702271"/>
              <a:gd name="connsiteX6" fmla="*/ 232818 w 1051560"/>
              <a:gd name="connsiteY6" fmla="*/ 693821 h 702271"/>
              <a:gd name="connsiteX7" fmla="*/ 91440 w 1051560"/>
              <a:gd name="connsiteY7" fmla="*/ 504151 h 702271"/>
              <a:gd name="connsiteX8" fmla="*/ 45720 w 1051560"/>
              <a:gd name="connsiteY8" fmla="*/ 473671 h 702271"/>
              <a:gd name="connsiteX9" fmla="*/ 30480 w 1051560"/>
              <a:gd name="connsiteY9" fmla="*/ 427951 h 702271"/>
              <a:gd name="connsiteX10" fmla="*/ 0 w 1051560"/>
              <a:gd name="connsiteY10" fmla="*/ 382231 h 702271"/>
              <a:gd name="connsiteX11" fmla="*/ 95518 w 1051560"/>
              <a:gd name="connsiteY11" fmla="*/ 190207 h 702271"/>
              <a:gd name="connsiteX12" fmla="*/ 198181 w 1051560"/>
              <a:gd name="connsiteY12" fmla="*/ 35249 h 702271"/>
              <a:gd name="connsiteX13" fmla="*/ 320040 w 1051560"/>
              <a:gd name="connsiteY13" fmla="*/ 1231 h 702271"/>
              <a:gd name="connsiteX14" fmla="*/ 457200 w 1051560"/>
              <a:gd name="connsiteY14" fmla="*/ 62191 h 702271"/>
              <a:gd name="connsiteX15" fmla="*/ 594360 w 1051560"/>
              <a:gd name="connsiteY15" fmla="*/ 92671 h 702271"/>
              <a:gd name="connsiteX16" fmla="*/ 685800 w 1051560"/>
              <a:gd name="connsiteY16" fmla="*/ 138391 h 702271"/>
              <a:gd name="connsiteX17" fmla="*/ 853440 w 1051560"/>
              <a:gd name="connsiteY17" fmla="*/ 153631 h 702271"/>
              <a:gd name="connsiteX18" fmla="*/ 944880 w 1051560"/>
              <a:gd name="connsiteY18" fmla="*/ 199351 h 702271"/>
              <a:gd name="connsiteX19" fmla="*/ 1051560 w 1051560"/>
              <a:gd name="connsiteY19" fmla="*/ 321271 h 70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51560" h="702271">
                <a:moveTo>
                  <a:pt x="899160" y="534631"/>
                </a:moveTo>
                <a:lnTo>
                  <a:pt x="899160" y="534631"/>
                </a:lnTo>
                <a:cubicBezTo>
                  <a:pt x="870768" y="558967"/>
                  <a:pt x="748462" y="671224"/>
                  <a:pt x="701040" y="687031"/>
                </a:cubicBezTo>
                <a:lnTo>
                  <a:pt x="655320" y="702271"/>
                </a:lnTo>
                <a:cubicBezTo>
                  <a:pt x="624840" y="697191"/>
                  <a:pt x="597580" y="710399"/>
                  <a:pt x="563880" y="687031"/>
                </a:cubicBezTo>
                <a:cubicBezTo>
                  <a:pt x="530180" y="663663"/>
                  <a:pt x="508299" y="560931"/>
                  <a:pt x="453122" y="562063"/>
                </a:cubicBezTo>
                <a:cubicBezTo>
                  <a:pt x="397945" y="563195"/>
                  <a:pt x="293098" y="703473"/>
                  <a:pt x="232818" y="693821"/>
                </a:cubicBezTo>
                <a:cubicBezTo>
                  <a:pt x="172538" y="684169"/>
                  <a:pt x="167640" y="509231"/>
                  <a:pt x="91440" y="504151"/>
                </a:cubicBezTo>
                <a:cubicBezTo>
                  <a:pt x="76200" y="493991"/>
                  <a:pt x="57162" y="487974"/>
                  <a:pt x="45720" y="473671"/>
                </a:cubicBezTo>
                <a:cubicBezTo>
                  <a:pt x="35685" y="461127"/>
                  <a:pt x="37664" y="442319"/>
                  <a:pt x="30480" y="427951"/>
                </a:cubicBezTo>
                <a:cubicBezTo>
                  <a:pt x="22289" y="411568"/>
                  <a:pt x="10160" y="397471"/>
                  <a:pt x="0" y="382231"/>
                </a:cubicBezTo>
                <a:cubicBezTo>
                  <a:pt x="0" y="331431"/>
                  <a:pt x="62488" y="248037"/>
                  <a:pt x="95518" y="190207"/>
                </a:cubicBezTo>
                <a:cubicBezTo>
                  <a:pt x="128548" y="132377"/>
                  <a:pt x="160761" y="66745"/>
                  <a:pt x="198181" y="35249"/>
                </a:cubicBezTo>
                <a:cubicBezTo>
                  <a:pt x="235601" y="3753"/>
                  <a:pt x="276870" y="-3259"/>
                  <a:pt x="320040" y="1231"/>
                </a:cubicBezTo>
                <a:cubicBezTo>
                  <a:pt x="363210" y="5721"/>
                  <a:pt x="411480" y="46951"/>
                  <a:pt x="457200" y="62191"/>
                </a:cubicBezTo>
                <a:cubicBezTo>
                  <a:pt x="502920" y="77431"/>
                  <a:pt x="556260" y="79971"/>
                  <a:pt x="594360" y="92671"/>
                </a:cubicBezTo>
                <a:cubicBezTo>
                  <a:pt x="632460" y="105371"/>
                  <a:pt x="642620" y="128231"/>
                  <a:pt x="685800" y="138391"/>
                </a:cubicBezTo>
                <a:cubicBezTo>
                  <a:pt x="728980" y="148551"/>
                  <a:pt x="797560" y="148551"/>
                  <a:pt x="853440" y="153631"/>
                </a:cubicBezTo>
                <a:cubicBezTo>
                  <a:pt x="984467" y="240982"/>
                  <a:pt x="911860" y="171411"/>
                  <a:pt x="944880" y="199351"/>
                </a:cubicBezTo>
                <a:cubicBezTo>
                  <a:pt x="977900" y="227291"/>
                  <a:pt x="1021080" y="293331"/>
                  <a:pt x="1051560" y="321271"/>
                </a:cubicBezTo>
              </a:path>
            </a:pathLst>
          </a:custGeom>
          <a:solidFill>
            <a:srgbClr val="33CC33"/>
          </a:solidFill>
          <a:ln w="571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76220" y="4222318"/>
            <a:ext cx="2858180" cy="2555875"/>
          </a:xfrm>
          <a:prstGeom prst="ellipse">
            <a:avLst/>
          </a:prstGeom>
          <a:solidFill>
            <a:srgbClr val="00206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Takehome</a:t>
            </a:r>
            <a:endParaRPr lang="en-US" b="1" dirty="0" smtClean="0">
              <a:solidFill>
                <a:srgbClr val="99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idea: </a:t>
            </a:r>
          </a:p>
          <a:p>
            <a:pPr algn="ctr"/>
            <a:endParaRPr lang="en-US" sz="12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Have kids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draw lines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around regions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on dot maps.</a:t>
            </a:r>
            <a:endParaRPr lang="en-US" sz="20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4500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352800" y="1600200"/>
            <a:ext cx="5181600" cy="442912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Spatial Pattern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in a bunch, line, arc, ring,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or other </a:t>
            </a:r>
            <a:r>
              <a:rPr lang="en-US" sz="2800" u="sng" dirty="0" smtClean="0">
                <a:solidFill>
                  <a:srgbClr val="800000"/>
                </a:solidFill>
              </a:rPr>
              <a:t>arrangement</a:t>
            </a:r>
            <a:endParaRPr lang="en-US" sz="3600" b="1" u="sng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28600" y="4953000"/>
            <a:ext cx="2590800" cy="1228725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98" y="3509941"/>
            <a:ext cx="3971003" cy="2347934"/>
          </a:xfrm>
          <a:prstGeom prst="rect">
            <a:avLst/>
          </a:prstGeom>
          <a:effectLst>
            <a:outerShdw blurRad="50800" dist="101600" dir="5400000" sx="106000" sy="106000" algn="t" rotWithShape="0">
              <a:prstClr val="black">
                <a:alpha val="30000"/>
              </a:prst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4267200" y="4415620"/>
            <a:ext cx="609600" cy="0"/>
          </a:xfrm>
          <a:prstGeom prst="line">
            <a:avLst/>
          </a:prstGeom>
          <a:ln w="76200">
            <a:solidFill>
              <a:srgbClr val="0070C0">
                <a:alpha val="3411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943600" y="4079092"/>
            <a:ext cx="228600" cy="569108"/>
          </a:xfrm>
          <a:prstGeom prst="line">
            <a:avLst/>
          </a:prstGeom>
          <a:ln w="76200">
            <a:solidFill>
              <a:srgbClr val="0070C0">
                <a:alpha val="3411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30240" y="4562475"/>
            <a:ext cx="152400" cy="390525"/>
          </a:xfrm>
          <a:prstGeom prst="line">
            <a:avLst/>
          </a:prstGeom>
          <a:ln w="76200">
            <a:solidFill>
              <a:srgbClr val="0070C0">
                <a:alpha val="3411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57900" y="5019675"/>
            <a:ext cx="342900" cy="238125"/>
          </a:xfrm>
          <a:prstGeom prst="line">
            <a:avLst/>
          </a:prstGeom>
          <a:ln w="76200">
            <a:solidFill>
              <a:srgbClr val="0070C0">
                <a:alpha val="3411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53200" y="4415620"/>
            <a:ext cx="685800" cy="604055"/>
          </a:xfrm>
          <a:prstGeom prst="line">
            <a:avLst/>
          </a:prstGeom>
          <a:ln w="76200">
            <a:solidFill>
              <a:srgbClr val="0070C0">
                <a:alpha val="3411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45680" y="5334000"/>
            <a:ext cx="0" cy="371475"/>
          </a:xfrm>
          <a:prstGeom prst="line">
            <a:avLst/>
          </a:prstGeom>
          <a:ln w="76200">
            <a:solidFill>
              <a:srgbClr val="0070C0">
                <a:alpha val="3411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572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4500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352800" y="1600200"/>
            <a:ext cx="5181600" cy="442912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Spatial Pattern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in a bunch, line, arc, ring,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or other </a:t>
            </a:r>
            <a:r>
              <a:rPr lang="en-US" sz="2800" u="sng" dirty="0" smtClean="0">
                <a:solidFill>
                  <a:srgbClr val="800000"/>
                </a:solidFill>
              </a:rPr>
              <a:t>arrangement</a:t>
            </a:r>
            <a:endParaRPr lang="en-US" sz="3600" b="1" u="sng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28600" y="4953000"/>
            <a:ext cx="2590800" cy="1228725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98" y="3509941"/>
            <a:ext cx="3971003" cy="2347934"/>
          </a:xfrm>
          <a:prstGeom prst="rect">
            <a:avLst/>
          </a:prstGeom>
          <a:effectLst>
            <a:outerShdw blurRad="50800" dist="101600" dir="5400000" sx="106000" sy="106000" algn="t" rotWithShape="0">
              <a:prstClr val="black">
                <a:alpha val="30000"/>
              </a:prstClr>
            </a:outerShdw>
          </a:effectLst>
        </p:spPr>
      </p:pic>
      <p:sp>
        <p:nvSpPr>
          <p:cNvPr id="3" name="Oval 2"/>
          <p:cNvSpPr/>
          <p:nvPr/>
        </p:nvSpPr>
        <p:spPr>
          <a:xfrm rot="19613396">
            <a:off x="6067378" y="4007285"/>
            <a:ext cx="997959" cy="1865817"/>
          </a:xfrm>
          <a:prstGeom prst="ellipse">
            <a:avLst/>
          </a:prstGeom>
          <a:noFill/>
          <a:ln w="76200">
            <a:solidFill>
              <a:srgbClr val="FF6600">
                <a:alpha val="60000"/>
              </a:srgb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5943600" y="2997199"/>
            <a:ext cx="2895600" cy="965201"/>
          </a:xfrm>
          <a:prstGeom prst="wedgeRoundRectCallout">
            <a:avLst>
              <a:gd name="adj1" fmla="val 49558"/>
              <a:gd name="adj2" fmla="val 20335"/>
              <a:gd name="adj3" fmla="val 16667"/>
            </a:avLst>
          </a:prstGeom>
          <a:solidFill>
            <a:srgbClr val="66FF33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“Ring of Fire”</a:t>
            </a:r>
            <a:endParaRPr lang="en-US" sz="2800" dirty="0">
              <a:solidFill>
                <a:srgbClr val="0033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" y="1600200"/>
            <a:ext cx="2858180" cy="2555875"/>
          </a:xfrm>
          <a:prstGeom prst="ellipse">
            <a:avLst/>
          </a:prstGeom>
          <a:solidFill>
            <a:srgbClr val="00206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Takehome</a:t>
            </a:r>
            <a:endParaRPr lang="en-US" b="1" dirty="0" smtClean="0">
              <a:solidFill>
                <a:srgbClr val="99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idea: </a:t>
            </a:r>
          </a:p>
          <a:p>
            <a:pPr algn="ctr"/>
            <a:endParaRPr lang="en-US" sz="12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Have kids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give names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to patterns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they see.</a:t>
            </a:r>
            <a:endParaRPr lang="en-US" sz="20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81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4500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85800" y="1276351"/>
            <a:ext cx="5181600" cy="3905250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Spatial Hierarchy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smaller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things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 smtClean="0">
                <a:solidFill>
                  <a:srgbClr val="800000"/>
                </a:solidFill>
              </a:rPr>
              <a:t>inside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larger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areas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009900" y="5324475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38375"/>
            <a:ext cx="3048000" cy="2731323"/>
          </a:xfrm>
          <a:prstGeom prst="rect">
            <a:avLst/>
          </a:prstGeom>
        </p:spPr>
      </p:pic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5143500" y="2079624"/>
            <a:ext cx="2453640" cy="1308102"/>
          </a:xfrm>
          <a:prstGeom prst="wedgeRoundRectCallout">
            <a:avLst>
              <a:gd name="adj1" fmla="val 49558"/>
              <a:gd name="adj2" fmla="val 20335"/>
              <a:gd name="adj3" fmla="val 16667"/>
            </a:avLst>
          </a:prstGeom>
          <a:solidFill>
            <a:srgbClr val="66FF33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“Inside</a:t>
            </a:r>
          </a:p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    the UP”</a:t>
            </a:r>
            <a:endParaRPr lang="en-US" sz="2800" dirty="0">
              <a:solidFill>
                <a:srgbClr val="0033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971710" y="1346834"/>
            <a:ext cx="2858180" cy="2555875"/>
          </a:xfrm>
          <a:prstGeom prst="ellipse">
            <a:avLst/>
          </a:prstGeom>
          <a:solidFill>
            <a:srgbClr val="00206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Takehome</a:t>
            </a:r>
            <a:endParaRPr lang="en-US" b="1" dirty="0" smtClean="0">
              <a:solidFill>
                <a:srgbClr val="99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idea: </a:t>
            </a:r>
          </a:p>
          <a:p>
            <a:pPr algn="ctr"/>
            <a:endParaRPr lang="en-US" sz="12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Have kids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name a big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area that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something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is inside.</a:t>
            </a:r>
            <a:endParaRPr lang="en-US" sz="20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53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4500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81000" y="1509712"/>
            <a:ext cx="5181600" cy="442912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Spatial Association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things that occur </a:t>
            </a:r>
            <a:r>
              <a:rPr lang="en-US" sz="2800" u="sng" dirty="0" smtClean="0">
                <a:solidFill>
                  <a:srgbClr val="800000"/>
                </a:solidFill>
              </a:rPr>
              <a:t>together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313488" y="5019675"/>
            <a:ext cx="2754312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18" y="2914650"/>
            <a:ext cx="3735289" cy="282909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105400" y="1362075"/>
            <a:ext cx="3886200" cy="33528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Over a lifetime . . .</a:t>
            </a:r>
          </a:p>
          <a:p>
            <a:pPr algn="ctr"/>
            <a:endParaRPr lang="en-US" sz="1000" dirty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660033"/>
                </a:solidFill>
              </a:rPr>
              <a:t>the more mental maps</a:t>
            </a:r>
          </a:p>
          <a:p>
            <a:pPr algn="ctr"/>
            <a:r>
              <a:rPr lang="en-US" sz="2400" dirty="0" smtClean="0">
                <a:solidFill>
                  <a:srgbClr val="660033"/>
                </a:solidFill>
              </a:rPr>
              <a:t> you have in your head,</a:t>
            </a:r>
          </a:p>
          <a:p>
            <a:pPr algn="ctr"/>
            <a:r>
              <a:rPr lang="en-US" sz="2400" dirty="0" smtClean="0">
                <a:solidFill>
                  <a:srgbClr val="660033"/>
                </a:solidFill>
              </a:rPr>
              <a:t>the easier it becomes</a:t>
            </a:r>
          </a:p>
          <a:p>
            <a:pPr algn="ctr"/>
            <a:r>
              <a:rPr lang="en-US" sz="2400" dirty="0" smtClean="0">
                <a:solidFill>
                  <a:srgbClr val="660033"/>
                </a:solidFill>
              </a:rPr>
              <a:t>to learn from maps</a:t>
            </a:r>
          </a:p>
          <a:p>
            <a:pPr algn="ctr"/>
            <a:r>
              <a:rPr lang="en-US" sz="2400" dirty="0" smtClean="0">
                <a:solidFill>
                  <a:srgbClr val="660033"/>
                </a:solidFill>
              </a:rPr>
              <a:t>(by “seeing” </a:t>
            </a:r>
          </a:p>
          <a:p>
            <a:pPr algn="ctr"/>
            <a:r>
              <a:rPr lang="en-US" sz="2400" dirty="0" smtClean="0">
                <a:solidFill>
                  <a:srgbClr val="660033"/>
                </a:solidFill>
              </a:rPr>
              <a:t>spatial associations)</a:t>
            </a:r>
            <a:endParaRPr lang="en-US" sz="2000" dirty="0">
              <a:solidFill>
                <a:srgbClr val="660033"/>
              </a:solidFill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2667000" y="4714875"/>
            <a:ext cx="2453640" cy="1676400"/>
          </a:xfrm>
          <a:prstGeom prst="wedgeRoundRectCallout">
            <a:avLst>
              <a:gd name="adj1" fmla="val 49558"/>
              <a:gd name="adj2" fmla="val 20335"/>
              <a:gd name="adj3" fmla="val 16667"/>
            </a:avLst>
          </a:prstGeom>
          <a:solidFill>
            <a:srgbClr val="66FF33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“with the</a:t>
            </a:r>
          </a:p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 Antrim   </a:t>
            </a:r>
          </a:p>
          <a:p>
            <a:pPr algn="ctr"/>
            <a:r>
              <a:rPr lang="en-US" sz="2800" b="1" dirty="0">
                <a:solidFill>
                  <a:srgbClr val="003300"/>
                </a:solidFill>
              </a:rPr>
              <a:t> </a:t>
            </a:r>
            <a:r>
              <a:rPr lang="en-US" sz="2800" b="1" dirty="0" smtClean="0">
                <a:solidFill>
                  <a:srgbClr val="003300"/>
                </a:solidFill>
              </a:rPr>
              <a:t> Shale”</a:t>
            </a:r>
            <a:endParaRPr lang="en-US" sz="2800" dirty="0">
              <a:solidFill>
                <a:srgbClr val="0033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64730" y="4198937"/>
            <a:ext cx="2858180" cy="2555875"/>
          </a:xfrm>
          <a:prstGeom prst="ellipse">
            <a:avLst/>
          </a:prstGeom>
          <a:solidFill>
            <a:srgbClr val="00206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Takehome</a:t>
            </a:r>
            <a:endParaRPr lang="en-US" b="1" dirty="0" smtClean="0">
              <a:solidFill>
                <a:srgbClr val="99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idea: </a:t>
            </a:r>
          </a:p>
          <a:p>
            <a:pPr algn="ctr"/>
            <a:endParaRPr lang="en-US" sz="12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Use the 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clickable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pdf maps.</a:t>
            </a:r>
            <a:endParaRPr lang="en-US" sz="20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23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4500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81000" y="1447799"/>
            <a:ext cx="5181600" cy="524827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Sequence  </a:t>
            </a:r>
            <a:r>
              <a:rPr lang="en-US" sz="2800" dirty="0" smtClean="0">
                <a:solidFill>
                  <a:srgbClr val="800000"/>
                </a:solidFill>
              </a:rPr>
              <a:t>(between)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  Transition</a:t>
            </a:r>
          </a:p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(how things change</a:t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u="sng" dirty="0" smtClean="0">
                <a:solidFill>
                  <a:srgbClr val="800000"/>
                </a:solidFill>
              </a:rPr>
              <a:t>between</a:t>
            </a:r>
            <a:r>
              <a:rPr lang="en-US" sz="2800" dirty="0" smtClean="0">
                <a:solidFill>
                  <a:srgbClr val="800000"/>
                </a:solidFill>
              </a:rPr>
              <a:t> two places)</a:t>
            </a:r>
          </a:p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019800" y="3114676"/>
            <a:ext cx="2971800" cy="1381124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3689136"/>
            <a:ext cx="4224337" cy="282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024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4500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81000" y="1447799"/>
            <a:ext cx="5181600" cy="524827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Sequence  </a:t>
            </a:r>
            <a:r>
              <a:rPr lang="en-US" sz="2800" dirty="0" smtClean="0">
                <a:solidFill>
                  <a:srgbClr val="800000"/>
                </a:solidFill>
              </a:rPr>
              <a:t>(between)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  Transition</a:t>
            </a:r>
          </a:p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(how things change</a:t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u="sng" dirty="0" smtClean="0">
                <a:solidFill>
                  <a:srgbClr val="800000"/>
                </a:solidFill>
              </a:rPr>
              <a:t>between</a:t>
            </a:r>
            <a:r>
              <a:rPr lang="en-US" sz="2800" dirty="0" smtClean="0">
                <a:solidFill>
                  <a:srgbClr val="800000"/>
                </a:solidFill>
              </a:rPr>
              <a:t> two places)</a:t>
            </a:r>
          </a:p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019800" y="3114676"/>
            <a:ext cx="2971800" cy="1381124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3689136"/>
            <a:ext cx="4224337" cy="282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00" y="609600"/>
            <a:ext cx="4374800" cy="292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89" y="83652"/>
            <a:ext cx="3121457" cy="173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89" y="1524000"/>
            <a:ext cx="3121457" cy="173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00" y="3038856"/>
            <a:ext cx="3403092" cy="18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00" y="4663440"/>
            <a:ext cx="3403092" cy="18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3429000" y="3886200"/>
            <a:ext cx="14859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Sequence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74069" y="838200"/>
            <a:ext cx="120015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Region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0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4500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81000" y="1447799"/>
            <a:ext cx="5181600" cy="524827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Sequence  </a:t>
            </a:r>
            <a:r>
              <a:rPr lang="en-US" sz="2800" dirty="0" smtClean="0">
                <a:solidFill>
                  <a:srgbClr val="800000"/>
                </a:solidFill>
              </a:rPr>
              <a:t>(between)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  Transition</a:t>
            </a:r>
          </a:p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(how things change</a:t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u="sng" dirty="0" smtClean="0">
                <a:solidFill>
                  <a:srgbClr val="800000"/>
                </a:solidFill>
              </a:rPr>
              <a:t>between</a:t>
            </a:r>
            <a:r>
              <a:rPr lang="en-US" sz="2800" dirty="0" smtClean="0">
                <a:solidFill>
                  <a:srgbClr val="800000"/>
                </a:solidFill>
              </a:rPr>
              <a:t> two places)</a:t>
            </a:r>
          </a:p>
          <a:p>
            <a:pPr algn="ctr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019800" y="3114676"/>
            <a:ext cx="2971800" cy="1381124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3689136"/>
            <a:ext cx="4224337" cy="282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00" y="609600"/>
            <a:ext cx="4374800" cy="292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89" y="83652"/>
            <a:ext cx="3121457" cy="173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89" y="1524000"/>
            <a:ext cx="3121457" cy="173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00" y="3038856"/>
            <a:ext cx="3403092" cy="18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00" y="4663440"/>
            <a:ext cx="3403092" cy="189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3429000" y="3886200"/>
            <a:ext cx="14859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Sequence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74069" y="838200"/>
            <a:ext cx="120015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Region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5798" y="619138"/>
            <a:ext cx="4374801" cy="2917544"/>
          </a:xfrm>
          <a:prstGeom prst="rect">
            <a:avLst/>
          </a:prstGeom>
          <a:solidFill>
            <a:srgbClr val="514A38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81062" y="3689136"/>
            <a:ext cx="4224338" cy="2826411"/>
          </a:xfrm>
          <a:prstGeom prst="rect">
            <a:avLst/>
          </a:prstGeom>
          <a:solidFill>
            <a:srgbClr val="514A38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05400" y="1752600"/>
            <a:ext cx="3247711" cy="838338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562600" y="3021026"/>
            <a:ext cx="2895600" cy="59343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088569" y="609599"/>
            <a:ext cx="1676400" cy="584237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31280" y="4648199"/>
            <a:ext cx="1676400" cy="584237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amond 29"/>
          <p:cNvSpPr/>
          <p:nvPr/>
        </p:nvSpPr>
        <p:spPr>
          <a:xfrm>
            <a:off x="239184" y="609600"/>
            <a:ext cx="4409016" cy="4088892"/>
          </a:xfrm>
          <a:prstGeom prst="diamond">
            <a:avLst/>
          </a:prstGeom>
          <a:solidFill>
            <a:srgbClr val="FFFF00"/>
          </a:solidFill>
          <a:effectLst>
            <a:outerShdw blurRad="2159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8233" y="1702475"/>
            <a:ext cx="2898550" cy="20313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TEACHER</a:t>
            </a:r>
          </a:p>
          <a:p>
            <a:pPr algn="ctr">
              <a:defRPr/>
            </a:pPr>
            <a:r>
              <a:rPr lang="en-US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WARNING:</a:t>
            </a:r>
          </a:p>
          <a:p>
            <a:pPr algn="ctr">
              <a:defRPr/>
            </a:pPr>
            <a:endParaRPr lang="en-US" sz="400" b="1" dirty="0">
              <a:ln w="50800"/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3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INDIVIDUAL</a:t>
            </a:r>
            <a:r>
              <a:rPr lang="en-US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sz="3000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DIFFERENCES</a:t>
            </a:r>
            <a:br>
              <a:rPr lang="en-US" sz="3000" b="1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AHEAD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239184" y="4376057"/>
            <a:ext cx="2873200" cy="2154238"/>
          </a:xfrm>
          <a:prstGeom prst="cloudCallout">
            <a:avLst>
              <a:gd name="adj1" fmla="val 26490"/>
              <a:gd name="adj2" fmla="val -77430"/>
            </a:avLst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 could cite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similar studies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for </a:t>
            </a:r>
            <a:r>
              <a:rPr lang="en-US" b="1" i="1" dirty="0" smtClean="0">
                <a:solidFill>
                  <a:srgbClr val="002060"/>
                </a:solidFill>
              </a:rPr>
              <a:t>any</a:t>
            </a:r>
            <a:r>
              <a:rPr lang="en-US" dirty="0" smtClean="0">
                <a:solidFill>
                  <a:srgbClr val="002060"/>
                </a:solidFill>
              </a:rPr>
              <a:t> pair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on the list.</a:t>
            </a:r>
          </a:p>
        </p:txBody>
      </p:sp>
    </p:spTree>
    <p:extLst>
      <p:ext uri="{BB962C8B-B14F-4D97-AF65-F5344CB8AC3E}">
        <p14:creationId xmlns:p14="http://schemas.microsoft.com/office/powerpoint/2010/main" val="3879189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0" grpId="0" animBg="1"/>
      <p:bldP spid="31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4500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81000" y="2053590"/>
            <a:ext cx="5181600" cy="442912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Aura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 smtClean="0">
                <a:solidFill>
                  <a:srgbClr val="800000"/>
                </a:solidFill>
              </a:rPr>
              <a:t>near</a:t>
            </a:r>
            <a:r>
              <a:rPr lang="en-US" sz="2800" dirty="0" smtClean="0">
                <a:solidFill>
                  <a:srgbClr val="800000"/>
                </a:solidFill>
              </a:rPr>
              <a:t>, within area of influence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486400" y="1706880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3810000" cy="262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4657408" y="3419475"/>
            <a:ext cx="2939732" cy="1285875"/>
          </a:xfrm>
          <a:prstGeom prst="wedgeRoundRectCallout">
            <a:avLst>
              <a:gd name="adj1" fmla="val 49558"/>
              <a:gd name="adj2" fmla="val 20335"/>
              <a:gd name="adj3" fmla="val 16667"/>
            </a:avLst>
          </a:prstGeom>
          <a:solidFill>
            <a:srgbClr val="66FF33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“close to the</a:t>
            </a:r>
          </a:p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    </a:t>
            </a:r>
            <a:r>
              <a:rPr lang="en-US" sz="2800" b="1" dirty="0" err="1" smtClean="0">
                <a:solidFill>
                  <a:srgbClr val="003300"/>
                </a:solidFill>
              </a:rPr>
              <a:t>powerplant</a:t>
            </a:r>
            <a:r>
              <a:rPr lang="en-US" sz="2800" b="1" dirty="0" smtClean="0">
                <a:solidFill>
                  <a:srgbClr val="003300"/>
                </a:solidFill>
              </a:rPr>
              <a:t>”</a:t>
            </a:r>
            <a:endParaRPr lang="en-US" sz="2800" dirty="0">
              <a:solidFill>
                <a:srgbClr val="0033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83125" y="2840355"/>
            <a:ext cx="2858180" cy="2555875"/>
          </a:xfrm>
          <a:prstGeom prst="ellipse">
            <a:avLst/>
          </a:prstGeom>
          <a:solidFill>
            <a:srgbClr val="00206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Takehome</a:t>
            </a:r>
            <a:endParaRPr lang="en-US" b="1" dirty="0" smtClean="0">
              <a:solidFill>
                <a:srgbClr val="99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idea: </a:t>
            </a:r>
          </a:p>
          <a:p>
            <a:pPr algn="ctr"/>
            <a:endParaRPr lang="en-US" sz="12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Have kids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name places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“under the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influence”</a:t>
            </a:r>
            <a:endParaRPr lang="en-US" sz="20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67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4500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981200" y="2550795"/>
            <a:ext cx="5600700" cy="4145280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800000"/>
                </a:solidFill>
              </a:rPr>
              <a:t>Analogy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in a similar position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009900" y="1704975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0"/>
            <a:ext cx="4114800" cy="2732793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4152900" y="5705475"/>
            <a:ext cx="365760" cy="36576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M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684520" y="5589270"/>
            <a:ext cx="365760" cy="36576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B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62648" y="4842510"/>
            <a:ext cx="2520632" cy="1381125"/>
          </a:xfrm>
          <a:prstGeom prst="wedgeRoundRectCallout">
            <a:avLst>
              <a:gd name="adj1" fmla="val 49558"/>
              <a:gd name="adj2" fmla="val 20335"/>
              <a:gd name="adj3" fmla="val 16667"/>
            </a:avLst>
          </a:prstGeom>
          <a:solidFill>
            <a:srgbClr val="66FF33"/>
          </a:solidFill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“like</a:t>
            </a:r>
          </a:p>
          <a:p>
            <a:pPr algn="ctr"/>
            <a:r>
              <a:rPr lang="en-US" sz="2800" b="1" dirty="0" smtClean="0">
                <a:solidFill>
                  <a:srgbClr val="003300"/>
                </a:solidFill>
              </a:rPr>
              <a:t>     Buffalo”</a:t>
            </a:r>
            <a:endParaRPr lang="en-US" sz="2800" dirty="0">
              <a:solidFill>
                <a:srgbClr val="0033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93874" y="4170680"/>
            <a:ext cx="2858180" cy="2555875"/>
          </a:xfrm>
          <a:prstGeom prst="ellipse">
            <a:avLst/>
          </a:prstGeom>
          <a:solidFill>
            <a:srgbClr val="00206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Takehome</a:t>
            </a:r>
            <a:endParaRPr lang="en-US" b="1" dirty="0" smtClean="0">
              <a:solidFill>
                <a:srgbClr val="99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idea: </a:t>
            </a:r>
          </a:p>
          <a:p>
            <a:pPr algn="ctr"/>
            <a:endParaRPr lang="en-US" sz="12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Have kids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make</a:t>
            </a:r>
          </a:p>
          <a:p>
            <a:pPr algn="ctr"/>
            <a:r>
              <a:rPr lang="en-US" sz="2000" b="1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analogies</a:t>
            </a:r>
            <a:endParaRPr lang="en-US" sz="2000" b="1" dirty="0">
              <a:solidFill>
                <a:srgbClr val="99CC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06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143000" y="1295400"/>
            <a:ext cx="6781800" cy="25146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000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  </a:t>
            </a:r>
            <a:r>
              <a:rPr lang="en-US" sz="2400" dirty="0"/>
              <a:t>Centuries ago, Immanuel Kant said: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Humans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have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several “built-in” ways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of organizing information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from experience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6" name="Cloud Callout 15"/>
          <p:cNvSpPr/>
          <p:nvPr/>
        </p:nvSpPr>
        <p:spPr>
          <a:xfrm>
            <a:off x="5334000" y="76200"/>
            <a:ext cx="3657600" cy="2286000"/>
          </a:xfrm>
          <a:prstGeom prst="cloudCallout">
            <a:avLst>
              <a:gd name="adj1" fmla="val -40529"/>
              <a:gd name="adj2" fmla="val 53334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He called them</a:t>
            </a:r>
          </a:p>
          <a:p>
            <a:pPr algn="ctr">
              <a:lnSpc>
                <a:spcPts val="26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“a </a:t>
            </a:r>
            <a:r>
              <a:rPr lang="en-US" sz="2800" b="1" dirty="0" err="1" smtClean="0">
                <a:solidFill>
                  <a:srgbClr val="0070C0"/>
                </a:solidFill>
              </a:rPr>
              <a:t>prioris</a:t>
            </a:r>
            <a:r>
              <a:rPr lang="en-US" sz="2800" b="1" dirty="0" smtClean="0">
                <a:solidFill>
                  <a:srgbClr val="0070C0"/>
                </a:solidFill>
              </a:rPr>
              <a:t>”</a:t>
            </a:r>
          </a:p>
          <a:p>
            <a:pPr algn="ctr"/>
            <a:endParaRPr lang="en-US" sz="1000" b="1" dirty="0" smtClean="0">
              <a:solidFill>
                <a:srgbClr val="0070C0"/>
              </a:solidFill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09600" y="3599234"/>
            <a:ext cx="2202180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Temporally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88820" y="4572000"/>
            <a:ext cx="2202180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Spatially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046220" y="4724400"/>
            <a:ext cx="2202180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Causally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087894" y="4343400"/>
            <a:ext cx="2446506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0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Quantitatively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7180" y="4495800"/>
            <a:ext cx="1701128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HISTORY</a:t>
            </a:r>
            <a:endParaRPr lang="en-US" sz="2400" dirty="0">
              <a:solidFill>
                <a:srgbClr val="6633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70735" y="5448300"/>
            <a:ext cx="2314731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GEOGRAPHY</a:t>
            </a:r>
            <a:endParaRPr lang="en-US" sz="2400" dirty="0">
              <a:solidFill>
                <a:srgbClr val="6633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5638800"/>
            <a:ext cx="1615440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SCIENCE</a:t>
            </a:r>
            <a:endParaRPr lang="en-US" sz="2400" dirty="0">
              <a:solidFill>
                <a:srgbClr val="6633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62800" y="5295900"/>
            <a:ext cx="1295400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MATH</a:t>
            </a:r>
            <a:endParaRPr lang="en-US" sz="2400" dirty="0">
              <a:solidFill>
                <a:srgbClr val="6633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000" y="1371600"/>
            <a:ext cx="2667000" cy="6667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dirty="0" smtClean="0">
                <a:solidFill>
                  <a:srgbClr val="0070C0"/>
                </a:solidFill>
              </a:rPr>
              <a:t>  (</a:t>
            </a:r>
            <a:r>
              <a:rPr lang="en-US" dirty="0">
                <a:solidFill>
                  <a:srgbClr val="0070C0"/>
                </a:solidFill>
              </a:rPr>
              <a:t>They’re </a:t>
            </a:r>
            <a:r>
              <a:rPr lang="en-US" dirty="0" smtClean="0">
                <a:solidFill>
                  <a:srgbClr val="0070C0"/>
                </a:solidFill>
              </a:rPr>
              <a:t>in our heads</a:t>
            </a:r>
            <a:endParaRPr lang="en-US" dirty="0">
              <a:solidFill>
                <a:srgbClr val="0070C0"/>
              </a:solidFill>
            </a:endParaRPr>
          </a:p>
          <a:p>
            <a:pPr algn="ctr">
              <a:lnSpc>
                <a:spcPts val="1800"/>
              </a:lnSpc>
            </a:pPr>
            <a:r>
              <a:rPr lang="en-US" u="sng" dirty="0" smtClean="0">
                <a:solidFill>
                  <a:srgbClr val="0070C0"/>
                </a:solidFill>
              </a:rPr>
              <a:t>before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we start </a:t>
            </a:r>
            <a:r>
              <a:rPr lang="en-US" dirty="0" smtClean="0">
                <a:solidFill>
                  <a:srgbClr val="0070C0"/>
                </a:solidFill>
              </a:rPr>
              <a:t>learning.)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4500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009900" y="1704975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0"/>
            <a:ext cx="4114800" cy="2732793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685800" y="1600200"/>
            <a:ext cx="8001000" cy="4953000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97" y="1927068"/>
            <a:ext cx="3979103" cy="4397532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778704" y="1874240"/>
            <a:ext cx="3412296" cy="2993036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The map of snow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is a good illustration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of a really key idea: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a person can use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different</a:t>
            </a:r>
            <a:r>
              <a:rPr lang="en-US" sz="2400" dirty="0" smtClean="0">
                <a:solidFill>
                  <a:srgbClr val="800000"/>
                </a:solidFill>
              </a:rPr>
              <a:t> modes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of spatial</a:t>
            </a:r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reasoning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with the </a:t>
            </a:r>
            <a:r>
              <a:rPr lang="en-US" sz="2800" b="1" dirty="0" smtClean="0">
                <a:solidFill>
                  <a:srgbClr val="800000"/>
                </a:solidFill>
              </a:rPr>
              <a:t>same</a:t>
            </a:r>
            <a:r>
              <a:rPr lang="en-US" sz="2400" dirty="0" smtClean="0">
                <a:solidFill>
                  <a:srgbClr val="800000"/>
                </a:solidFill>
              </a:rPr>
              <a:t> map.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36567" y="4717593"/>
            <a:ext cx="2355273" cy="393595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Snow region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53206" y="5161156"/>
            <a:ext cx="2355273" cy="393595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Lake influence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06843" y="5610965"/>
            <a:ext cx="2141157" cy="39359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Like Buffalo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71600" y="6068165"/>
            <a:ext cx="2507523" cy="39359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Biased to west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83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362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4500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distinct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chemeClr val="accent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009900" y="1704975"/>
            <a:ext cx="2971800" cy="1066800"/>
          </a:xfrm>
          <a:prstGeom prst="ellipse">
            <a:avLst/>
          </a:prstGeom>
          <a:solidFill>
            <a:srgbClr val="FFFF00">
              <a:alpha val="40000"/>
            </a:srgbClr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Callout 18"/>
          <p:cNvSpPr/>
          <p:nvPr/>
        </p:nvSpPr>
        <p:spPr>
          <a:xfrm>
            <a:off x="5684520" y="5589270"/>
            <a:ext cx="365760" cy="36576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B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38200" y="1562100"/>
            <a:ext cx="7239000" cy="4429125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800000"/>
                </a:solidFill>
              </a:rPr>
              <a:t>In short</a:t>
            </a:r>
            <a:r>
              <a:rPr lang="en-US" sz="2400" dirty="0" smtClean="0">
                <a:solidFill>
                  <a:srgbClr val="800000"/>
                </a:solidFill>
              </a:rPr>
              <a:t>, </a:t>
            </a:r>
            <a:r>
              <a:rPr lang="en-US" sz="2400" dirty="0" smtClean="0">
                <a:solidFill>
                  <a:srgbClr val="800000"/>
                </a:solidFill>
              </a:rPr>
              <a:t>the </a:t>
            </a:r>
            <a:r>
              <a:rPr lang="en-US" sz="2400" dirty="0" smtClean="0">
                <a:solidFill>
                  <a:srgbClr val="800000"/>
                </a:solidFill>
              </a:rPr>
              <a:t>modes of spatial thinking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are like the muscles in your arm - - 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You use different combinations of muscles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to play a piano, saw a board,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throw </a:t>
            </a:r>
            <a:r>
              <a:rPr lang="en-US" sz="2400" dirty="0">
                <a:solidFill>
                  <a:srgbClr val="800000"/>
                </a:solidFill>
              </a:rPr>
              <a:t>a baseball, </a:t>
            </a:r>
            <a:r>
              <a:rPr lang="en-US" sz="2400" dirty="0" smtClean="0">
                <a:solidFill>
                  <a:srgbClr val="800000"/>
                </a:solidFill>
              </a:rPr>
              <a:t>. . 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Likewise, you are likely to use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different modes of spatial reasoning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to “read” maps of different topics.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2819400" y="5627369"/>
            <a:ext cx="5791200" cy="1143001"/>
          </a:xfrm>
          <a:prstGeom prst="wedgeRoundRectCallout">
            <a:avLst>
              <a:gd name="adj1" fmla="val -18420"/>
              <a:gd name="adj2" fmla="val 4951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800000"/>
                </a:solidFill>
              </a:rPr>
              <a:t>AND </a:t>
            </a:r>
            <a:r>
              <a:rPr lang="en-US" sz="2400" b="1" dirty="0" smtClean="0">
                <a:solidFill>
                  <a:srgbClr val="800000"/>
                </a:solidFill>
              </a:rPr>
              <a:t>. . . it takes practice to learn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800000"/>
                </a:solidFill>
              </a:rPr>
              <a:t>how to do any of them well!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01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72440" y="609600"/>
            <a:ext cx="8229600" cy="990600"/>
          </a:xfrm>
          <a:prstGeom prst="wedgeRoundRectCallout">
            <a:avLst>
              <a:gd name="adj1" fmla="val -23776"/>
              <a:gd name="adj2" fmla="val 48976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Principle 1.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The human brain has </a:t>
            </a:r>
            <a:r>
              <a:rPr lang="en-US" sz="2400" dirty="0" smtClean="0">
                <a:solidFill>
                  <a:srgbClr val="C00000"/>
                </a:solidFill>
              </a:rPr>
              <a:t>several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“built-in” ways of organizing spatial information.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02920" y="3276600"/>
            <a:ext cx="8229600" cy="990600"/>
          </a:xfrm>
          <a:prstGeom prst="wedgeRoundRectCallout">
            <a:avLst>
              <a:gd name="adj1" fmla="val -23776"/>
              <a:gd name="adj2" fmla="val 48976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</a:rPr>
              <a:t>Principle </a:t>
            </a:r>
            <a:r>
              <a:rPr lang="en-US" sz="2800" b="1" dirty="0" smtClean="0">
                <a:solidFill>
                  <a:srgbClr val="C00000"/>
                </a:solidFill>
              </a:rPr>
              <a:t>3.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With guidance, </a:t>
            </a:r>
            <a:r>
              <a:rPr lang="en-US" sz="2400" smtClean="0">
                <a:solidFill>
                  <a:srgbClr val="C00000"/>
                </a:solidFill>
              </a:rPr>
              <a:t>every</a:t>
            </a:r>
            <a:r>
              <a:rPr lang="en-US" sz="2400" smtClean="0">
                <a:solidFill>
                  <a:schemeClr val="bg2">
                    <a:lumMod val="75000"/>
                  </a:schemeClr>
                </a:solidFill>
              </a:rPr>
              <a:t> person can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learn 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how to do </a:t>
            </a:r>
            <a:r>
              <a:rPr lang="en-US" sz="2400" dirty="0" smtClean="0">
                <a:solidFill>
                  <a:srgbClr val="C00000"/>
                </a:solidFill>
              </a:rPr>
              <a:t>every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kind of spatial thinking better.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02920" y="4419600"/>
            <a:ext cx="8229600" cy="990600"/>
          </a:xfrm>
          <a:prstGeom prst="wedgeRoundRectCallout">
            <a:avLst>
              <a:gd name="adj1" fmla="val -23776"/>
              <a:gd name="adj2" fmla="val 48976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</a:rPr>
              <a:t>Principle </a:t>
            </a:r>
            <a:r>
              <a:rPr lang="en-US" sz="2800" b="1" dirty="0" smtClean="0">
                <a:solidFill>
                  <a:srgbClr val="C00000"/>
                </a:solidFill>
              </a:rPr>
              <a:t>4.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Using several modes of thinking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increases the odds that a map will be remembered.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114800" y="5509306"/>
            <a:ext cx="2578984" cy="1272494"/>
          </a:xfrm>
          <a:prstGeom prst="cloudCallout">
            <a:avLst>
              <a:gd name="adj1" fmla="val -65104"/>
              <a:gd name="adj2" fmla="val -69731"/>
            </a:avLst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It’s learning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how to learn.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87680" y="1752600"/>
            <a:ext cx="8229600" cy="1371600"/>
          </a:xfrm>
          <a:prstGeom prst="wedgeRoundRectCallout">
            <a:avLst>
              <a:gd name="adj1" fmla="val -23776"/>
              <a:gd name="adj2" fmla="val 48976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Principle 2.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Different people may have </a:t>
            </a:r>
            <a:r>
              <a:rPr lang="en-US" sz="2400" dirty="0" smtClean="0">
                <a:solidFill>
                  <a:srgbClr val="C00000"/>
                </a:solidFill>
              </a:rPr>
              <a:t>different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 preferred modes of spatial thinking.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        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      (They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“see” different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things at first,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even on the same map.) 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04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72440" y="609600"/>
            <a:ext cx="8229600" cy="990600"/>
          </a:xfrm>
          <a:prstGeom prst="wedgeRoundRectCallout">
            <a:avLst>
              <a:gd name="adj1" fmla="val -23776"/>
              <a:gd name="adj2" fmla="val 48976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Principle 1.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The human brain has several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“built-in” ways of organizing spatial information.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02920" y="3276600"/>
            <a:ext cx="8229600" cy="990600"/>
          </a:xfrm>
          <a:prstGeom prst="wedgeRoundRectCallout">
            <a:avLst>
              <a:gd name="adj1" fmla="val -23776"/>
              <a:gd name="adj2" fmla="val 48976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Principle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3.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With guidance, every child can learn 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how to do every kind of spatial thinking better.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02920" y="4419600"/>
            <a:ext cx="8229600" cy="990600"/>
          </a:xfrm>
          <a:prstGeom prst="wedgeRoundRectCallout">
            <a:avLst>
              <a:gd name="adj1" fmla="val -23776"/>
              <a:gd name="adj2" fmla="val 48976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Principle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4.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Using several modes of thinking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increases the odds that a map will be remembered.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87680" y="1752600"/>
            <a:ext cx="8229600" cy="1371600"/>
          </a:xfrm>
          <a:prstGeom prst="wedgeRoundRectCallout">
            <a:avLst>
              <a:gd name="adj1" fmla="val -23776"/>
              <a:gd name="adj2" fmla="val 48976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Principle 2.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Different children may have different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 preferred modes of spatial thinking.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(They “see” different things, even on the same map.) 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676400" y="1600200"/>
            <a:ext cx="5943600" cy="2819400"/>
          </a:xfrm>
          <a:prstGeom prst="wedgeRoundRectCallout">
            <a:avLst>
              <a:gd name="adj1" fmla="val -23776"/>
              <a:gd name="adj2" fmla="val 48976"/>
              <a:gd name="adj3" fmla="val 16667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6600"/>
                </a:solidFill>
              </a:rPr>
              <a:t>Remember.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Concentrating 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on the modes of thinking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that </a:t>
            </a:r>
            <a:r>
              <a:rPr lang="en-US" sz="2400" u="sng" dirty="0" smtClean="0">
                <a:solidFill>
                  <a:schemeClr val="bg2">
                    <a:lumMod val="75000"/>
                  </a:schemeClr>
                </a:solidFill>
              </a:rPr>
              <a:t>you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find most useful </a:t>
            </a: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could be discriminatory!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68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>
            <a:off x="1219200" y="1371600"/>
            <a:ext cx="6781800" cy="446802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33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2015, Phil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1. to help them review the workshop,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2. to show to colleagues or administrators,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3. to show the presentation in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or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4. to use individual frames (with attribution)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their own class or conference presentations.</a:t>
            </a:r>
          </a:p>
          <a:p>
            <a:pPr algn="ctr"/>
            <a:endParaRPr lang="en-US" sz="9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25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143000" y="1295400"/>
            <a:ext cx="6781800" cy="25146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000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  </a:t>
            </a:r>
            <a:r>
              <a:rPr lang="en-US" sz="2400" dirty="0"/>
              <a:t>Centuries ago, Immanuel Kant said: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Humans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have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several “built-in” ways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of organizing information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from experience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6" name="Cloud Callout 15"/>
          <p:cNvSpPr/>
          <p:nvPr/>
        </p:nvSpPr>
        <p:spPr>
          <a:xfrm>
            <a:off x="5334000" y="76200"/>
            <a:ext cx="3657600" cy="2286000"/>
          </a:xfrm>
          <a:prstGeom prst="cloudCallout">
            <a:avLst>
              <a:gd name="adj1" fmla="val -40529"/>
              <a:gd name="adj2" fmla="val 53334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He called them</a:t>
            </a:r>
          </a:p>
          <a:p>
            <a:pPr algn="ctr">
              <a:lnSpc>
                <a:spcPts val="26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“a </a:t>
            </a:r>
            <a:r>
              <a:rPr lang="en-US" sz="2800" b="1" dirty="0" err="1" smtClean="0">
                <a:solidFill>
                  <a:srgbClr val="0070C0"/>
                </a:solidFill>
              </a:rPr>
              <a:t>prioris</a:t>
            </a:r>
            <a:r>
              <a:rPr lang="en-US" sz="2800" b="1" dirty="0" smtClean="0">
                <a:solidFill>
                  <a:srgbClr val="0070C0"/>
                </a:solidFill>
              </a:rPr>
              <a:t>”</a:t>
            </a:r>
          </a:p>
          <a:p>
            <a:pPr algn="ctr"/>
            <a:endParaRPr lang="en-US" sz="1000" b="1" dirty="0" smtClean="0">
              <a:solidFill>
                <a:srgbClr val="0070C0"/>
              </a:solidFill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1371600"/>
            <a:ext cx="2667000" cy="6667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dirty="0" smtClean="0">
                <a:solidFill>
                  <a:srgbClr val="0070C0"/>
                </a:solidFill>
              </a:rPr>
              <a:t>  (</a:t>
            </a:r>
            <a:r>
              <a:rPr lang="en-US" dirty="0">
                <a:solidFill>
                  <a:srgbClr val="0070C0"/>
                </a:solidFill>
              </a:rPr>
              <a:t>They’re </a:t>
            </a:r>
            <a:r>
              <a:rPr lang="en-US" dirty="0" smtClean="0">
                <a:solidFill>
                  <a:srgbClr val="0070C0"/>
                </a:solidFill>
              </a:rPr>
              <a:t>in our heads</a:t>
            </a:r>
            <a:endParaRPr lang="en-US" dirty="0">
              <a:solidFill>
                <a:srgbClr val="0070C0"/>
              </a:solidFill>
            </a:endParaRPr>
          </a:p>
          <a:p>
            <a:pPr algn="ctr">
              <a:lnSpc>
                <a:spcPts val="1800"/>
              </a:lnSpc>
            </a:pPr>
            <a:r>
              <a:rPr lang="en-US" u="sng" dirty="0" smtClean="0">
                <a:solidFill>
                  <a:srgbClr val="0070C0"/>
                </a:solidFill>
              </a:rPr>
              <a:t>before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we start </a:t>
            </a:r>
            <a:r>
              <a:rPr lang="en-US" dirty="0" smtClean="0">
                <a:solidFill>
                  <a:srgbClr val="0070C0"/>
                </a:solidFill>
              </a:rPr>
              <a:t>learning.)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09600" y="3599234"/>
            <a:ext cx="2202180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Temporally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88820" y="4572000"/>
            <a:ext cx="2202180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Spatially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046220" y="4724400"/>
            <a:ext cx="2202180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Causally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087894" y="4343400"/>
            <a:ext cx="2446506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0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Quantitatively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7180" y="4495800"/>
            <a:ext cx="1701128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HISTORY</a:t>
            </a:r>
            <a:endParaRPr lang="en-US" sz="2400" dirty="0">
              <a:solidFill>
                <a:srgbClr val="6633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70735" y="5448300"/>
            <a:ext cx="2314731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GEOGRAPHY</a:t>
            </a:r>
            <a:endParaRPr lang="en-US" sz="2400" dirty="0">
              <a:solidFill>
                <a:srgbClr val="6633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5638800"/>
            <a:ext cx="1615440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SCIENCE</a:t>
            </a:r>
            <a:endParaRPr lang="en-US" sz="2400" dirty="0">
              <a:solidFill>
                <a:srgbClr val="6633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62800" y="5295900"/>
            <a:ext cx="1295400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MATH</a:t>
            </a:r>
            <a:endParaRPr lang="en-US" sz="2400" dirty="0">
              <a:solidFill>
                <a:srgbClr val="663300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 flipH="1">
            <a:off x="-345536" y="-31210"/>
            <a:ext cx="8382000" cy="6949805"/>
          </a:xfrm>
          <a:prstGeom prst="cloudCallout">
            <a:avLst>
              <a:gd name="adj1" fmla="val -46417"/>
              <a:gd name="adj2" fmla="val 33523"/>
            </a:avLst>
          </a:prstGeom>
          <a:solidFill>
            <a:srgbClr val="262626">
              <a:alpha val="40000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Callout 18"/>
          <p:cNvSpPr/>
          <p:nvPr/>
        </p:nvSpPr>
        <p:spPr>
          <a:xfrm flipH="1">
            <a:off x="809155" y="565926"/>
            <a:ext cx="8382000" cy="6949805"/>
          </a:xfrm>
          <a:prstGeom prst="cloudCallout">
            <a:avLst>
              <a:gd name="adj1" fmla="val -26158"/>
              <a:gd name="adj2" fmla="val 15667"/>
            </a:avLst>
          </a:prstGeom>
          <a:solidFill>
            <a:srgbClr val="262626">
              <a:alpha val="40000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Callout 19"/>
          <p:cNvSpPr/>
          <p:nvPr/>
        </p:nvSpPr>
        <p:spPr>
          <a:xfrm flipH="1">
            <a:off x="107854" y="-290108"/>
            <a:ext cx="8382000" cy="6949805"/>
          </a:xfrm>
          <a:prstGeom prst="cloudCallout">
            <a:avLst>
              <a:gd name="adj1" fmla="val 44751"/>
              <a:gd name="adj2" fmla="val 25378"/>
            </a:avLst>
          </a:prstGeom>
          <a:solidFill>
            <a:srgbClr val="262626">
              <a:alpha val="40000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Callout 20"/>
          <p:cNvSpPr/>
          <p:nvPr/>
        </p:nvSpPr>
        <p:spPr>
          <a:xfrm flipH="1">
            <a:off x="489200" y="-625205"/>
            <a:ext cx="8382000" cy="6949805"/>
          </a:xfrm>
          <a:prstGeom prst="cloudCallout">
            <a:avLst>
              <a:gd name="adj1" fmla="val 37219"/>
              <a:gd name="adj2" fmla="val 42921"/>
            </a:avLst>
          </a:prstGeom>
          <a:solidFill>
            <a:srgbClr val="262626">
              <a:alpha val="40000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8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143000" y="1295400"/>
            <a:ext cx="6781800" cy="25146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000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  </a:t>
            </a:r>
            <a:r>
              <a:rPr lang="en-US" sz="2400" dirty="0"/>
              <a:t>Centuries ago, Immanuel Kant said: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Humans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have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several “built-in” ways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of organizing information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from experience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6" name="Cloud Callout 15"/>
          <p:cNvSpPr/>
          <p:nvPr/>
        </p:nvSpPr>
        <p:spPr>
          <a:xfrm>
            <a:off x="5334000" y="76200"/>
            <a:ext cx="3657600" cy="2286000"/>
          </a:xfrm>
          <a:prstGeom prst="cloudCallout">
            <a:avLst>
              <a:gd name="adj1" fmla="val -40529"/>
              <a:gd name="adj2" fmla="val 53334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He called them</a:t>
            </a:r>
          </a:p>
          <a:p>
            <a:pPr algn="ctr">
              <a:lnSpc>
                <a:spcPts val="26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“a </a:t>
            </a:r>
            <a:r>
              <a:rPr lang="en-US" sz="2800" b="1" dirty="0" err="1" smtClean="0">
                <a:solidFill>
                  <a:srgbClr val="0070C0"/>
                </a:solidFill>
              </a:rPr>
              <a:t>prioris</a:t>
            </a:r>
            <a:r>
              <a:rPr lang="en-US" sz="2800" b="1" dirty="0" smtClean="0">
                <a:solidFill>
                  <a:srgbClr val="0070C0"/>
                </a:solidFill>
              </a:rPr>
              <a:t>”</a:t>
            </a:r>
          </a:p>
          <a:p>
            <a:pPr algn="ctr"/>
            <a:endParaRPr lang="en-US" sz="1000" b="1" dirty="0" smtClean="0">
              <a:solidFill>
                <a:srgbClr val="0070C0"/>
              </a:solidFill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262742"/>
            <a:ext cx="2514600" cy="6667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  (</a:t>
            </a:r>
            <a:r>
              <a:rPr lang="en-US" sz="2000" dirty="0">
                <a:solidFill>
                  <a:srgbClr val="0070C0"/>
                </a:solidFill>
              </a:rPr>
              <a:t>They’re </a:t>
            </a:r>
            <a:r>
              <a:rPr lang="en-US" sz="2000" dirty="0" smtClean="0">
                <a:solidFill>
                  <a:srgbClr val="0070C0"/>
                </a:solidFill>
              </a:rPr>
              <a:t>in our heads</a:t>
            </a:r>
            <a:endParaRPr lang="en-US" sz="2000" dirty="0">
              <a:solidFill>
                <a:srgbClr val="0070C0"/>
              </a:solidFill>
            </a:endParaRPr>
          </a:p>
          <a:p>
            <a:pPr algn="ctr">
              <a:lnSpc>
                <a:spcPts val="1800"/>
              </a:lnSpc>
            </a:pPr>
            <a:r>
              <a:rPr lang="en-US" sz="2000" u="sng" dirty="0" smtClean="0">
                <a:solidFill>
                  <a:srgbClr val="0070C0"/>
                </a:solidFill>
              </a:rPr>
              <a:t>before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we start </a:t>
            </a:r>
            <a:r>
              <a:rPr lang="en-US" sz="2000" dirty="0" smtClean="0">
                <a:solidFill>
                  <a:srgbClr val="0070C0"/>
                </a:solidFill>
              </a:rPr>
              <a:t>learning.)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09600" y="3599234"/>
            <a:ext cx="2202180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Temporally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88820" y="4572000"/>
            <a:ext cx="2202180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Spatially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046220" y="4724400"/>
            <a:ext cx="2202180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Causally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087894" y="4343400"/>
            <a:ext cx="2446506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0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Quantitatively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7180" y="4495800"/>
            <a:ext cx="1701128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HISTORY</a:t>
            </a:r>
            <a:endParaRPr lang="en-US" sz="2400" dirty="0">
              <a:solidFill>
                <a:srgbClr val="6633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70735" y="5448300"/>
            <a:ext cx="2314731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GEOGRAPHY</a:t>
            </a:r>
            <a:endParaRPr lang="en-US" sz="2400" dirty="0">
              <a:solidFill>
                <a:srgbClr val="6633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5638800"/>
            <a:ext cx="1615440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SCIENCE</a:t>
            </a:r>
            <a:endParaRPr lang="en-US" sz="2400" dirty="0">
              <a:solidFill>
                <a:srgbClr val="6633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62800" y="5295900"/>
            <a:ext cx="1295400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MATH</a:t>
            </a:r>
            <a:endParaRPr lang="en-US" sz="2400" dirty="0">
              <a:solidFill>
                <a:srgbClr val="663300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 flipH="1">
            <a:off x="-345536" y="-31210"/>
            <a:ext cx="8382000" cy="6949805"/>
          </a:xfrm>
          <a:prstGeom prst="cloudCallout">
            <a:avLst>
              <a:gd name="adj1" fmla="val -46417"/>
              <a:gd name="adj2" fmla="val 33523"/>
            </a:avLst>
          </a:prstGeom>
          <a:solidFill>
            <a:srgbClr val="262626">
              <a:alpha val="40000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Callout 18"/>
          <p:cNvSpPr/>
          <p:nvPr/>
        </p:nvSpPr>
        <p:spPr>
          <a:xfrm flipH="1">
            <a:off x="809155" y="565926"/>
            <a:ext cx="8382000" cy="6949805"/>
          </a:xfrm>
          <a:prstGeom prst="cloudCallout">
            <a:avLst>
              <a:gd name="adj1" fmla="val -26158"/>
              <a:gd name="adj2" fmla="val 15667"/>
            </a:avLst>
          </a:prstGeom>
          <a:solidFill>
            <a:srgbClr val="262626">
              <a:alpha val="40000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Callout 19"/>
          <p:cNvSpPr/>
          <p:nvPr/>
        </p:nvSpPr>
        <p:spPr>
          <a:xfrm flipH="1">
            <a:off x="107854" y="-290108"/>
            <a:ext cx="8382000" cy="6949805"/>
          </a:xfrm>
          <a:prstGeom prst="cloudCallout">
            <a:avLst>
              <a:gd name="adj1" fmla="val 44751"/>
              <a:gd name="adj2" fmla="val 25378"/>
            </a:avLst>
          </a:prstGeom>
          <a:solidFill>
            <a:srgbClr val="262626">
              <a:alpha val="40000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Callout 20"/>
          <p:cNvSpPr/>
          <p:nvPr/>
        </p:nvSpPr>
        <p:spPr>
          <a:xfrm flipH="1">
            <a:off x="489200" y="-625205"/>
            <a:ext cx="8382000" cy="6949805"/>
          </a:xfrm>
          <a:prstGeom prst="cloudCallout">
            <a:avLst>
              <a:gd name="adj1" fmla="val 37219"/>
              <a:gd name="adj2" fmla="val 42921"/>
            </a:avLst>
          </a:prstGeom>
          <a:solidFill>
            <a:srgbClr val="262626">
              <a:alpha val="40000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2546740" y="1660517"/>
            <a:ext cx="2712720" cy="10287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800000"/>
                </a:solidFill>
              </a:rPr>
              <a:t>behaviorism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5070434" y="1943100"/>
            <a:ext cx="2894125" cy="10287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utilitarianism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946054" y="2509488"/>
            <a:ext cx="2893486" cy="903629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660033"/>
                </a:solidFill>
              </a:rPr>
              <a:t>logical positivism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3675919" y="2613463"/>
            <a:ext cx="2286000" cy="10287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functionalism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5832885" y="2743200"/>
            <a:ext cx="2549115" cy="903629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660033"/>
                </a:solidFill>
              </a:rPr>
              <a:t>experientialism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1047192" y="3296399"/>
            <a:ext cx="2954482" cy="903629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660033"/>
                </a:solidFill>
              </a:rPr>
              <a:t>progressivism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3689254" y="3500088"/>
            <a:ext cx="2259330" cy="903629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660033"/>
                </a:solidFill>
              </a:rPr>
              <a:t>empiricism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5686477" y="3641717"/>
            <a:ext cx="2879577" cy="9906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660033"/>
                </a:solidFill>
              </a:rPr>
              <a:t>   existentialism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869854" y="4043013"/>
            <a:ext cx="2366763" cy="988107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660033"/>
                </a:solidFill>
              </a:rPr>
              <a:t>constructivism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3065549" y="4175117"/>
            <a:ext cx="2071505" cy="11430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post-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modernism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5030713" y="4556117"/>
            <a:ext cx="2159688" cy="11430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cultural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relativism</a:t>
            </a:r>
          </a:p>
        </p:txBody>
      </p:sp>
      <p:sp>
        <p:nvSpPr>
          <p:cNvPr id="35" name="Rounded Rectangular Callout 34"/>
          <p:cNvSpPr/>
          <p:nvPr/>
        </p:nvSpPr>
        <p:spPr>
          <a:xfrm>
            <a:off x="6087894" y="304800"/>
            <a:ext cx="2645992" cy="1486477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6633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CCCC"/>
                </a:solidFill>
              </a:rPr>
              <a:t>Dualism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FFCCCC"/>
                </a:solidFill>
              </a:rPr>
              <a:t>Descartes et al.</a:t>
            </a:r>
          </a:p>
        </p:txBody>
      </p:sp>
      <p:sp>
        <p:nvSpPr>
          <p:cNvPr id="36" name="Rounded Rectangular Callout 33"/>
          <p:cNvSpPr/>
          <p:nvPr/>
        </p:nvSpPr>
        <p:spPr>
          <a:xfrm>
            <a:off x="4620751" y="4143587"/>
            <a:ext cx="1583103" cy="666093"/>
          </a:xfrm>
          <a:custGeom>
            <a:avLst/>
            <a:gdLst>
              <a:gd name="connsiteX0" fmla="*/ 0 w 1583103"/>
              <a:gd name="connsiteY0" fmla="*/ 95252 h 571500"/>
              <a:gd name="connsiteX1" fmla="*/ 95252 w 1583103"/>
              <a:gd name="connsiteY1" fmla="*/ 0 h 571500"/>
              <a:gd name="connsiteX2" fmla="*/ 263851 w 1583103"/>
              <a:gd name="connsiteY2" fmla="*/ 0 h 571500"/>
              <a:gd name="connsiteX3" fmla="*/ 263851 w 1583103"/>
              <a:gd name="connsiteY3" fmla="*/ 0 h 571500"/>
              <a:gd name="connsiteX4" fmla="*/ 659626 w 1583103"/>
              <a:gd name="connsiteY4" fmla="*/ 0 h 571500"/>
              <a:gd name="connsiteX5" fmla="*/ 1487851 w 1583103"/>
              <a:gd name="connsiteY5" fmla="*/ 0 h 571500"/>
              <a:gd name="connsiteX6" fmla="*/ 1583103 w 1583103"/>
              <a:gd name="connsiteY6" fmla="*/ 95252 h 571500"/>
              <a:gd name="connsiteX7" fmla="*/ 1583103 w 1583103"/>
              <a:gd name="connsiteY7" fmla="*/ 333375 h 571500"/>
              <a:gd name="connsiteX8" fmla="*/ 1583103 w 1583103"/>
              <a:gd name="connsiteY8" fmla="*/ 333375 h 571500"/>
              <a:gd name="connsiteX9" fmla="*/ 1583103 w 1583103"/>
              <a:gd name="connsiteY9" fmla="*/ 476250 h 571500"/>
              <a:gd name="connsiteX10" fmla="*/ 1583103 w 1583103"/>
              <a:gd name="connsiteY10" fmla="*/ 476248 h 571500"/>
              <a:gd name="connsiteX11" fmla="*/ 1487851 w 1583103"/>
              <a:gd name="connsiteY11" fmla="*/ 571500 h 571500"/>
              <a:gd name="connsiteX12" fmla="*/ 659626 w 1583103"/>
              <a:gd name="connsiteY12" fmla="*/ 571500 h 571500"/>
              <a:gd name="connsiteX13" fmla="*/ 488371 w 1583103"/>
              <a:gd name="connsiteY13" fmla="*/ 571723 h 571500"/>
              <a:gd name="connsiteX14" fmla="*/ 263851 w 1583103"/>
              <a:gd name="connsiteY14" fmla="*/ 571500 h 571500"/>
              <a:gd name="connsiteX15" fmla="*/ 95252 w 1583103"/>
              <a:gd name="connsiteY15" fmla="*/ 571500 h 571500"/>
              <a:gd name="connsiteX16" fmla="*/ 0 w 1583103"/>
              <a:gd name="connsiteY16" fmla="*/ 476248 h 571500"/>
              <a:gd name="connsiteX17" fmla="*/ 0 w 1583103"/>
              <a:gd name="connsiteY17" fmla="*/ 476250 h 571500"/>
              <a:gd name="connsiteX18" fmla="*/ 0 w 1583103"/>
              <a:gd name="connsiteY18" fmla="*/ 333375 h 571500"/>
              <a:gd name="connsiteX19" fmla="*/ 0 w 1583103"/>
              <a:gd name="connsiteY19" fmla="*/ 333375 h 571500"/>
              <a:gd name="connsiteX20" fmla="*/ 0 w 1583103"/>
              <a:gd name="connsiteY20" fmla="*/ 95252 h 571500"/>
              <a:gd name="connsiteX0" fmla="*/ 0 w 1583103"/>
              <a:gd name="connsiteY0" fmla="*/ 95252 h 571723"/>
              <a:gd name="connsiteX1" fmla="*/ 95252 w 1583103"/>
              <a:gd name="connsiteY1" fmla="*/ 0 h 571723"/>
              <a:gd name="connsiteX2" fmla="*/ 263851 w 1583103"/>
              <a:gd name="connsiteY2" fmla="*/ 0 h 571723"/>
              <a:gd name="connsiteX3" fmla="*/ 263851 w 1583103"/>
              <a:gd name="connsiteY3" fmla="*/ 0 h 571723"/>
              <a:gd name="connsiteX4" fmla="*/ 659626 w 1583103"/>
              <a:gd name="connsiteY4" fmla="*/ 0 h 571723"/>
              <a:gd name="connsiteX5" fmla="*/ 1487851 w 1583103"/>
              <a:gd name="connsiteY5" fmla="*/ 0 h 571723"/>
              <a:gd name="connsiteX6" fmla="*/ 1583103 w 1583103"/>
              <a:gd name="connsiteY6" fmla="*/ 95252 h 571723"/>
              <a:gd name="connsiteX7" fmla="*/ 1583103 w 1583103"/>
              <a:gd name="connsiteY7" fmla="*/ 333375 h 571723"/>
              <a:gd name="connsiteX8" fmla="*/ 1583103 w 1583103"/>
              <a:gd name="connsiteY8" fmla="*/ 333375 h 571723"/>
              <a:gd name="connsiteX9" fmla="*/ 1583103 w 1583103"/>
              <a:gd name="connsiteY9" fmla="*/ 476250 h 571723"/>
              <a:gd name="connsiteX10" fmla="*/ 1583103 w 1583103"/>
              <a:gd name="connsiteY10" fmla="*/ 476248 h 571723"/>
              <a:gd name="connsiteX11" fmla="*/ 1487851 w 1583103"/>
              <a:gd name="connsiteY11" fmla="*/ 571500 h 571723"/>
              <a:gd name="connsiteX12" fmla="*/ 896109 w 1583103"/>
              <a:gd name="connsiteY12" fmla="*/ 524203 h 571723"/>
              <a:gd name="connsiteX13" fmla="*/ 488371 w 1583103"/>
              <a:gd name="connsiteY13" fmla="*/ 571723 h 571723"/>
              <a:gd name="connsiteX14" fmla="*/ 263851 w 1583103"/>
              <a:gd name="connsiteY14" fmla="*/ 571500 h 571723"/>
              <a:gd name="connsiteX15" fmla="*/ 95252 w 1583103"/>
              <a:gd name="connsiteY15" fmla="*/ 571500 h 571723"/>
              <a:gd name="connsiteX16" fmla="*/ 0 w 1583103"/>
              <a:gd name="connsiteY16" fmla="*/ 476248 h 571723"/>
              <a:gd name="connsiteX17" fmla="*/ 0 w 1583103"/>
              <a:gd name="connsiteY17" fmla="*/ 476250 h 571723"/>
              <a:gd name="connsiteX18" fmla="*/ 0 w 1583103"/>
              <a:gd name="connsiteY18" fmla="*/ 333375 h 571723"/>
              <a:gd name="connsiteX19" fmla="*/ 0 w 1583103"/>
              <a:gd name="connsiteY19" fmla="*/ 333375 h 571723"/>
              <a:gd name="connsiteX20" fmla="*/ 0 w 1583103"/>
              <a:gd name="connsiteY20" fmla="*/ 95252 h 571723"/>
              <a:gd name="connsiteX0" fmla="*/ 0 w 1583103"/>
              <a:gd name="connsiteY0" fmla="*/ 95252 h 634562"/>
              <a:gd name="connsiteX1" fmla="*/ 95252 w 1583103"/>
              <a:gd name="connsiteY1" fmla="*/ 0 h 634562"/>
              <a:gd name="connsiteX2" fmla="*/ 263851 w 1583103"/>
              <a:gd name="connsiteY2" fmla="*/ 0 h 634562"/>
              <a:gd name="connsiteX3" fmla="*/ 263851 w 1583103"/>
              <a:gd name="connsiteY3" fmla="*/ 0 h 634562"/>
              <a:gd name="connsiteX4" fmla="*/ 659626 w 1583103"/>
              <a:gd name="connsiteY4" fmla="*/ 0 h 634562"/>
              <a:gd name="connsiteX5" fmla="*/ 1487851 w 1583103"/>
              <a:gd name="connsiteY5" fmla="*/ 0 h 634562"/>
              <a:gd name="connsiteX6" fmla="*/ 1583103 w 1583103"/>
              <a:gd name="connsiteY6" fmla="*/ 95252 h 634562"/>
              <a:gd name="connsiteX7" fmla="*/ 1583103 w 1583103"/>
              <a:gd name="connsiteY7" fmla="*/ 333375 h 634562"/>
              <a:gd name="connsiteX8" fmla="*/ 1583103 w 1583103"/>
              <a:gd name="connsiteY8" fmla="*/ 333375 h 634562"/>
              <a:gd name="connsiteX9" fmla="*/ 1583103 w 1583103"/>
              <a:gd name="connsiteY9" fmla="*/ 476250 h 634562"/>
              <a:gd name="connsiteX10" fmla="*/ 1583103 w 1583103"/>
              <a:gd name="connsiteY10" fmla="*/ 476248 h 634562"/>
              <a:gd name="connsiteX11" fmla="*/ 1487851 w 1583103"/>
              <a:gd name="connsiteY11" fmla="*/ 571500 h 634562"/>
              <a:gd name="connsiteX12" fmla="*/ 896109 w 1583103"/>
              <a:gd name="connsiteY12" fmla="*/ 524203 h 634562"/>
              <a:gd name="connsiteX13" fmla="*/ 488371 w 1583103"/>
              <a:gd name="connsiteY13" fmla="*/ 571723 h 634562"/>
              <a:gd name="connsiteX14" fmla="*/ 263851 w 1583103"/>
              <a:gd name="connsiteY14" fmla="*/ 634562 h 634562"/>
              <a:gd name="connsiteX15" fmla="*/ 95252 w 1583103"/>
              <a:gd name="connsiteY15" fmla="*/ 571500 h 634562"/>
              <a:gd name="connsiteX16" fmla="*/ 0 w 1583103"/>
              <a:gd name="connsiteY16" fmla="*/ 476248 h 634562"/>
              <a:gd name="connsiteX17" fmla="*/ 0 w 1583103"/>
              <a:gd name="connsiteY17" fmla="*/ 476250 h 634562"/>
              <a:gd name="connsiteX18" fmla="*/ 0 w 1583103"/>
              <a:gd name="connsiteY18" fmla="*/ 333375 h 634562"/>
              <a:gd name="connsiteX19" fmla="*/ 0 w 1583103"/>
              <a:gd name="connsiteY19" fmla="*/ 333375 h 634562"/>
              <a:gd name="connsiteX20" fmla="*/ 0 w 1583103"/>
              <a:gd name="connsiteY20" fmla="*/ 95252 h 634562"/>
              <a:gd name="connsiteX0" fmla="*/ 0 w 1583103"/>
              <a:gd name="connsiteY0" fmla="*/ 95252 h 634562"/>
              <a:gd name="connsiteX1" fmla="*/ 95252 w 1583103"/>
              <a:gd name="connsiteY1" fmla="*/ 0 h 634562"/>
              <a:gd name="connsiteX2" fmla="*/ 263851 w 1583103"/>
              <a:gd name="connsiteY2" fmla="*/ 0 h 634562"/>
              <a:gd name="connsiteX3" fmla="*/ 263851 w 1583103"/>
              <a:gd name="connsiteY3" fmla="*/ 0 h 634562"/>
              <a:gd name="connsiteX4" fmla="*/ 833046 w 1583103"/>
              <a:gd name="connsiteY4" fmla="*/ 47297 h 634562"/>
              <a:gd name="connsiteX5" fmla="*/ 1487851 w 1583103"/>
              <a:gd name="connsiteY5" fmla="*/ 0 h 634562"/>
              <a:gd name="connsiteX6" fmla="*/ 1583103 w 1583103"/>
              <a:gd name="connsiteY6" fmla="*/ 95252 h 634562"/>
              <a:gd name="connsiteX7" fmla="*/ 1583103 w 1583103"/>
              <a:gd name="connsiteY7" fmla="*/ 333375 h 634562"/>
              <a:gd name="connsiteX8" fmla="*/ 1583103 w 1583103"/>
              <a:gd name="connsiteY8" fmla="*/ 333375 h 634562"/>
              <a:gd name="connsiteX9" fmla="*/ 1583103 w 1583103"/>
              <a:gd name="connsiteY9" fmla="*/ 476250 h 634562"/>
              <a:gd name="connsiteX10" fmla="*/ 1583103 w 1583103"/>
              <a:gd name="connsiteY10" fmla="*/ 476248 h 634562"/>
              <a:gd name="connsiteX11" fmla="*/ 1487851 w 1583103"/>
              <a:gd name="connsiteY11" fmla="*/ 571500 h 634562"/>
              <a:gd name="connsiteX12" fmla="*/ 896109 w 1583103"/>
              <a:gd name="connsiteY12" fmla="*/ 524203 h 634562"/>
              <a:gd name="connsiteX13" fmla="*/ 488371 w 1583103"/>
              <a:gd name="connsiteY13" fmla="*/ 571723 h 634562"/>
              <a:gd name="connsiteX14" fmla="*/ 263851 w 1583103"/>
              <a:gd name="connsiteY14" fmla="*/ 634562 h 634562"/>
              <a:gd name="connsiteX15" fmla="*/ 95252 w 1583103"/>
              <a:gd name="connsiteY15" fmla="*/ 571500 h 634562"/>
              <a:gd name="connsiteX16" fmla="*/ 0 w 1583103"/>
              <a:gd name="connsiteY16" fmla="*/ 476248 h 634562"/>
              <a:gd name="connsiteX17" fmla="*/ 0 w 1583103"/>
              <a:gd name="connsiteY17" fmla="*/ 476250 h 634562"/>
              <a:gd name="connsiteX18" fmla="*/ 0 w 1583103"/>
              <a:gd name="connsiteY18" fmla="*/ 333375 h 634562"/>
              <a:gd name="connsiteX19" fmla="*/ 0 w 1583103"/>
              <a:gd name="connsiteY19" fmla="*/ 333375 h 634562"/>
              <a:gd name="connsiteX20" fmla="*/ 0 w 1583103"/>
              <a:gd name="connsiteY20" fmla="*/ 95252 h 634562"/>
              <a:gd name="connsiteX0" fmla="*/ 0 w 1583103"/>
              <a:gd name="connsiteY0" fmla="*/ 142548 h 681858"/>
              <a:gd name="connsiteX1" fmla="*/ 95252 w 1583103"/>
              <a:gd name="connsiteY1" fmla="*/ 47296 h 681858"/>
              <a:gd name="connsiteX2" fmla="*/ 263851 w 1583103"/>
              <a:gd name="connsiteY2" fmla="*/ 47296 h 681858"/>
              <a:gd name="connsiteX3" fmla="*/ 453038 w 1583103"/>
              <a:gd name="connsiteY3" fmla="*/ 0 h 681858"/>
              <a:gd name="connsiteX4" fmla="*/ 833046 w 1583103"/>
              <a:gd name="connsiteY4" fmla="*/ 94593 h 681858"/>
              <a:gd name="connsiteX5" fmla="*/ 1487851 w 1583103"/>
              <a:gd name="connsiteY5" fmla="*/ 47296 h 681858"/>
              <a:gd name="connsiteX6" fmla="*/ 1583103 w 1583103"/>
              <a:gd name="connsiteY6" fmla="*/ 142548 h 681858"/>
              <a:gd name="connsiteX7" fmla="*/ 1583103 w 1583103"/>
              <a:gd name="connsiteY7" fmla="*/ 380671 h 681858"/>
              <a:gd name="connsiteX8" fmla="*/ 1583103 w 1583103"/>
              <a:gd name="connsiteY8" fmla="*/ 380671 h 681858"/>
              <a:gd name="connsiteX9" fmla="*/ 1583103 w 1583103"/>
              <a:gd name="connsiteY9" fmla="*/ 523546 h 681858"/>
              <a:gd name="connsiteX10" fmla="*/ 1583103 w 1583103"/>
              <a:gd name="connsiteY10" fmla="*/ 523544 h 681858"/>
              <a:gd name="connsiteX11" fmla="*/ 1487851 w 1583103"/>
              <a:gd name="connsiteY11" fmla="*/ 618796 h 681858"/>
              <a:gd name="connsiteX12" fmla="*/ 896109 w 1583103"/>
              <a:gd name="connsiteY12" fmla="*/ 571499 h 681858"/>
              <a:gd name="connsiteX13" fmla="*/ 488371 w 1583103"/>
              <a:gd name="connsiteY13" fmla="*/ 619019 h 681858"/>
              <a:gd name="connsiteX14" fmla="*/ 263851 w 1583103"/>
              <a:gd name="connsiteY14" fmla="*/ 681858 h 681858"/>
              <a:gd name="connsiteX15" fmla="*/ 95252 w 1583103"/>
              <a:gd name="connsiteY15" fmla="*/ 618796 h 681858"/>
              <a:gd name="connsiteX16" fmla="*/ 0 w 1583103"/>
              <a:gd name="connsiteY16" fmla="*/ 523544 h 681858"/>
              <a:gd name="connsiteX17" fmla="*/ 0 w 1583103"/>
              <a:gd name="connsiteY17" fmla="*/ 523546 h 681858"/>
              <a:gd name="connsiteX18" fmla="*/ 0 w 1583103"/>
              <a:gd name="connsiteY18" fmla="*/ 380671 h 681858"/>
              <a:gd name="connsiteX19" fmla="*/ 0 w 1583103"/>
              <a:gd name="connsiteY19" fmla="*/ 380671 h 681858"/>
              <a:gd name="connsiteX20" fmla="*/ 0 w 1583103"/>
              <a:gd name="connsiteY20" fmla="*/ 142548 h 681858"/>
              <a:gd name="connsiteX0" fmla="*/ 0 w 1583103"/>
              <a:gd name="connsiteY0" fmla="*/ 142548 h 681858"/>
              <a:gd name="connsiteX1" fmla="*/ 95252 w 1583103"/>
              <a:gd name="connsiteY1" fmla="*/ 47296 h 681858"/>
              <a:gd name="connsiteX2" fmla="*/ 263851 w 1583103"/>
              <a:gd name="connsiteY2" fmla="*/ 110358 h 681858"/>
              <a:gd name="connsiteX3" fmla="*/ 453038 w 1583103"/>
              <a:gd name="connsiteY3" fmla="*/ 0 h 681858"/>
              <a:gd name="connsiteX4" fmla="*/ 833046 w 1583103"/>
              <a:gd name="connsiteY4" fmla="*/ 94593 h 681858"/>
              <a:gd name="connsiteX5" fmla="*/ 1487851 w 1583103"/>
              <a:gd name="connsiteY5" fmla="*/ 47296 h 681858"/>
              <a:gd name="connsiteX6" fmla="*/ 1583103 w 1583103"/>
              <a:gd name="connsiteY6" fmla="*/ 142548 h 681858"/>
              <a:gd name="connsiteX7" fmla="*/ 1583103 w 1583103"/>
              <a:gd name="connsiteY7" fmla="*/ 380671 h 681858"/>
              <a:gd name="connsiteX8" fmla="*/ 1583103 w 1583103"/>
              <a:gd name="connsiteY8" fmla="*/ 380671 h 681858"/>
              <a:gd name="connsiteX9" fmla="*/ 1583103 w 1583103"/>
              <a:gd name="connsiteY9" fmla="*/ 523546 h 681858"/>
              <a:gd name="connsiteX10" fmla="*/ 1583103 w 1583103"/>
              <a:gd name="connsiteY10" fmla="*/ 523544 h 681858"/>
              <a:gd name="connsiteX11" fmla="*/ 1487851 w 1583103"/>
              <a:gd name="connsiteY11" fmla="*/ 618796 h 681858"/>
              <a:gd name="connsiteX12" fmla="*/ 896109 w 1583103"/>
              <a:gd name="connsiteY12" fmla="*/ 571499 h 681858"/>
              <a:gd name="connsiteX13" fmla="*/ 488371 w 1583103"/>
              <a:gd name="connsiteY13" fmla="*/ 619019 h 681858"/>
              <a:gd name="connsiteX14" fmla="*/ 263851 w 1583103"/>
              <a:gd name="connsiteY14" fmla="*/ 681858 h 681858"/>
              <a:gd name="connsiteX15" fmla="*/ 95252 w 1583103"/>
              <a:gd name="connsiteY15" fmla="*/ 618796 h 681858"/>
              <a:gd name="connsiteX16" fmla="*/ 0 w 1583103"/>
              <a:gd name="connsiteY16" fmla="*/ 523544 h 681858"/>
              <a:gd name="connsiteX17" fmla="*/ 0 w 1583103"/>
              <a:gd name="connsiteY17" fmla="*/ 523546 h 681858"/>
              <a:gd name="connsiteX18" fmla="*/ 0 w 1583103"/>
              <a:gd name="connsiteY18" fmla="*/ 380671 h 681858"/>
              <a:gd name="connsiteX19" fmla="*/ 0 w 1583103"/>
              <a:gd name="connsiteY19" fmla="*/ 380671 h 681858"/>
              <a:gd name="connsiteX20" fmla="*/ 0 w 1583103"/>
              <a:gd name="connsiteY20" fmla="*/ 142548 h 681858"/>
              <a:gd name="connsiteX0" fmla="*/ 0 w 1583103"/>
              <a:gd name="connsiteY0" fmla="*/ 126783 h 666093"/>
              <a:gd name="connsiteX1" fmla="*/ 95252 w 1583103"/>
              <a:gd name="connsiteY1" fmla="*/ 31531 h 666093"/>
              <a:gd name="connsiteX2" fmla="*/ 263851 w 1583103"/>
              <a:gd name="connsiteY2" fmla="*/ 94593 h 666093"/>
              <a:gd name="connsiteX3" fmla="*/ 626458 w 1583103"/>
              <a:gd name="connsiteY3" fmla="*/ 0 h 666093"/>
              <a:gd name="connsiteX4" fmla="*/ 833046 w 1583103"/>
              <a:gd name="connsiteY4" fmla="*/ 78828 h 666093"/>
              <a:gd name="connsiteX5" fmla="*/ 1487851 w 1583103"/>
              <a:gd name="connsiteY5" fmla="*/ 31531 h 666093"/>
              <a:gd name="connsiteX6" fmla="*/ 1583103 w 1583103"/>
              <a:gd name="connsiteY6" fmla="*/ 126783 h 666093"/>
              <a:gd name="connsiteX7" fmla="*/ 1583103 w 1583103"/>
              <a:gd name="connsiteY7" fmla="*/ 364906 h 666093"/>
              <a:gd name="connsiteX8" fmla="*/ 1583103 w 1583103"/>
              <a:gd name="connsiteY8" fmla="*/ 364906 h 666093"/>
              <a:gd name="connsiteX9" fmla="*/ 1583103 w 1583103"/>
              <a:gd name="connsiteY9" fmla="*/ 507781 h 666093"/>
              <a:gd name="connsiteX10" fmla="*/ 1583103 w 1583103"/>
              <a:gd name="connsiteY10" fmla="*/ 507779 h 666093"/>
              <a:gd name="connsiteX11" fmla="*/ 1487851 w 1583103"/>
              <a:gd name="connsiteY11" fmla="*/ 603031 h 666093"/>
              <a:gd name="connsiteX12" fmla="*/ 896109 w 1583103"/>
              <a:gd name="connsiteY12" fmla="*/ 555734 h 666093"/>
              <a:gd name="connsiteX13" fmla="*/ 488371 w 1583103"/>
              <a:gd name="connsiteY13" fmla="*/ 603254 h 666093"/>
              <a:gd name="connsiteX14" fmla="*/ 263851 w 1583103"/>
              <a:gd name="connsiteY14" fmla="*/ 666093 h 666093"/>
              <a:gd name="connsiteX15" fmla="*/ 95252 w 1583103"/>
              <a:gd name="connsiteY15" fmla="*/ 603031 h 666093"/>
              <a:gd name="connsiteX16" fmla="*/ 0 w 1583103"/>
              <a:gd name="connsiteY16" fmla="*/ 507779 h 666093"/>
              <a:gd name="connsiteX17" fmla="*/ 0 w 1583103"/>
              <a:gd name="connsiteY17" fmla="*/ 507781 h 666093"/>
              <a:gd name="connsiteX18" fmla="*/ 0 w 1583103"/>
              <a:gd name="connsiteY18" fmla="*/ 364906 h 666093"/>
              <a:gd name="connsiteX19" fmla="*/ 0 w 1583103"/>
              <a:gd name="connsiteY19" fmla="*/ 364906 h 666093"/>
              <a:gd name="connsiteX20" fmla="*/ 0 w 1583103"/>
              <a:gd name="connsiteY20" fmla="*/ 126783 h 666093"/>
              <a:gd name="connsiteX0" fmla="*/ 0 w 1583103"/>
              <a:gd name="connsiteY0" fmla="*/ 126783 h 666093"/>
              <a:gd name="connsiteX1" fmla="*/ 95252 w 1583103"/>
              <a:gd name="connsiteY1" fmla="*/ 31531 h 666093"/>
              <a:gd name="connsiteX2" fmla="*/ 263851 w 1583103"/>
              <a:gd name="connsiteY2" fmla="*/ 94593 h 666093"/>
              <a:gd name="connsiteX3" fmla="*/ 626458 w 1583103"/>
              <a:gd name="connsiteY3" fmla="*/ 0 h 666093"/>
              <a:gd name="connsiteX4" fmla="*/ 1132591 w 1583103"/>
              <a:gd name="connsiteY4" fmla="*/ 63063 h 666093"/>
              <a:gd name="connsiteX5" fmla="*/ 1487851 w 1583103"/>
              <a:gd name="connsiteY5" fmla="*/ 31531 h 666093"/>
              <a:gd name="connsiteX6" fmla="*/ 1583103 w 1583103"/>
              <a:gd name="connsiteY6" fmla="*/ 126783 h 666093"/>
              <a:gd name="connsiteX7" fmla="*/ 1583103 w 1583103"/>
              <a:gd name="connsiteY7" fmla="*/ 364906 h 666093"/>
              <a:gd name="connsiteX8" fmla="*/ 1583103 w 1583103"/>
              <a:gd name="connsiteY8" fmla="*/ 364906 h 666093"/>
              <a:gd name="connsiteX9" fmla="*/ 1583103 w 1583103"/>
              <a:gd name="connsiteY9" fmla="*/ 507781 h 666093"/>
              <a:gd name="connsiteX10" fmla="*/ 1583103 w 1583103"/>
              <a:gd name="connsiteY10" fmla="*/ 507779 h 666093"/>
              <a:gd name="connsiteX11" fmla="*/ 1487851 w 1583103"/>
              <a:gd name="connsiteY11" fmla="*/ 603031 h 666093"/>
              <a:gd name="connsiteX12" fmla="*/ 896109 w 1583103"/>
              <a:gd name="connsiteY12" fmla="*/ 555734 h 666093"/>
              <a:gd name="connsiteX13" fmla="*/ 488371 w 1583103"/>
              <a:gd name="connsiteY13" fmla="*/ 603254 h 666093"/>
              <a:gd name="connsiteX14" fmla="*/ 263851 w 1583103"/>
              <a:gd name="connsiteY14" fmla="*/ 666093 h 666093"/>
              <a:gd name="connsiteX15" fmla="*/ 95252 w 1583103"/>
              <a:gd name="connsiteY15" fmla="*/ 603031 h 666093"/>
              <a:gd name="connsiteX16" fmla="*/ 0 w 1583103"/>
              <a:gd name="connsiteY16" fmla="*/ 507779 h 666093"/>
              <a:gd name="connsiteX17" fmla="*/ 0 w 1583103"/>
              <a:gd name="connsiteY17" fmla="*/ 507781 h 666093"/>
              <a:gd name="connsiteX18" fmla="*/ 0 w 1583103"/>
              <a:gd name="connsiteY18" fmla="*/ 364906 h 666093"/>
              <a:gd name="connsiteX19" fmla="*/ 0 w 1583103"/>
              <a:gd name="connsiteY19" fmla="*/ 364906 h 666093"/>
              <a:gd name="connsiteX20" fmla="*/ 0 w 1583103"/>
              <a:gd name="connsiteY20" fmla="*/ 126783 h 666093"/>
              <a:gd name="connsiteX0" fmla="*/ 0 w 1583103"/>
              <a:gd name="connsiteY0" fmla="*/ 126783 h 666093"/>
              <a:gd name="connsiteX1" fmla="*/ 95252 w 1583103"/>
              <a:gd name="connsiteY1" fmla="*/ 31531 h 666093"/>
              <a:gd name="connsiteX2" fmla="*/ 263851 w 1583103"/>
              <a:gd name="connsiteY2" fmla="*/ 94593 h 666093"/>
              <a:gd name="connsiteX3" fmla="*/ 626458 w 1583103"/>
              <a:gd name="connsiteY3" fmla="*/ 0 h 666093"/>
              <a:gd name="connsiteX4" fmla="*/ 1132591 w 1583103"/>
              <a:gd name="connsiteY4" fmla="*/ 63063 h 666093"/>
              <a:gd name="connsiteX5" fmla="*/ 1487851 w 1583103"/>
              <a:gd name="connsiteY5" fmla="*/ 31531 h 666093"/>
              <a:gd name="connsiteX6" fmla="*/ 1583103 w 1583103"/>
              <a:gd name="connsiteY6" fmla="*/ 126783 h 666093"/>
              <a:gd name="connsiteX7" fmla="*/ 1583103 w 1583103"/>
              <a:gd name="connsiteY7" fmla="*/ 364906 h 666093"/>
              <a:gd name="connsiteX8" fmla="*/ 1583103 w 1583103"/>
              <a:gd name="connsiteY8" fmla="*/ 364906 h 666093"/>
              <a:gd name="connsiteX9" fmla="*/ 1583103 w 1583103"/>
              <a:gd name="connsiteY9" fmla="*/ 507781 h 666093"/>
              <a:gd name="connsiteX10" fmla="*/ 1583103 w 1583103"/>
              <a:gd name="connsiteY10" fmla="*/ 507779 h 666093"/>
              <a:gd name="connsiteX11" fmla="*/ 1361727 w 1583103"/>
              <a:gd name="connsiteY11" fmla="*/ 603031 h 666093"/>
              <a:gd name="connsiteX12" fmla="*/ 896109 w 1583103"/>
              <a:gd name="connsiteY12" fmla="*/ 555734 h 666093"/>
              <a:gd name="connsiteX13" fmla="*/ 488371 w 1583103"/>
              <a:gd name="connsiteY13" fmla="*/ 603254 h 666093"/>
              <a:gd name="connsiteX14" fmla="*/ 263851 w 1583103"/>
              <a:gd name="connsiteY14" fmla="*/ 666093 h 666093"/>
              <a:gd name="connsiteX15" fmla="*/ 95252 w 1583103"/>
              <a:gd name="connsiteY15" fmla="*/ 603031 h 666093"/>
              <a:gd name="connsiteX16" fmla="*/ 0 w 1583103"/>
              <a:gd name="connsiteY16" fmla="*/ 507779 h 666093"/>
              <a:gd name="connsiteX17" fmla="*/ 0 w 1583103"/>
              <a:gd name="connsiteY17" fmla="*/ 507781 h 666093"/>
              <a:gd name="connsiteX18" fmla="*/ 0 w 1583103"/>
              <a:gd name="connsiteY18" fmla="*/ 364906 h 666093"/>
              <a:gd name="connsiteX19" fmla="*/ 0 w 1583103"/>
              <a:gd name="connsiteY19" fmla="*/ 364906 h 666093"/>
              <a:gd name="connsiteX20" fmla="*/ 0 w 1583103"/>
              <a:gd name="connsiteY20" fmla="*/ 126783 h 66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3103" h="666093">
                <a:moveTo>
                  <a:pt x="0" y="126783"/>
                </a:moveTo>
                <a:cubicBezTo>
                  <a:pt x="0" y="74177"/>
                  <a:pt x="42646" y="31531"/>
                  <a:pt x="95252" y="31531"/>
                </a:cubicBezTo>
                <a:lnTo>
                  <a:pt x="263851" y="94593"/>
                </a:lnTo>
                <a:lnTo>
                  <a:pt x="626458" y="0"/>
                </a:lnTo>
                <a:lnTo>
                  <a:pt x="1132591" y="63063"/>
                </a:lnTo>
                <a:lnTo>
                  <a:pt x="1487851" y="31531"/>
                </a:lnTo>
                <a:cubicBezTo>
                  <a:pt x="1540457" y="31531"/>
                  <a:pt x="1583103" y="74177"/>
                  <a:pt x="1583103" y="126783"/>
                </a:cubicBezTo>
                <a:lnTo>
                  <a:pt x="1583103" y="364906"/>
                </a:lnTo>
                <a:lnTo>
                  <a:pt x="1583103" y="364906"/>
                </a:lnTo>
                <a:lnTo>
                  <a:pt x="1583103" y="507781"/>
                </a:lnTo>
                <a:lnTo>
                  <a:pt x="1583103" y="507779"/>
                </a:lnTo>
                <a:cubicBezTo>
                  <a:pt x="1583103" y="560385"/>
                  <a:pt x="1414333" y="603031"/>
                  <a:pt x="1361727" y="603031"/>
                </a:cubicBezTo>
                <a:lnTo>
                  <a:pt x="896109" y="555734"/>
                </a:lnTo>
                <a:lnTo>
                  <a:pt x="488371" y="603254"/>
                </a:lnTo>
                <a:lnTo>
                  <a:pt x="263851" y="666093"/>
                </a:lnTo>
                <a:lnTo>
                  <a:pt x="95252" y="603031"/>
                </a:lnTo>
                <a:cubicBezTo>
                  <a:pt x="42646" y="603031"/>
                  <a:pt x="0" y="560385"/>
                  <a:pt x="0" y="507779"/>
                </a:cubicBezTo>
                <a:lnTo>
                  <a:pt x="0" y="507781"/>
                </a:lnTo>
                <a:lnTo>
                  <a:pt x="0" y="364906"/>
                </a:lnTo>
                <a:lnTo>
                  <a:pt x="0" y="364906"/>
                </a:lnTo>
                <a:lnTo>
                  <a:pt x="0" y="126783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CCFF"/>
                </a:solidFill>
              </a:rPr>
              <a:t>nihilism</a:t>
            </a:r>
          </a:p>
        </p:txBody>
      </p:sp>
    </p:spTree>
    <p:extLst>
      <p:ext uri="{BB962C8B-B14F-4D97-AF65-F5344CB8AC3E}">
        <p14:creationId xmlns:p14="http://schemas.microsoft.com/office/powerpoint/2010/main" val="294792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143000" y="1295400"/>
            <a:ext cx="6781800" cy="25146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000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  </a:t>
            </a:r>
            <a:r>
              <a:rPr lang="en-US" sz="2400" dirty="0"/>
              <a:t>Centuries ago, Immanuel Kant said: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Humans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have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several “built-in” ways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of organizing information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from experience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6" name="Cloud Callout 15"/>
          <p:cNvSpPr/>
          <p:nvPr/>
        </p:nvSpPr>
        <p:spPr>
          <a:xfrm>
            <a:off x="5334000" y="76200"/>
            <a:ext cx="3657600" cy="2286000"/>
          </a:xfrm>
          <a:prstGeom prst="cloudCallout">
            <a:avLst>
              <a:gd name="adj1" fmla="val -40529"/>
              <a:gd name="adj2" fmla="val 53334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He called them</a:t>
            </a:r>
          </a:p>
          <a:p>
            <a:pPr algn="ctr">
              <a:lnSpc>
                <a:spcPts val="26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“a </a:t>
            </a:r>
            <a:r>
              <a:rPr lang="en-US" sz="2800" b="1" dirty="0" err="1" smtClean="0">
                <a:solidFill>
                  <a:srgbClr val="0070C0"/>
                </a:solidFill>
              </a:rPr>
              <a:t>prioris</a:t>
            </a:r>
            <a:r>
              <a:rPr lang="en-US" sz="2800" b="1" dirty="0" smtClean="0">
                <a:solidFill>
                  <a:srgbClr val="0070C0"/>
                </a:solidFill>
              </a:rPr>
              <a:t>”</a:t>
            </a:r>
          </a:p>
          <a:p>
            <a:pPr algn="ctr"/>
            <a:endParaRPr lang="en-US" sz="1000" b="1" dirty="0" smtClean="0">
              <a:solidFill>
                <a:srgbClr val="0070C0"/>
              </a:solidFill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262742"/>
            <a:ext cx="2514600" cy="6667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  (</a:t>
            </a:r>
            <a:r>
              <a:rPr lang="en-US" sz="2000" dirty="0">
                <a:solidFill>
                  <a:srgbClr val="0070C0"/>
                </a:solidFill>
              </a:rPr>
              <a:t>They’re </a:t>
            </a:r>
            <a:r>
              <a:rPr lang="en-US" sz="2000" dirty="0" smtClean="0">
                <a:solidFill>
                  <a:srgbClr val="0070C0"/>
                </a:solidFill>
              </a:rPr>
              <a:t>in our heads</a:t>
            </a:r>
            <a:endParaRPr lang="en-US" sz="2000" dirty="0">
              <a:solidFill>
                <a:srgbClr val="0070C0"/>
              </a:solidFill>
            </a:endParaRPr>
          </a:p>
          <a:p>
            <a:pPr algn="ctr">
              <a:lnSpc>
                <a:spcPts val="1800"/>
              </a:lnSpc>
            </a:pPr>
            <a:r>
              <a:rPr lang="en-US" sz="2000" u="sng" dirty="0" smtClean="0">
                <a:solidFill>
                  <a:srgbClr val="0070C0"/>
                </a:solidFill>
              </a:rPr>
              <a:t>before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we start </a:t>
            </a:r>
            <a:r>
              <a:rPr lang="en-US" sz="2000" dirty="0" smtClean="0">
                <a:solidFill>
                  <a:srgbClr val="0070C0"/>
                </a:solidFill>
              </a:rPr>
              <a:t>learning.)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09600" y="3599234"/>
            <a:ext cx="2202180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Temporally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88820" y="4572000"/>
            <a:ext cx="2202180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Spatially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046220" y="4724400"/>
            <a:ext cx="2202180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Causally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087894" y="4343400"/>
            <a:ext cx="2446506" cy="10668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000" b="1" dirty="0" smtClean="0">
                <a:solidFill>
                  <a:srgbClr val="800000"/>
                </a:solidFill>
                <a:latin typeface="Arial Narrow" panose="020B0606020202030204" pitchFamily="34" charset="0"/>
              </a:rPr>
              <a:t>Quantitatively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7180" y="4495800"/>
            <a:ext cx="1701128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HISTORY</a:t>
            </a:r>
            <a:endParaRPr lang="en-US" sz="2400" dirty="0">
              <a:solidFill>
                <a:srgbClr val="6633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70735" y="5448300"/>
            <a:ext cx="2314731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GEOGRAPHY</a:t>
            </a:r>
            <a:endParaRPr lang="en-US" sz="2400" dirty="0">
              <a:solidFill>
                <a:srgbClr val="6633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5638800"/>
            <a:ext cx="1615440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SCIENCE</a:t>
            </a:r>
            <a:endParaRPr lang="en-US" sz="2400" dirty="0">
              <a:solidFill>
                <a:srgbClr val="6633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62800" y="5295900"/>
            <a:ext cx="1295400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3300"/>
                </a:solidFill>
              </a:rPr>
              <a:t>MATH</a:t>
            </a:r>
            <a:endParaRPr lang="en-US" sz="2400" dirty="0">
              <a:solidFill>
                <a:srgbClr val="663300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 flipH="1">
            <a:off x="-345536" y="-31210"/>
            <a:ext cx="8382000" cy="6949805"/>
          </a:xfrm>
          <a:prstGeom prst="cloudCallout">
            <a:avLst>
              <a:gd name="adj1" fmla="val -46417"/>
              <a:gd name="adj2" fmla="val 33523"/>
            </a:avLst>
          </a:prstGeom>
          <a:solidFill>
            <a:srgbClr val="262626">
              <a:alpha val="40000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Callout 18"/>
          <p:cNvSpPr/>
          <p:nvPr/>
        </p:nvSpPr>
        <p:spPr>
          <a:xfrm flipH="1">
            <a:off x="809155" y="565926"/>
            <a:ext cx="8382000" cy="6949805"/>
          </a:xfrm>
          <a:prstGeom prst="cloudCallout">
            <a:avLst>
              <a:gd name="adj1" fmla="val -26158"/>
              <a:gd name="adj2" fmla="val 15667"/>
            </a:avLst>
          </a:prstGeom>
          <a:solidFill>
            <a:srgbClr val="262626">
              <a:alpha val="40000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Callout 19"/>
          <p:cNvSpPr/>
          <p:nvPr/>
        </p:nvSpPr>
        <p:spPr>
          <a:xfrm flipH="1">
            <a:off x="107854" y="-290108"/>
            <a:ext cx="8382000" cy="6949805"/>
          </a:xfrm>
          <a:prstGeom prst="cloudCallout">
            <a:avLst>
              <a:gd name="adj1" fmla="val 44751"/>
              <a:gd name="adj2" fmla="val 25378"/>
            </a:avLst>
          </a:prstGeom>
          <a:solidFill>
            <a:srgbClr val="262626">
              <a:alpha val="40000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Callout 20"/>
          <p:cNvSpPr/>
          <p:nvPr/>
        </p:nvSpPr>
        <p:spPr>
          <a:xfrm flipH="1">
            <a:off x="489200" y="-625205"/>
            <a:ext cx="8382000" cy="6949805"/>
          </a:xfrm>
          <a:prstGeom prst="cloudCallout">
            <a:avLst>
              <a:gd name="adj1" fmla="val 37219"/>
              <a:gd name="adj2" fmla="val 42921"/>
            </a:avLst>
          </a:prstGeom>
          <a:solidFill>
            <a:srgbClr val="262626">
              <a:alpha val="40000"/>
            </a:srgb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2546740" y="1660517"/>
            <a:ext cx="2712720" cy="10287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800000"/>
                </a:solidFill>
              </a:rPr>
              <a:t>behaviorism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5070434" y="1943100"/>
            <a:ext cx="2894125" cy="10287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utilitarianism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946054" y="2509488"/>
            <a:ext cx="2893486" cy="903629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660033"/>
                </a:solidFill>
              </a:rPr>
              <a:t>logical positivism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3675919" y="2613463"/>
            <a:ext cx="2286000" cy="10287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functionalism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5832885" y="2749065"/>
            <a:ext cx="2549115" cy="903629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660033"/>
                </a:solidFill>
              </a:rPr>
              <a:t>experientialism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1047192" y="3296399"/>
            <a:ext cx="2954482" cy="903629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660033"/>
                </a:solidFill>
              </a:rPr>
              <a:t>progressivism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3689254" y="3500088"/>
            <a:ext cx="2259330" cy="903629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660033"/>
                </a:solidFill>
              </a:rPr>
              <a:t>empiricism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5686477" y="3641717"/>
            <a:ext cx="2879577" cy="9906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660033"/>
                </a:solidFill>
              </a:rPr>
              <a:t>   existentialism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869854" y="4043013"/>
            <a:ext cx="2366763" cy="988107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660033"/>
                </a:solidFill>
              </a:rPr>
              <a:t>constructivism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3065549" y="4175117"/>
            <a:ext cx="2071505" cy="11430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post-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modernism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5030713" y="4556117"/>
            <a:ext cx="2159688" cy="11430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cultural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relativism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4620751" y="4175117"/>
            <a:ext cx="1583103" cy="5715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CCFF"/>
                </a:solidFill>
              </a:rPr>
              <a:t>nihilism</a:t>
            </a:r>
          </a:p>
        </p:txBody>
      </p:sp>
      <p:sp>
        <p:nvSpPr>
          <p:cNvPr id="35" name="Diamond 34"/>
          <p:cNvSpPr/>
          <p:nvPr/>
        </p:nvSpPr>
        <p:spPr>
          <a:xfrm>
            <a:off x="3065549" y="1382481"/>
            <a:ext cx="3551959" cy="5138839"/>
          </a:xfrm>
          <a:prstGeom prst="diamond">
            <a:avLst/>
          </a:prstGeom>
          <a:solidFill>
            <a:srgbClr val="FF9966"/>
          </a:solidFill>
          <a:effectLst>
            <a:glow rad="1371600">
              <a:srgbClr val="002060">
                <a:alpha val="7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The</a:t>
            </a:r>
          </a:p>
          <a:p>
            <a:pPr algn="ctr"/>
            <a:r>
              <a:rPr lang="en-US" sz="3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Human</a:t>
            </a:r>
            <a:r>
              <a:rPr lang="en-US" sz="3600" b="1" dirty="0" smtClean="0">
                <a:solidFill>
                  <a:srgbClr val="C00000"/>
                </a:solidFill>
              </a:rPr>
              <a:t> Brain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is 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Blank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Slate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352783" y="288236"/>
            <a:ext cx="3924300" cy="1743075"/>
          </a:xfrm>
          <a:prstGeom prst="wedgeRoundRectCallout">
            <a:avLst>
              <a:gd name="adj1" fmla="val 14577"/>
              <a:gd name="adj2" fmla="val 49850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These “isms”</a:t>
            </a: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have one idea</a:t>
            </a: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in common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6087894" y="304800"/>
            <a:ext cx="2645992" cy="1486477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2">
                    <a:lumMod val="90000"/>
                  </a:schemeClr>
                </a:solidFill>
              </a:rPr>
              <a:t>Dualism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tx2">
                    <a:lumMod val="90000"/>
                  </a:schemeClr>
                </a:solidFill>
              </a:rPr>
              <a:t>Descartes et al.</a:t>
            </a:r>
          </a:p>
        </p:txBody>
      </p:sp>
    </p:spTree>
    <p:extLst>
      <p:ext uri="{BB962C8B-B14F-4D97-AF65-F5344CB8AC3E}">
        <p14:creationId xmlns:p14="http://schemas.microsoft.com/office/powerpoint/2010/main" val="18643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09600" y="914400"/>
            <a:ext cx="4572000" cy="3124200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rgbClr val="3144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Then, . . .  along came</a:t>
            </a:r>
          </a:p>
          <a:p>
            <a:pPr algn="ctr">
              <a:lnSpc>
                <a:spcPts val="3000"/>
              </a:lnSpc>
              <a:defRPr/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new brain-scanning technologies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ctr">
              <a:lnSpc>
                <a:spcPts val="3000"/>
              </a:lnSpc>
              <a:defRPr/>
            </a:pPr>
            <a:endParaRPr lang="en-US" sz="1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lnSpc>
                <a:spcPts val="3000"/>
              </a:lnSpc>
              <a:defRPr/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They changed</a:t>
            </a:r>
          </a:p>
          <a:p>
            <a:pPr algn="ctr">
              <a:lnSpc>
                <a:spcPts val="3000"/>
              </a:lnSpc>
              <a:defRPr/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how we look</a:t>
            </a:r>
          </a:p>
          <a:p>
            <a:pPr algn="ctr">
              <a:lnSpc>
                <a:spcPts val="3000"/>
              </a:lnSpc>
              <a:defRPr/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 human brains.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295400" y="2426968"/>
            <a:ext cx="3657600" cy="2068831"/>
          </a:xfrm>
          <a:prstGeom prst="wedgeRoundRectCallout">
            <a:avLst>
              <a:gd name="adj1" fmla="val -19151"/>
              <a:gd name="adj2" fmla="val 50039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2400" dirty="0" smtClean="0">
                <a:solidFill>
                  <a:srgbClr val="FFCCCC"/>
                </a:solidFill>
              </a:rPr>
              <a:t>Unfortunately,</a:t>
            </a:r>
          </a:p>
          <a:p>
            <a:pPr algn="ctr">
              <a:lnSpc>
                <a:spcPts val="3000"/>
              </a:lnSpc>
              <a:defRPr/>
            </a:pPr>
            <a:r>
              <a:rPr lang="en-US" sz="2400" dirty="0" smtClean="0">
                <a:solidFill>
                  <a:srgbClr val="FFCCCC"/>
                </a:solidFill>
              </a:rPr>
              <a:t>“brain science”</a:t>
            </a:r>
          </a:p>
          <a:p>
            <a:pPr algn="ctr">
              <a:lnSpc>
                <a:spcPts val="3000"/>
              </a:lnSpc>
              <a:defRPr/>
            </a:pPr>
            <a:r>
              <a:rPr lang="en-US" sz="2400" dirty="0" smtClean="0">
                <a:solidFill>
                  <a:srgbClr val="FFCCCC"/>
                </a:solidFill>
              </a:rPr>
              <a:t>has become</a:t>
            </a:r>
          </a:p>
          <a:p>
            <a:pPr algn="ctr">
              <a:lnSpc>
                <a:spcPts val="3000"/>
              </a:lnSpc>
              <a:defRPr/>
            </a:pPr>
            <a:r>
              <a:rPr lang="en-US" sz="2400" dirty="0" smtClean="0">
                <a:solidFill>
                  <a:srgbClr val="FFCCCC"/>
                </a:solidFill>
              </a:rPr>
              <a:t>a kind of buzzword.</a:t>
            </a:r>
            <a:endParaRPr lang="en-US" sz="2400" dirty="0">
              <a:solidFill>
                <a:srgbClr val="FFCC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57" y="2743200"/>
            <a:ext cx="2619375" cy="3764417"/>
          </a:xfrm>
          <a:prstGeom prst="rect">
            <a:avLst/>
          </a:prstGeom>
          <a:effectLst>
            <a:outerShdw blurRad="508000" dist="254000" dir="54000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042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1676400" y="1447800"/>
            <a:ext cx="5619750" cy="3651250"/>
          </a:xfrm>
          <a:prstGeom prst="wedgeRoundRectCallout">
            <a:avLst>
              <a:gd name="adj1" fmla="val 14577"/>
              <a:gd name="adj2" fmla="val 49850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if we look at</a:t>
            </a:r>
          </a:p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brain-scanning research</a:t>
            </a:r>
          </a:p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 just the opinion blogs)</a:t>
            </a:r>
          </a:p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says</a:t>
            </a:r>
          </a:p>
          <a:p>
            <a:pPr algn="ctr">
              <a:lnSpc>
                <a:spcPts val="3200"/>
              </a:lnSpc>
            </a:pPr>
            <a:endParaRPr lang="en-US" sz="1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“Kant was right.”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038599" y="4724400"/>
            <a:ext cx="4808913" cy="1693718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that has implications</a:t>
            </a:r>
          </a:p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how we teach</a:t>
            </a:r>
          </a:p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studies.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1447800" y="1600200"/>
            <a:ext cx="6236110" cy="2171700"/>
          </a:xfrm>
          <a:prstGeom prst="snip1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     What the mind contributes is a set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/>
            </a:r>
            <a:br>
              <a:rPr lang="en-US" sz="2000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</a:b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     of abstract conceptual frameworks </a:t>
            </a:r>
            <a:b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</a:b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     that organize our experience – </a:t>
            </a:r>
          </a:p>
          <a:p>
            <a:r>
              <a:rPr lang="en-US" sz="8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 </a:t>
            </a:r>
          </a:p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         space, time, . . . causation, . . .</a:t>
            </a:r>
          </a:p>
          <a:p>
            <a:pPr algn="r"/>
            <a:endParaRPr lang="en-US" sz="800" b="1" dirty="0" smtClean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  <a:p>
            <a:pPr algn="r"/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S Pinker, </a:t>
            </a:r>
            <a:r>
              <a:rPr lang="en-US" sz="16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The Stuff of Thought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, p160</a:t>
            </a:r>
          </a:p>
        </p:txBody>
      </p:sp>
    </p:spTree>
    <p:extLst>
      <p:ext uri="{BB962C8B-B14F-4D97-AF65-F5344CB8AC3E}">
        <p14:creationId xmlns:p14="http://schemas.microsoft.com/office/powerpoint/2010/main" val="307321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BrainNI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997200"/>
            <a:ext cx="34131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04800" y="4572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914400" indent="-914400" algn="ctr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the human brain has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several distinct networks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indent="-914400" algn="ctr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do specific kinds of spatial thinking.</a:t>
            </a:r>
          </a:p>
        </p:txBody>
      </p:sp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9600" y="1666875"/>
            <a:ext cx="2743200" cy="1066800"/>
          </a:xfrm>
          <a:prstGeom prst="wedgeRoundRectCallout">
            <a:avLst>
              <a:gd name="adj1" fmla="val 73704"/>
              <a:gd name="adj2" fmla="val 106056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000099"/>
                </a:solidFill>
              </a:rPr>
              <a:t>Comparison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304800" y="2886075"/>
            <a:ext cx="2438400" cy="1676400"/>
          </a:xfrm>
          <a:prstGeom prst="wedgeRoundRectCallout">
            <a:avLst>
              <a:gd name="adj1" fmla="val 68933"/>
              <a:gd name="adj2" fmla="val 26699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Region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57200" y="4714875"/>
            <a:ext cx="2209800" cy="1676400"/>
          </a:xfrm>
          <a:prstGeom prst="wedgeRoundRectCallout">
            <a:avLst>
              <a:gd name="adj1" fmla="val 83875"/>
              <a:gd name="adj2" fmla="val -60199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Pattern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(Shape)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3124200" y="5019675"/>
            <a:ext cx="2743200" cy="1676400"/>
          </a:xfrm>
          <a:prstGeom prst="wedgeRoundRectCallout">
            <a:avLst>
              <a:gd name="adj1" fmla="val -19722"/>
              <a:gd name="adj2" fmla="val -86560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2000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Hierarchy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6172200" y="3038475"/>
            <a:ext cx="2819400" cy="1676400"/>
          </a:xfrm>
          <a:prstGeom prst="wedgeRoundRectCallout">
            <a:avLst>
              <a:gd name="adj1" fmla="val -58500"/>
              <a:gd name="adj2" fmla="val 12931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Sequence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(Transition)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89" name="AutoShape 11"/>
          <p:cNvSpPr>
            <a:spLocks noChangeArrowheads="1"/>
          </p:cNvSpPr>
          <p:nvPr/>
        </p:nvSpPr>
        <p:spPr bwMode="auto">
          <a:xfrm>
            <a:off x="6400800" y="4867275"/>
            <a:ext cx="2590800" cy="1676400"/>
          </a:xfrm>
          <a:prstGeom prst="wedgeRoundRectCallout">
            <a:avLst>
              <a:gd name="adj1" fmla="val -100963"/>
              <a:gd name="adj2" fmla="val -77287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900" dirty="0">
              <a:solidFill>
                <a:srgbClr val="660033"/>
              </a:solidFill>
            </a:endParaRPr>
          </a:p>
          <a:p>
            <a:pPr algn="ctr"/>
            <a:endParaRPr lang="en-US" sz="9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Association</a:t>
            </a:r>
          </a:p>
          <a:p>
            <a:pPr algn="ctr"/>
            <a:r>
              <a:rPr lang="en-US" sz="2400" b="1" dirty="0">
                <a:solidFill>
                  <a:srgbClr val="000099"/>
                </a:solidFill>
              </a:rPr>
              <a:t>(</a:t>
            </a:r>
            <a:r>
              <a:rPr lang="en-US" sz="2400" b="1" dirty="0" smtClean="0">
                <a:solidFill>
                  <a:srgbClr val="000099"/>
                </a:solidFill>
              </a:rPr>
              <a:t>Correlation)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5562600" y="1590675"/>
            <a:ext cx="2667000" cy="1295400"/>
          </a:xfrm>
          <a:prstGeom prst="wedgeRoundRectCallout">
            <a:avLst>
              <a:gd name="adj1" fmla="val -81593"/>
              <a:gd name="adj2" fmla="val 121722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Aura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(Influence)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447799"/>
            <a:ext cx="2057400" cy="1438275"/>
          </a:xfrm>
          <a:prstGeom prst="wedgeRoundRectCallout">
            <a:avLst>
              <a:gd name="adj1" fmla="val 20782"/>
              <a:gd name="adj2" fmla="val 67940"/>
              <a:gd name="adj3" fmla="val 16667"/>
            </a:avLst>
          </a:prstGeom>
          <a:solidFill>
            <a:srgbClr val="CCECFF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00" dirty="0">
              <a:solidFill>
                <a:srgbClr val="660033"/>
              </a:solidFill>
            </a:endParaRPr>
          </a:p>
          <a:p>
            <a:pPr algn="ctr"/>
            <a:endParaRPr lang="en-US" sz="2000" dirty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Analogy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715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2700" dir="24600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Recent  Research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(&gt;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4500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studies since 1990)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shows that human brains have distinct networks</a:t>
            </a:r>
          </a:p>
          <a:p>
            <a:pPr marL="914400" indent="-914400" algn="ctr">
              <a:lnSpc>
                <a:spcPts val="2400"/>
              </a:lnSpc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organize spatial information in different ways.</a:t>
            </a:r>
          </a:p>
        </p:txBody>
      </p:sp>
    </p:spTree>
    <p:extLst>
      <p:ext uri="{BB962C8B-B14F-4D97-AF65-F5344CB8AC3E}">
        <p14:creationId xmlns:p14="http://schemas.microsoft.com/office/powerpoint/2010/main" val="4179846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  <p:bldP spid="20487" grpId="0" animBg="1"/>
      <p:bldP spid="20488" grpId="0" animBg="1"/>
      <p:bldP spid="20489" grpId="0" animBg="1"/>
      <p:bldP spid="20491" grpId="0" animBg="1"/>
      <p:bldP spid="14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11663</TotalTime>
  <Words>2200</Words>
  <Application>Microsoft Office PowerPoint</Application>
  <PresentationFormat>On-screen Show (4:3)</PresentationFormat>
  <Paragraphs>1102</Paragraphs>
  <Slides>34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Technic</vt:lpstr>
      <vt:lpstr>spatial  reasoning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MGA</dc:creator>
  <cp:lastModifiedBy>PG</cp:lastModifiedBy>
  <cp:revision>443</cp:revision>
  <dcterms:created xsi:type="dcterms:W3CDTF">2011-11-28T21:13:34Z</dcterms:created>
  <dcterms:modified xsi:type="dcterms:W3CDTF">2016-11-02T15:53:57Z</dcterms:modified>
</cp:coreProperties>
</file>