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3" r:id="rId2"/>
    <p:sldId id="305" r:id="rId3"/>
    <p:sldId id="280" r:id="rId4"/>
    <p:sldId id="287" r:id="rId5"/>
    <p:sldId id="288" r:id="rId6"/>
    <p:sldId id="294" r:id="rId7"/>
    <p:sldId id="262" r:id="rId8"/>
    <p:sldId id="293" r:id="rId9"/>
    <p:sldId id="292" r:id="rId10"/>
    <p:sldId id="302" r:id="rId11"/>
    <p:sldId id="311" r:id="rId12"/>
    <p:sldId id="265" r:id="rId13"/>
    <p:sldId id="281" r:id="rId14"/>
    <p:sldId id="282" r:id="rId15"/>
    <p:sldId id="272" r:id="rId16"/>
    <p:sldId id="275" r:id="rId17"/>
    <p:sldId id="279" r:id="rId18"/>
    <p:sldId id="270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DCB"/>
    <a:srgbClr val="FFE1FF"/>
    <a:srgbClr val="FFCCFF"/>
    <a:srgbClr val="66CCFF"/>
    <a:srgbClr val="FFFEBE"/>
    <a:srgbClr val="008000"/>
    <a:srgbClr val="800000"/>
    <a:srgbClr val="66FF99"/>
    <a:srgbClr val="FF99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8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50D0-7F5D-42CE-B588-AE4B5A59C072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9598-7F05-42BA-8797-705664C4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28E0F36-EEBC-4C57-91CE-39297F4B9B80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676400"/>
            <a:ext cx="74675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Wake-up Call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About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Places: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Maps and Memory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143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Copyright 2015, P </a:t>
            </a:r>
            <a:r>
              <a:rPr lang="en-US" sz="1400" dirty="0" err="1" smtClean="0">
                <a:solidFill>
                  <a:schemeClr val="accent2"/>
                </a:solidFill>
              </a:rPr>
              <a:t>Gersmehl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676400" y="1600200"/>
            <a:ext cx="5943600" cy="3962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are more abstract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photos.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57400" y="3657600"/>
            <a:ext cx="5181600" cy="1752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therefore both harder</a:t>
            </a:r>
          </a:p>
          <a:p>
            <a:pPr algn="ctr"/>
            <a:r>
              <a:rPr lang="en-US" sz="24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important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ask questions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778" y="2286000"/>
            <a:ext cx="518532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Wake-up Call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9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148377" cy="59388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457200"/>
            <a:ext cx="40386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textbook map 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“the regions in Africa.”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855720" y="3886200"/>
            <a:ext cx="2019300" cy="1295400"/>
          </a:xfrm>
          <a:prstGeom prst="wedgeRoundRectCallout">
            <a:avLst>
              <a:gd name="adj1" fmla="val -105817"/>
              <a:gd name="adj2" fmla="val -52075"/>
              <a:gd name="adj3" fmla="val 16667"/>
            </a:avLst>
          </a:prstGeom>
          <a:solidFill>
            <a:srgbClr val="FF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the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rainforest.</a:t>
            </a:r>
            <a:endParaRPr lang="en-US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14600" y="228600"/>
            <a:ext cx="2019300" cy="1295400"/>
          </a:xfrm>
          <a:prstGeom prst="wedgeRoundRectCallout">
            <a:avLst>
              <a:gd name="adj1" fmla="val -62798"/>
              <a:gd name="adj2" fmla="val 106748"/>
              <a:gd name="adj3" fmla="val 16667"/>
            </a:avLst>
          </a:prstGeom>
          <a:solidFill>
            <a:srgbClr val="FFE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desert.</a:t>
            </a:r>
            <a:endParaRPr lang="en-US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148377" cy="59388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457200"/>
            <a:ext cx="40386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textbook map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regions in Africa.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1713690"/>
            <a:ext cx="3810000" cy="1941548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asked students to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“study the pattern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environments.”</a:t>
            </a:r>
            <a:endParaRPr lang="en-US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148377" cy="59388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457200"/>
            <a:ext cx="40386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textbook map 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regions in Africa.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1713689"/>
            <a:ext cx="3810000" cy="194154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asked students to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“study the pattern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environments.”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2932890"/>
            <a:ext cx="3370970" cy="179151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Weeks later,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test asked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simple question: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4419600" y="4567275"/>
            <a:ext cx="3962400" cy="2057400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Divide this blank map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into 3-6 regions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and write a short phrase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to describe each region.</a:t>
            </a:r>
          </a:p>
        </p:txBody>
      </p:sp>
    </p:spTree>
    <p:extLst>
      <p:ext uri="{BB962C8B-B14F-4D97-AF65-F5344CB8AC3E}">
        <p14:creationId xmlns:p14="http://schemas.microsoft.com/office/powerpoint/2010/main" val="34186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593080" cy="68884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19665" y="2667000"/>
            <a:ext cx="2819400" cy="1752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their answers:</a:t>
            </a:r>
          </a:p>
        </p:txBody>
      </p:sp>
    </p:spTree>
    <p:extLst>
      <p:ext uri="{BB962C8B-B14F-4D97-AF65-F5344CB8AC3E}">
        <p14:creationId xmlns:p14="http://schemas.microsoft.com/office/powerpoint/2010/main" val="245367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295400" y="1219200"/>
            <a:ext cx="6553200" cy="3810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first . . .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pause for a minute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can think about why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memorization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environmental patterns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 very well.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73618" cy="5791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219200"/>
            <a:ext cx="1752600" cy="768569"/>
          </a:xfrm>
          <a:prstGeom prst="rect">
            <a:avLst/>
          </a:prstGeom>
          <a:solidFill>
            <a:srgbClr val="F9E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140169"/>
            <a:ext cx="2743200" cy="1212631"/>
          </a:xfrm>
          <a:prstGeom prst="rect">
            <a:avLst/>
          </a:prstGeom>
          <a:solidFill>
            <a:srgbClr val="F9E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85952" y="914400"/>
            <a:ext cx="2766848" cy="1689538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traced them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added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colors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study map.</a:t>
            </a:r>
          </a:p>
        </p:txBody>
      </p:sp>
    </p:spTree>
    <p:extLst>
      <p:ext uri="{BB962C8B-B14F-4D97-AF65-F5344CB8AC3E}">
        <p14:creationId xmlns:p14="http://schemas.microsoft.com/office/powerpoint/2010/main" val="8854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295400" y="1219200"/>
            <a:ext cx="6553200" cy="3810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first . . .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pause for a minute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can think about why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memorization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environmental patterns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 very well.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73618" cy="5791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2446" y="2113889"/>
            <a:ext cx="975154" cy="1445238"/>
          </a:xfrm>
          <a:prstGeom prst="rect">
            <a:avLst/>
          </a:prstGeom>
          <a:solidFill>
            <a:srgbClr val="FDE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" y="2140169"/>
            <a:ext cx="2743200" cy="1212631"/>
          </a:xfrm>
          <a:prstGeom prst="rect">
            <a:avLst/>
          </a:prstGeom>
          <a:solidFill>
            <a:srgbClr val="F9E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85952" y="914400"/>
            <a:ext cx="2766848" cy="1689538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traced them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added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colors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study map.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8" y="533400"/>
            <a:ext cx="3170022" cy="3656757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834514" y="2190089"/>
            <a:ext cx="3733800" cy="2839111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Fact:</a:t>
            </a:r>
          </a:p>
          <a:p>
            <a:pPr algn="ctr">
              <a:lnSpc>
                <a:spcPts val="1200"/>
              </a:lnSpc>
            </a:pPr>
            <a:endParaRPr lang="en-US" sz="9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The human brain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does NOT store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map images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accurately.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671456" y="4114800"/>
            <a:ext cx="3243943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these students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learn how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“study” maps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school.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81000" y="1600200"/>
            <a:ext cx="5562600" cy="3505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endParaRPr lang="en-U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Conclusion?</a:t>
            </a:r>
          </a:p>
          <a:p>
            <a:pPr algn="ctr">
              <a:lnSpc>
                <a:spcPts val="1600"/>
              </a:lnSpc>
            </a:pPr>
            <a:endParaRPr lang="en-US" sz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just say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“study this map.”</a:t>
            </a:r>
          </a:p>
          <a:p>
            <a:pPr algn="ctr">
              <a:lnSpc>
                <a:spcPts val="1700"/>
              </a:lnSpc>
            </a:pPr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ask questions, 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model the inquiry.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both!).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1" y="228600"/>
            <a:ext cx="3810000" cy="422768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92680" y="4648200"/>
            <a:ext cx="5181600" cy="1143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these inquiry skills 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goal.</a:t>
            </a:r>
          </a:p>
        </p:txBody>
      </p:sp>
    </p:spTree>
    <p:extLst>
      <p:ext uri="{BB962C8B-B14F-4D97-AF65-F5344CB8AC3E}">
        <p14:creationId xmlns:p14="http://schemas.microsoft.com/office/powerpoint/2010/main" val="31893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600200" y="1371600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by Rick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Gray Tappan, and Phil </a:t>
            </a:r>
            <a:r>
              <a:rPr lang="en-US" sz="160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196230" y="1182666"/>
            <a:ext cx="4128370" cy="224633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teachers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students 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factual knowledge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places?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733800" y="3276600"/>
            <a:ext cx="4191000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show pictures,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them,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students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 about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6Pix\AGAfTifs\AGambR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55600"/>
            <a:ext cx="813816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9600" y="5334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876800" y="4953000"/>
            <a:ext cx="39624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places,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rains almost every day.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228600"/>
            <a:ext cx="3352800" cy="144145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 grow big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rainforest.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5334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22" y="1416050"/>
            <a:ext cx="7732199" cy="51371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" y="355600"/>
            <a:ext cx="2819400" cy="21209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rainforests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build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wood.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6Pix\AGAfTifs\AG39des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886"/>
            <a:ext cx="9127674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609600" y="3810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90700" y="5181600"/>
            <a:ext cx="3657600" cy="1371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places,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hardly ever rains.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5693410"/>
            <a:ext cx="3200400" cy="106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Fact: trees need water to grow.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6Pix\AGAfTifs\AG39des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886"/>
            <a:ext cx="9127674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609600" y="3810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1450" y="3733800"/>
            <a:ext cx="2819400" cy="25019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use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building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lived here?</a:t>
            </a:r>
          </a:p>
        </p:txBody>
      </p:sp>
    </p:spTree>
    <p:extLst>
      <p:ext uri="{BB962C8B-B14F-4D97-AF65-F5344CB8AC3E}">
        <p14:creationId xmlns:p14="http://schemas.microsoft.com/office/powerpoint/2010/main" val="41303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70378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" y="3810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1450" y="3733800"/>
            <a:ext cx="2819400" cy="25019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live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deserts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likely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houses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wood !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38533" cy="58039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33600" y="2743200"/>
            <a:ext cx="4876800" cy="236219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 students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visual vocabulary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places,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383366" y="3974223"/>
            <a:ext cx="4246034" cy="90257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if we ask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questions about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96504" y="3982106"/>
            <a:ext cx="54102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unless we link the images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 kind of map,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learn </a:t>
            </a:r>
          </a:p>
          <a:p>
            <a:pPr algn="ctr"/>
            <a:r>
              <a:rPr lang="en-US" sz="24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are.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Horiz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2352</TotalTime>
  <Words>514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126</cp:revision>
  <dcterms:created xsi:type="dcterms:W3CDTF">2014-05-29T14:03:30Z</dcterms:created>
  <dcterms:modified xsi:type="dcterms:W3CDTF">2016-11-02T15:55:14Z</dcterms:modified>
</cp:coreProperties>
</file>