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75" r:id="rId2"/>
    <p:sldId id="277" r:id="rId3"/>
    <p:sldId id="294" r:id="rId4"/>
    <p:sldId id="322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7" r:id="rId17"/>
    <p:sldId id="309" r:id="rId18"/>
    <p:sldId id="308" r:id="rId19"/>
    <p:sldId id="311" r:id="rId20"/>
    <p:sldId id="310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3" r:id="rId31"/>
    <p:sldId id="293" r:id="rId32"/>
    <p:sldId id="321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24" r:id="rId63"/>
    <p:sldId id="355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CCFFCC"/>
    <a:srgbClr val="FFCC99"/>
    <a:srgbClr val="FF9999"/>
    <a:srgbClr val="FFCCFF"/>
    <a:srgbClr val="FFFF66"/>
    <a:srgbClr val="FF99CC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B00E-4E34-4EF2-8F50-1F9BBB44024A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F0EDC-8BFA-4107-922D-158F903F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F0EDC-8BFA-4107-922D-158F903FE5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0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CBA9F-94AD-4885-8A62-4528CE6C8FFD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76200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combinations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2700" dirty="0"/>
              <a:t>A geographic “big idea”</a:t>
            </a:r>
            <a:br>
              <a:rPr lang="en-US" sz="2700" dirty="0"/>
            </a:br>
            <a:r>
              <a:rPr lang="en-US" sz="2700" dirty="0"/>
              <a:t>with many consequences in</a:t>
            </a:r>
            <a:br>
              <a:rPr lang="en-US" sz="2700" dirty="0"/>
            </a:br>
            <a:r>
              <a:rPr lang="en-US" sz="5300" dirty="0" smtClean="0"/>
              <a:t>south </a:t>
            </a:r>
            <a:r>
              <a:rPr lang="en-US" sz="5300" dirty="0" err="1" smtClean="0"/>
              <a:t>asia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733800"/>
            <a:ext cx="8839200" cy="266700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 smtClean="0"/>
              <a:t>Combinations of conditions can help us understand</a:t>
            </a:r>
            <a:br>
              <a:rPr lang="en-US" sz="2200" dirty="0" smtClean="0"/>
            </a:br>
            <a:r>
              <a:rPr lang="en-US" sz="2200" dirty="0" smtClean="0"/>
              <a:t>many of the geographic features in South Asia,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 smtClean="0"/>
              <a:t>including patterns of mountains, rainfall, river flow,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 smtClean="0"/>
              <a:t>British colonialism, cotton production, railroads,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 smtClean="0"/>
              <a:t>trade, population, post-colonial partition,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 smtClean="0"/>
              <a:t>and modern territorial disputes. </a:t>
            </a:r>
          </a:p>
        </p:txBody>
      </p:sp>
    </p:spTree>
    <p:extLst>
      <p:ext uri="{BB962C8B-B14F-4D97-AF65-F5344CB8AC3E}">
        <p14:creationId xmlns:p14="http://schemas.microsoft.com/office/powerpoint/2010/main" val="30335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232" y="1524000"/>
            <a:ext cx="5128368" cy="3657600"/>
          </a:xfrm>
          <a:prstGeom prst="wedgeRoundRectCallout">
            <a:avLst>
              <a:gd name="adj1" fmla="val 58438"/>
              <a:gd name="adj2" fmla="val -8672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Here is how the monsoon works:</a:t>
            </a:r>
          </a:p>
          <a:p>
            <a:endParaRPr lang="en-US" sz="1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1. In </a:t>
            </a:r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winter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the continent is cold.</a:t>
            </a:r>
          </a:p>
          <a:p>
            <a:endParaRPr lang="en-US" sz="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2. The jet stream is pushed to</a:t>
            </a:r>
          </a:p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the south side of the mountains.</a:t>
            </a:r>
          </a:p>
          <a:p>
            <a:endParaRPr lang="en-US" sz="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3. Air pressure is high, </a:t>
            </a:r>
            <a:r>
              <a:rPr lang="en-US" sz="2000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endParaRPr lang="en-US" sz="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4. Winds blow toward the southwest,</a:t>
            </a:r>
          </a:p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 from the land to the ocean.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213871" y="4792246"/>
            <a:ext cx="4076700" cy="1981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a result, it rains or snows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on the offshore islands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a few high mountains.</a:t>
            </a:r>
          </a:p>
          <a:p>
            <a:pPr algn="ctr"/>
            <a:endParaRPr lang="en-US" sz="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Most of the subcontinent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extremely dry.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785645" y="1425723"/>
            <a:ext cx="4076700" cy="2819400"/>
          </a:xfrm>
          <a:prstGeom prst="wedgeRoundRectCallout">
            <a:avLst>
              <a:gd name="adj1" fmla="val -23796"/>
              <a:gd name="adj2" fmla="val -9515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NOTE: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cold air is up </a:t>
            </a:r>
            <a:r>
              <a:rPr lang="en-US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north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Remember, most of India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closer to the equator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Texas, so India itself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really quite warm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well as dry in “winter.”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232" y="1524000"/>
            <a:ext cx="5128368" cy="3657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CCFF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Then:</a:t>
            </a:r>
          </a:p>
          <a:p>
            <a:endParaRPr lang="en-US" sz="1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1. In </a:t>
            </a:r>
            <a:r>
              <a:rPr lang="en-US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summer</a:t>
            </a:r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, the continent is warm.</a:t>
            </a: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2. The jet stream flows around</a:t>
            </a: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  the </a:t>
            </a:r>
            <a:r>
              <a:rPr lang="en-US" sz="2000" u="sng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north</a:t>
            </a:r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side of the mountains.</a:t>
            </a: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3. Air pressure is low, and</a:t>
            </a: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4. Winds blow toward the northeast,</a:t>
            </a: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   from the ocean to the land.</a:t>
            </a:r>
            <a:endParaRPr lang="en-US" sz="16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8201" y="4792246"/>
            <a:ext cx="3505200" cy="176095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CCFF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As a result, heavy rains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fall on most of the land,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especially on the hills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and high mountains.</a:t>
            </a:r>
            <a:endParaRPr lang="en-US" sz="16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67000" y="152400"/>
            <a:ext cx="4572000" cy="1828800"/>
          </a:xfrm>
          <a:prstGeom prst="wedgeRoundRectCallout">
            <a:avLst>
              <a:gd name="adj1" fmla="val 59896"/>
              <a:gd name="adj2" fmla="val 563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places can get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thirty </a:t>
            </a:r>
            <a:r>
              <a:rPr lang="en-US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feet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rain in mid-summer –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twice as much as Atlanta, Boston,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Chicago, and Houston put together. 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9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85800" y="4191000"/>
            <a:ext cx="2667000" cy="1905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Here is another look at the winter map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wind and rain, without all the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explanations.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85800" y="4191000"/>
            <a:ext cx="2667000" cy="1905000"/>
          </a:xfrm>
          <a:prstGeom prst="wedgeRoundRectCallout">
            <a:avLst>
              <a:gd name="adj1" fmla="val 34698"/>
              <a:gd name="adj2" fmla="val -17740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is another look at the summer map.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Note how this area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remains dry.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7684" y="234296"/>
            <a:ext cx="3357785" cy="2356503"/>
          </a:xfrm>
          <a:prstGeom prst="wedgeRoundRectCallout">
            <a:avLst>
              <a:gd name="adj1" fmla="val 49055"/>
              <a:gd name="adj2" fmla="val 26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Where the jet stream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(blowing from west to east)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“piles up” against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high mountains,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air is pushed downward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makes a desert.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6201" y="2514600"/>
            <a:ext cx="3429000" cy="3048000"/>
          </a:xfrm>
          <a:prstGeom prst="wedgeRoundRectCallout">
            <a:avLst>
              <a:gd name="adj1" fmla="val 24381"/>
              <a:gd name="adj2" fmla="val -7963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This combination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conditions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makes this area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one of the hottest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driest deserts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 world.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Satellites have recorded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surface temperatures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above 155 degrees!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165077" y="5486400"/>
            <a:ext cx="2590800" cy="990600"/>
          </a:xfrm>
          <a:prstGeom prst="wedgeRoundRectCallout">
            <a:avLst>
              <a:gd name="adj1" fmla="val 49055"/>
              <a:gd name="adj2" fmla="val 2633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Hold that thought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for a few minutes.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94716" y="3657600"/>
            <a:ext cx="4248684" cy="1600200"/>
          </a:xfrm>
          <a:prstGeom prst="wedgeRoundRectCallout">
            <a:avLst>
              <a:gd name="adj1" fmla="val 69538"/>
              <a:gd name="adj2" fmla="val -18798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heavy summer rains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combine with the high mountains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make some really big rivers.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5137638"/>
            <a:ext cx="4553484" cy="16002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remember, since the rains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come in less than half the year,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rivers tend to flood in summer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almost disappear in winter. 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276600" y="3962400"/>
            <a:ext cx="4248684" cy="1600200"/>
          </a:xfrm>
          <a:prstGeom prst="wedgeRoundRectCallout">
            <a:avLst>
              <a:gd name="adj1" fmla="val 72756"/>
              <a:gd name="adj2" fmla="val -16128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Did you notice over here,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where several large rivers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flow parallel to each other?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could cause that?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28600" y="4724400"/>
            <a:ext cx="3505200" cy="1975338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your hypothesis is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the crustal collision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made these parallel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ranges of mountains,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 are right.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505200" y="5740638"/>
            <a:ext cx="5410200" cy="987669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Parallel ridges separated by deep canyons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 travel very difficult in this region.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88775" y="1147662"/>
            <a:ext cx="1949182" cy="1608902"/>
          </a:xfrm>
          <a:custGeom>
            <a:avLst/>
            <a:gdLst>
              <a:gd name="connsiteX0" fmla="*/ 0 w 1752600"/>
              <a:gd name="connsiteY0" fmla="*/ 1066800 h 2133600"/>
              <a:gd name="connsiteX1" fmla="*/ 876300 w 1752600"/>
              <a:gd name="connsiteY1" fmla="*/ 0 h 2133600"/>
              <a:gd name="connsiteX2" fmla="*/ 1752600 w 1752600"/>
              <a:gd name="connsiteY2" fmla="*/ 1066800 h 2133600"/>
              <a:gd name="connsiteX3" fmla="*/ 876300 w 1752600"/>
              <a:gd name="connsiteY3" fmla="*/ 2133600 h 2133600"/>
              <a:gd name="connsiteX4" fmla="*/ 0 w 1752600"/>
              <a:gd name="connsiteY4" fmla="*/ 1066800 h 2133600"/>
              <a:gd name="connsiteX0" fmla="*/ 1005 w 1753605"/>
              <a:gd name="connsiteY0" fmla="*/ 1058255 h 2125055"/>
              <a:gd name="connsiteX1" fmla="*/ 1022584 w 1753605"/>
              <a:gd name="connsiteY1" fmla="*/ 0 h 2125055"/>
              <a:gd name="connsiteX2" fmla="*/ 1753605 w 1753605"/>
              <a:gd name="connsiteY2" fmla="*/ 1058255 h 2125055"/>
              <a:gd name="connsiteX3" fmla="*/ 877305 w 1753605"/>
              <a:gd name="connsiteY3" fmla="*/ 2125055 h 2125055"/>
              <a:gd name="connsiteX4" fmla="*/ 1005 w 1753605"/>
              <a:gd name="connsiteY4" fmla="*/ 1058255 h 2125055"/>
              <a:gd name="connsiteX0" fmla="*/ 611 w 1864306"/>
              <a:gd name="connsiteY0" fmla="*/ 1041171 h 2125075"/>
              <a:gd name="connsiteX1" fmla="*/ 1133285 w 1864306"/>
              <a:gd name="connsiteY1" fmla="*/ 8 h 2125075"/>
              <a:gd name="connsiteX2" fmla="*/ 1864306 w 1864306"/>
              <a:gd name="connsiteY2" fmla="*/ 1058263 h 2125075"/>
              <a:gd name="connsiteX3" fmla="*/ 988006 w 1864306"/>
              <a:gd name="connsiteY3" fmla="*/ 2125063 h 2125075"/>
              <a:gd name="connsiteX4" fmla="*/ 611 w 1864306"/>
              <a:gd name="connsiteY4" fmla="*/ 1041171 h 2125075"/>
              <a:gd name="connsiteX0" fmla="*/ 596 w 1744650"/>
              <a:gd name="connsiteY0" fmla="*/ 1041182 h 2125102"/>
              <a:gd name="connsiteX1" fmla="*/ 1133270 w 1744650"/>
              <a:gd name="connsiteY1" fmla="*/ 19 h 2125102"/>
              <a:gd name="connsiteX2" fmla="*/ 1744650 w 1744650"/>
              <a:gd name="connsiteY2" fmla="*/ 1066820 h 2125102"/>
              <a:gd name="connsiteX3" fmla="*/ 987991 w 1744650"/>
              <a:gd name="connsiteY3" fmla="*/ 2125074 h 2125102"/>
              <a:gd name="connsiteX4" fmla="*/ 596 w 1744650"/>
              <a:gd name="connsiteY4" fmla="*/ 1041182 h 2125102"/>
              <a:gd name="connsiteX0" fmla="*/ 1665 w 1745719"/>
              <a:gd name="connsiteY0" fmla="*/ 819000 h 1902920"/>
              <a:gd name="connsiteX1" fmla="*/ 1236888 w 1745719"/>
              <a:gd name="connsiteY1" fmla="*/ 27 h 1902920"/>
              <a:gd name="connsiteX2" fmla="*/ 1745719 w 1745719"/>
              <a:gd name="connsiteY2" fmla="*/ 844638 h 1902920"/>
              <a:gd name="connsiteX3" fmla="*/ 989060 w 1745719"/>
              <a:gd name="connsiteY3" fmla="*/ 1902892 h 1902920"/>
              <a:gd name="connsiteX4" fmla="*/ 1665 w 1745719"/>
              <a:gd name="connsiteY4" fmla="*/ 819000 h 1902920"/>
              <a:gd name="connsiteX0" fmla="*/ 4811 w 1748865"/>
              <a:gd name="connsiteY0" fmla="*/ 904454 h 1988374"/>
              <a:gd name="connsiteX1" fmla="*/ 1428042 w 1748865"/>
              <a:gd name="connsiteY1" fmla="*/ 23 h 1988374"/>
              <a:gd name="connsiteX2" fmla="*/ 1748865 w 1748865"/>
              <a:gd name="connsiteY2" fmla="*/ 930092 h 1988374"/>
              <a:gd name="connsiteX3" fmla="*/ 992206 w 1748865"/>
              <a:gd name="connsiteY3" fmla="*/ 1988346 h 1988374"/>
              <a:gd name="connsiteX4" fmla="*/ 4811 w 1748865"/>
              <a:gd name="connsiteY4" fmla="*/ 904454 h 1988374"/>
              <a:gd name="connsiteX0" fmla="*/ 1777 w 1745831"/>
              <a:gd name="connsiteY0" fmla="*/ 605370 h 1689290"/>
              <a:gd name="connsiteX1" fmla="*/ 1245547 w 1745831"/>
              <a:gd name="connsiteY1" fmla="*/ 42 h 1689290"/>
              <a:gd name="connsiteX2" fmla="*/ 1745831 w 1745831"/>
              <a:gd name="connsiteY2" fmla="*/ 631008 h 1689290"/>
              <a:gd name="connsiteX3" fmla="*/ 989172 w 1745831"/>
              <a:gd name="connsiteY3" fmla="*/ 1689262 h 1689290"/>
              <a:gd name="connsiteX4" fmla="*/ 1777 w 1745831"/>
              <a:gd name="connsiteY4" fmla="*/ 605370 h 1689290"/>
              <a:gd name="connsiteX0" fmla="*/ 1640 w 1822606"/>
              <a:gd name="connsiteY0" fmla="*/ 1194937 h 1729894"/>
              <a:gd name="connsiteX1" fmla="*/ 1322322 w 1822606"/>
              <a:gd name="connsiteY1" fmla="*/ 25587 h 1729894"/>
              <a:gd name="connsiteX2" fmla="*/ 1822606 w 1822606"/>
              <a:gd name="connsiteY2" fmla="*/ 656553 h 1729894"/>
              <a:gd name="connsiteX3" fmla="*/ 1065947 w 1822606"/>
              <a:gd name="connsiteY3" fmla="*/ 1714807 h 1729894"/>
              <a:gd name="connsiteX4" fmla="*/ 1640 w 1822606"/>
              <a:gd name="connsiteY4" fmla="*/ 1194937 h 1729894"/>
              <a:gd name="connsiteX0" fmla="*/ 9717 w 1830683"/>
              <a:gd name="connsiteY0" fmla="*/ 1194937 h 1790171"/>
              <a:gd name="connsiteX1" fmla="*/ 1330399 w 1830683"/>
              <a:gd name="connsiteY1" fmla="*/ 25587 h 1790171"/>
              <a:gd name="connsiteX2" fmla="*/ 1830683 w 1830683"/>
              <a:gd name="connsiteY2" fmla="*/ 656553 h 1790171"/>
              <a:gd name="connsiteX3" fmla="*/ 1074024 w 1830683"/>
              <a:gd name="connsiteY3" fmla="*/ 1714807 h 1790171"/>
              <a:gd name="connsiteX4" fmla="*/ 9717 w 1830683"/>
              <a:gd name="connsiteY4" fmla="*/ 1194937 h 1790171"/>
              <a:gd name="connsiteX0" fmla="*/ 9574 w 1847631"/>
              <a:gd name="connsiteY0" fmla="*/ 1022929 h 1732039"/>
              <a:gd name="connsiteX1" fmla="*/ 1347347 w 1847631"/>
              <a:gd name="connsiteY1" fmla="*/ 15949 h 1732039"/>
              <a:gd name="connsiteX2" fmla="*/ 1847631 w 1847631"/>
              <a:gd name="connsiteY2" fmla="*/ 646915 h 1732039"/>
              <a:gd name="connsiteX3" fmla="*/ 1090972 w 1847631"/>
              <a:gd name="connsiteY3" fmla="*/ 1705169 h 1732039"/>
              <a:gd name="connsiteX4" fmla="*/ 9574 w 1847631"/>
              <a:gd name="connsiteY4" fmla="*/ 1022929 h 1732039"/>
              <a:gd name="connsiteX0" fmla="*/ 2277 w 1840334"/>
              <a:gd name="connsiteY0" fmla="*/ 1022929 h 1626390"/>
              <a:gd name="connsiteX1" fmla="*/ 1340050 w 1840334"/>
              <a:gd name="connsiteY1" fmla="*/ 15949 h 1626390"/>
              <a:gd name="connsiteX2" fmla="*/ 1840334 w 1840334"/>
              <a:gd name="connsiteY2" fmla="*/ 646915 h 1626390"/>
              <a:gd name="connsiteX3" fmla="*/ 1040946 w 1840334"/>
              <a:gd name="connsiteY3" fmla="*/ 1619711 h 1626390"/>
              <a:gd name="connsiteX4" fmla="*/ 2277 w 1840334"/>
              <a:gd name="connsiteY4" fmla="*/ 1022929 h 1626390"/>
              <a:gd name="connsiteX0" fmla="*/ 8696 w 1855126"/>
              <a:gd name="connsiteY0" fmla="*/ 1022929 h 1624869"/>
              <a:gd name="connsiteX1" fmla="*/ 1346469 w 1855126"/>
              <a:gd name="connsiteY1" fmla="*/ 15949 h 1624869"/>
              <a:gd name="connsiteX2" fmla="*/ 1846753 w 1855126"/>
              <a:gd name="connsiteY2" fmla="*/ 646915 h 1624869"/>
              <a:gd name="connsiteX3" fmla="*/ 1047365 w 1855126"/>
              <a:gd name="connsiteY3" fmla="*/ 1619711 h 1624869"/>
              <a:gd name="connsiteX4" fmla="*/ 8696 w 1855126"/>
              <a:gd name="connsiteY4" fmla="*/ 1022929 h 1624869"/>
              <a:gd name="connsiteX0" fmla="*/ 2094 w 1925609"/>
              <a:gd name="connsiteY0" fmla="*/ 1140545 h 1639763"/>
              <a:gd name="connsiteX1" fmla="*/ 1425325 w 1925609"/>
              <a:gd name="connsiteY1" fmla="*/ 22469 h 1639763"/>
              <a:gd name="connsiteX2" fmla="*/ 1925609 w 1925609"/>
              <a:gd name="connsiteY2" fmla="*/ 653435 h 1639763"/>
              <a:gd name="connsiteX3" fmla="*/ 1126221 w 1925609"/>
              <a:gd name="connsiteY3" fmla="*/ 1626231 h 1639763"/>
              <a:gd name="connsiteX4" fmla="*/ 2094 w 1925609"/>
              <a:gd name="connsiteY4" fmla="*/ 1140545 h 1639763"/>
              <a:gd name="connsiteX0" fmla="*/ 3656 w 1927171"/>
              <a:gd name="connsiteY0" fmla="*/ 1140545 h 1645922"/>
              <a:gd name="connsiteX1" fmla="*/ 1426887 w 1927171"/>
              <a:gd name="connsiteY1" fmla="*/ 22469 h 1645922"/>
              <a:gd name="connsiteX2" fmla="*/ 1927171 w 1927171"/>
              <a:gd name="connsiteY2" fmla="*/ 653435 h 1645922"/>
              <a:gd name="connsiteX3" fmla="*/ 1127783 w 1927171"/>
              <a:gd name="connsiteY3" fmla="*/ 1626231 h 1645922"/>
              <a:gd name="connsiteX4" fmla="*/ 3656 w 1927171"/>
              <a:gd name="connsiteY4" fmla="*/ 1140545 h 1645922"/>
              <a:gd name="connsiteX0" fmla="*/ 3656 w 1950580"/>
              <a:gd name="connsiteY0" fmla="*/ 1159948 h 1665325"/>
              <a:gd name="connsiteX1" fmla="*/ 1426887 w 1950580"/>
              <a:gd name="connsiteY1" fmla="*/ 41872 h 1665325"/>
              <a:gd name="connsiteX2" fmla="*/ 1927171 w 1950580"/>
              <a:gd name="connsiteY2" fmla="*/ 672838 h 1665325"/>
              <a:gd name="connsiteX3" fmla="*/ 1127783 w 1950580"/>
              <a:gd name="connsiteY3" fmla="*/ 1645634 h 1665325"/>
              <a:gd name="connsiteX4" fmla="*/ 3656 w 1950580"/>
              <a:gd name="connsiteY4" fmla="*/ 1159948 h 1665325"/>
              <a:gd name="connsiteX0" fmla="*/ 59 w 1923574"/>
              <a:gd name="connsiteY0" fmla="*/ 1115133 h 1614063"/>
              <a:gd name="connsiteX1" fmla="*/ 1090004 w 1923574"/>
              <a:gd name="connsiteY1" fmla="*/ 48332 h 1614063"/>
              <a:gd name="connsiteX2" fmla="*/ 1923574 w 1923574"/>
              <a:gd name="connsiteY2" fmla="*/ 628023 h 1614063"/>
              <a:gd name="connsiteX3" fmla="*/ 1124186 w 1923574"/>
              <a:gd name="connsiteY3" fmla="*/ 1600819 h 1614063"/>
              <a:gd name="connsiteX4" fmla="*/ 59 w 1923574"/>
              <a:gd name="connsiteY4" fmla="*/ 1115133 h 1614063"/>
              <a:gd name="connsiteX0" fmla="*/ 30 w 1949182"/>
              <a:gd name="connsiteY0" fmla="*/ 1194598 h 1608902"/>
              <a:gd name="connsiteX1" fmla="*/ 1115612 w 1949182"/>
              <a:gd name="connsiteY1" fmla="*/ 33793 h 1608902"/>
              <a:gd name="connsiteX2" fmla="*/ 1949182 w 1949182"/>
              <a:gd name="connsiteY2" fmla="*/ 613484 h 1608902"/>
              <a:gd name="connsiteX3" fmla="*/ 1149794 w 1949182"/>
              <a:gd name="connsiteY3" fmla="*/ 1586280 h 1608902"/>
              <a:gd name="connsiteX4" fmla="*/ 30 w 1949182"/>
              <a:gd name="connsiteY4" fmla="*/ 1194598 h 160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182" h="1608902">
                <a:moveTo>
                  <a:pt x="30" y="1194598"/>
                </a:moveTo>
                <a:cubicBezTo>
                  <a:pt x="-5667" y="935850"/>
                  <a:pt x="790753" y="130645"/>
                  <a:pt x="1115612" y="33793"/>
                </a:cubicBezTo>
                <a:cubicBezTo>
                  <a:pt x="1440471" y="-63059"/>
                  <a:pt x="1949182" y="24307"/>
                  <a:pt x="1949182" y="613484"/>
                </a:cubicBezTo>
                <a:cubicBezTo>
                  <a:pt x="1949182" y="1202661"/>
                  <a:pt x="1474653" y="1489428"/>
                  <a:pt x="1149794" y="1586280"/>
                </a:cubicBezTo>
                <a:cubicBezTo>
                  <a:pt x="824935" y="1683132"/>
                  <a:pt x="5727" y="1453346"/>
                  <a:pt x="30" y="1194598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65548" y="64630"/>
            <a:ext cx="5112661" cy="2223739"/>
          </a:xfrm>
          <a:custGeom>
            <a:avLst/>
            <a:gdLst>
              <a:gd name="connsiteX0" fmla="*/ 188516 w 4774532"/>
              <a:gd name="connsiteY0" fmla="*/ 1087454 h 2222141"/>
              <a:gd name="connsiteX1" fmla="*/ 9054 w 4774532"/>
              <a:gd name="connsiteY1" fmla="*/ 668710 h 2222141"/>
              <a:gd name="connsiteX2" fmla="*/ 487619 w 4774532"/>
              <a:gd name="connsiteY2" fmla="*/ 79051 h 2222141"/>
              <a:gd name="connsiteX3" fmla="*/ 1419111 w 4774532"/>
              <a:gd name="connsiteY3" fmla="*/ 130325 h 2222141"/>
              <a:gd name="connsiteX4" fmla="*/ 2230961 w 4774532"/>
              <a:gd name="connsiteY4" fmla="*/ 1215641 h 2222141"/>
              <a:gd name="connsiteX5" fmla="*/ 2521518 w 4774532"/>
              <a:gd name="connsiteY5" fmla="*/ 1617293 h 2222141"/>
              <a:gd name="connsiteX6" fmla="*/ 3632471 w 4774532"/>
              <a:gd name="connsiteY6" fmla="*/ 1788209 h 2222141"/>
              <a:gd name="connsiteX7" fmla="*/ 4572509 w 4774532"/>
              <a:gd name="connsiteY7" fmla="*/ 1694206 h 2222141"/>
              <a:gd name="connsiteX8" fmla="*/ 4598146 w 4774532"/>
              <a:gd name="connsiteY8" fmla="*/ 2061675 h 2222141"/>
              <a:gd name="connsiteX9" fmla="*/ 2641159 w 4774532"/>
              <a:gd name="connsiteY9" fmla="*/ 2172770 h 2222141"/>
              <a:gd name="connsiteX10" fmla="*/ 1513114 w 4774532"/>
              <a:gd name="connsiteY10" fmla="*/ 1275462 h 2222141"/>
              <a:gd name="connsiteX11" fmla="*/ 1043096 w 4774532"/>
              <a:gd name="connsiteY11" fmla="*/ 719985 h 2222141"/>
              <a:gd name="connsiteX12" fmla="*/ 573077 w 4774532"/>
              <a:gd name="connsiteY12" fmla="*/ 950722 h 2222141"/>
              <a:gd name="connsiteX13" fmla="*/ 367978 w 4774532"/>
              <a:gd name="connsiteY13" fmla="*/ 1087454 h 2222141"/>
              <a:gd name="connsiteX14" fmla="*/ 188516 w 4774532"/>
              <a:gd name="connsiteY14" fmla="*/ 1087454 h 2222141"/>
              <a:gd name="connsiteX0" fmla="*/ 188516 w 4774532"/>
              <a:gd name="connsiteY0" fmla="*/ 1087454 h 2222141"/>
              <a:gd name="connsiteX1" fmla="*/ 9054 w 4774532"/>
              <a:gd name="connsiteY1" fmla="*/ 668710 h 2222141"/>
              <a:gd name="connsiteX2" fmla="*/ 487619 w 4774532"/>
              <a:gd name="connsiteY2" fmla="*/ 79051 h 2222141"/>
              <a:gd name="connsiteX3" fmla="*/ 1419111 w 4774532"/>
              <a:gd name="connsiteY3" fmla="*/ 130325 h 2222141"/>
              <a:gd name="connsiteX4" fmla="*/ 2230961 w 4774532"/>
              <a:gd name="connsiteY4" fmla="*/ 1215641 h 2222141"/>
              <a:gd name="connsiteX5" fmla="*/ 2709526 w 4774532"/>
              <a:gd name="connsiteY5" fmla="*/ 1651476 h 2222141"/>
              <a:gd name="connsiteX6" fmla="*/ 3632471 w 4774532"/>
              <a:gd name="connsiteY6" fmla="*/ 1788209 h 2222141"/>
              <a:gd name="connsiteX7" fmla="*/ 4572509 w 4774532"/>
              <a:gd name="connsiteY7" fmla="*/ 1694206 h 2222141"/>
              <a:gd name="connsiteX8" fmla="*/ 4598146 w 4774532"/>
              <a:gd name="connsiteY8" fmla="*/ 2061675 h 2222141"/>
              <a:gd name="connsiteX9" fmla="*/ 2641159 w 4774532"/>
              <a:gd name="connsiteY9" fmla="*/ 2172770 h 2222141"/>
              <a:gd name="connsiteX10" fmla="*/ 1513114 w 4774532"/>
              <a:gd name="connsiteY10" fmla="*/ 1275462 h 2222141"/>
              <a:gd name="connsiteX11" fmla="*/ 1043096 w 4774532"/>
              <a:gd name="connsiteY11" fmla="*/ 719985 h 2222141"/>
              <a:gd name="connsiteX12" fmla="*/ 573077 w 4774532"/>
              <a:gd name="connsiteY12" fmla="*/ 950722 h 2222141"/>
              <a:gd name="connsiteX13" fmla="*/ 367978 w 4774532"/>
              <a:gd name="connsiteY13" fmla="*/ 1087454 h 2222141"/>
              <a:gd name="connsiteX14" fmla="*/ 188516 w 4774532"/>
              <a:gd name="connsiteY14" fmla="*/ 1087454 h 2222141"/>
              <a:gd name="connsiteX0" fmla="*/ 188516 w 4774532"/>
              <a:gd name="connsiteY0" fmla="*/ 1081186 h 2215873"/>
              <a:gd name="connsiteX1" fmla="*/ 9054 w 4774532"/>
              <a:gd name="connsiteY1" fmla="*/ 662442 h 2215873"/>
              <a:gd name="connsiteX2" fmla="*/ 487619 w 4774532"/>
              <a:gd name="connsiteY2" fmla="*/ 72783 h 2215873"/>
              <a:gd name="connsiteX3" fmla="*/ 1419111 w 4774532"/>
              <a:gd name="connsiteY3" fmla="*/ 124057 h 2215873"/>
              <a:gd name="connsiteX4" fmla="*/ 2230961 w 4774532"/>
              <a:gd name="connsiteY4" fmla="*/ 1106824 h 2215873"/>
              <a:gd name="connsiteX5" fmla="*/ 2709526 w 4774532"/>
              <a:gd name="connsiteY5" fmla="*/ 1645208 h 2215873"/>
              <a:gd name="connsiteX6" fmla="*/ 3632471 w 4774532"/>
              <a:gd name="connsiteY6" fmla="*/ 1781941 h 2215873"/>
              <a:gd name="connsiteX7" fmla="*/ 4572509 w 4774532"/>
              <a:gd name="connsiteY7" fmla="*/ 1687938 h 2215873"/>
              <a:gd name="connsiteX8" fmla="*/ 4598146 w 4774532"/>
              <a:gd name="connsiteY8" fmla="*/ 2055407 h 2215873"/>
              <a:gd name="connsiteX9" fmla="*/ 2641159 w 4774532"/>
              <a:gd name="connsiteY9" fmla="*/ 2166502 h 2215873"/>
              <a:gd name="connsiteX10" fmla="*/ 1513114 w 4774532"/>
              <a:gd name="connsiteY10" fmla="*/ 1269194 h 2215873"/>
              <a:gd name="connsiteX11" fmla="*/ 1043096 w 4774532"/>
              <a:gd name="connsiteY11" fmla="*/ 713717 h 2215873"/>
              <a:gd name="connsiteX12" fmla="*/ 573077 w 4774532"/>
              <a:gd name="connsiteY12" fmla="*/ 944454 h 2215873"/>
              <a:gd name="connsiteX13" fmla="*/ 367978 w 4774532"/>
              <a:gd name="connsiteY13" fmla="*/ 1081186 h 2215873"/>
              <a:gd name="connsiteX14" fmla="*/ 188516 w 4774532"/>
              <a:gd name="connsiteY14" fmla="*/ 1081186 h 2215873"/>
              <a:gd name="connsiteX0" fmla="*/ 52608 w 4818085"/>
              <a:gd name="connsiteY0" fmla="*/ 1081186 h 2215873"/>
              <a:gd name="connsiteX1" fmla="*/ 52607 w 4818085"/>
              <a:gd name="connsiteY1" fmla="*/ 662442 h 2215873"/>
              <a:gd name="connsiteX2" fmla="*/ 531172 w 4818085"/>
              <a:gd name="connsiteY2" fmla="*/ 72783 h 2215873"/>
              <a:gd name="connsiteX3" fmla="*/ 1462664 w 4818085"/>
              <a:gd name="connsiteY3" fmla="*/ 124057 h 2215873"/>
              <a:gd name="connsiteX4" fmla="*/ 2274514 w 4818085"/>
              <a:gd name="connsiteY4" fmla="*/ 1106824 h 2215873"/>
              <a:gd name="connsiteX5" fmla="*/ 2753079 w 4818085"/>
              <a:gd name="connsiteY5" fmla="*/ 1645208 h 2215873"/>
              <a:gd name="connsiteX6" fmla="*/ 3676024 w 4818085"/>
              <a:gd name="connsiteY6" fmla="*/ 1781941 h 2215873"/>
              <a:gd name="connsiteX7" fmla="*/ 4616062 w 4818085"/>
              <a:gd name="connsiteY7" fmla="*/ 1687938 h 2215873"/>
              <a:gd name="connsiteX8" fmla="*/ 4641699 w 4818085"/>
              <a:gd name="connsiteY8" fmla="*/ 2055407 h 2215873"/>
              <a:gd name="connsiteX9" fmla="*/ 2684712 w 4818085"/>
              <a:gd name="connsiteY9" fmla="*/ 2166502 h 2215873"/>
              <a:gd name="connsiteX10" fmla="*/ 1556667 w 4818085"/>
              <a:gd name="connsiteY10" fmla="*/ 1269194 h 2215873"/>
              <a:gd name="connsiteX11" fmla="*/ 1086649 w 4818085"/>
              <a:gd name="connsiteY11" fmla="*/ 713717 h 2215873"/>
              <a:gd name="connsiteX12" fmla="*/ 616630 w 4818085"/>
              <a:gd name="connsiteY12" fmla="*/ 944454 h 2215873"/>
              <a:gd name="connsiteX13" fmla="*/ 411531 w 4818085"/>
              <a:gd name="connsiteY13" fmla="*/ 1081186 h 2215873"/>
              <a:gd name="connsiteX14" fmla="*/ 52608 w 4818085"/>
              <a:gd name="connsiteY14" fmla="*/ 1081186 h 2215873"/>
              <a:gd name="connsiteX0" fmla="*/ 18697 w 4920906"/>
              <a:gd name="connsiteY0" fmla="*/ 1183736 h 2215873"/>
              <a:gd name="connsiteX1" fmla="*/ 155428 w 4920906"/>
              <a:gd name="connsiteY1" fmla="*/ 662442 h 2215873"/>
              <a:gd name="connsiteX2" fmla="*/ 633993 w 4920906"/>
              <a:gd name="connsiteY2" fmla="*/ 72783 h 2215873"/>
              <a:gd name="connsiteX3" fmla="*/ 1565485 w 4920906"/>
              <a:gd name="connsiteY3" fmla="*/ 124057 h 2215873"/>
              <a:gd name="connsiteX4" fmla="*/ 2377335 w 4920906"/>
              <a:gd name="connsiteY4" fmla="*/ 1106824 h 2215873"/>
              <a:gd name="connsiteX5" fmla="*/ 2855900 w 4920906"/>
              <a:gd name="connsiteY5" fmla="*/ 1645208 h 2215873"/>
              <a:gd name="connsiteX6" fmla="*/ 3778845 w 4920906"/>
              <a:gd name="connsiteY6" fmla="*/ 1781941 h 2215873"/>
              <a:gd name="connsiteX7" fmla="*/ 4718883 w 4920906"/>
              <a:gd name="connsiteY7" fmla="*/ 1687938 h 2215873"/>
              <a:gd name="connsiteX8" fmla="*/ 4744520 w 4920906"/>
              <a:gd name="connsiteY8" fmla="*/ 2055407 h 2215873"/>
              <a:gd name="connsiteX9" fmla="*/ 2787533 w 4920906"/>
              <a:gd name="connsiteY9" fmla="*/ 2166502 h 2215873"/>
              <a:gd name="connsiteX10" fmla="*/ 1659488 w 4920906"/>
              <a:gd name="connsiteY10" fmla="*/ 1269194 h 2215873"/>
              <a:gd name="connsiteX11" fmla="*/ 1189470 w 4920906"/>
              <a:gd name="connsiteY11" fmla="*/ 713717 h 2215873"/>
              <a:gd name="connsiteX12" fmla="*/ 719451 w 4920906"/>
              <a:gd name="connsiteY12" fmla="*/ 944454 h 2215873"/>
              <a:gd name="connsiteX13" fmla="*/ 514352 w 4920906"/>
              <a:gd name="connsiteY13" fmla="*/ 1081186 h 2215873"/>
              <a:gd name="connsiteX14" fmla="*/ 18697 w 4920906"/>
              <a:gd name="connsiteY14" fmla="*/ 1183736 h 2215873"/>
              <a:gd name="connsiteX0" fmla="*/ 104182 w 5006391"/>
              <a:gd name="connsiteY0" fmla="*/ 1191602 h 2223739"/>
              <a:gd name="connsiteX1" fmla="*/ 52906 w 5006391"/>
              <a:gd name="connsiteY1" fmla="*/ 789949 h 2223739"/>
              <a:gd name="connsiteX2" fmla="*/ 719478 w 5006391"/>
              <a:gd name="connsiteY2" fmla="*/ 80649 h 2223739"/>
              <a:gd name="connsiteX3" fmla="*/ 1650970 w 5006391"/>
              <a:gd name="connsiteY3" fmla="*/ 131923 h 2223739"/>
              <a:gd name="connsiteX4" fmla="*/ 2462820 w 5006391"/>
              <a:gd name="connsiteY4" fmla="*/ 1114690 h 2223739"/>
              <a:gd name="connsiteX5" fmla="*/ 2941385 w 5006391"/>
              <a:gd name="connsiteY5" fmla="*/ 1653074 h 2223739"/>
              <a:gd name="connsiteX6" fmla="*/ 3864330 w 5006391"/>
              <a:gd name="connsiteY6" fmla="*/ 1789807 h 2223739"/>
              <a:gd name="connsiteX7" fmla="*/ 4804368 w 5006391"/>
              <a:gd name="connsiteY7" fmla="*/ 1695804 h 2223739"/>
              <a:gd name="connsiteX8" fmla="*/ 4830005 w 5006391"/>
              <a:gd name="connsiteY8" fmla="*/ 2063273 h 2223739"/>
              <a:gd name="connsiteX9" fmla="*/ 2873018 w 5006391"/>
              <a:gd name="connsiteY9" fmla="*/ 2174368 h 2223739"/>
              <a:gd name="connsiteX10" fmla="*/ 1744973 w 5006391"/>
              <a:gd name="connsiteY10" fmla="*/ 1277060 h 2223739"/>
              <a:gd name="connsiteX11" fmla="*/ 1274955 w 5006391"/>
              <a:gd name="connsiteY11" fmla="*/ 721583 h 2223739"/>
              <a:gd name="connsiteX12" fmla="*/ 804936 w 5006391"/>
              <a:gd name="connsiteY12" fmla="*/ 952320 h 2223739"/>
              <a:gd name="connsiteX13" fmla="*/ 599837 w 5006391"/>
              <a:gd name="connsiteY13" fmla="*/ 1089052 h 2223739"/>
              <a:gd name="connsiteX14" fmla="*/ 104182 w 5006391"/>
              <a:gd name="connsiteY14" fmla="*/ 1191602 h 2223739"/>
              <a:gd name="connsiteX0" fmla="*/ 39124 w 5112249"/>
              <a:gd name="connsiteY0" fmla="*/ 1353972 h 2223739"/>
              <a:gd name="connsiteX1" fmla="*/ 158764 w 5112249"/>
              <a:gd name="connsiteY1" fmla="*/ 789949 h 2223739"/>
              <a:gd name="connsiteX2" fmla="*/ 825336 w 5112249"/>
              <a:gd name="connsiteY2" fmla="*/ 80649 h 2223739"/>
              <a:gd name="connsiteX3" fmla="*/ 1756828 w 5112249"/>
              <a:gd name="connsiteY3" fmla="*/ 131923 h 2223739"/>
              <a:gd name="connsiteX4" fmla="*/ 2568678 w 5112249"/>
              <a:gd name="connsiteY4" fmla="*/ 1114690 h 2223739"/>
              <a:gd name="connsiteX5" fmla="*/ 3047243 w 5112249"/>
              <a:gd name="connsiteY5" fmla="*/ 1653074 h 2223739"/>
              <a:gd name="connsiteX6" fmla="*/ 3970188 w 5112249"/>
              <a:gd name="connsiteY6" fmla="*/ 1789807 h 2223739"/>
              <a:gd name="connsiteX7" fmla="*/ 4910226 w 5112249"/>
              <a:gd name="connsiteY7" fmla="*/ 1695804 h 2223739"/>
              <a:gd name="connsiteX8" fmla="*/ 4935863 w 5112249"/>
              <a:gd name="connsiteY8" fmla="*/ 2063273 h 2223739"/>
              <a:gd name="connsiteX9" fmla="*/ 2978876 w 5112249"/>
              <a:gd name="connsiteY9" fmla="*/ 2174368 h 2223739"/>
              <a:gd name="connsiteX10" fmla="*/ 1850831 w 5112249"/>
              <a:gd name="connsiteY10" fmla="*/ 1277060 h 2223739"/>
              <a:gd name="connsiteX11" fmla="*/ 1380813 w 5112249"/>
              <a:gd name="connsiteY11" fmla="*/ 721583 h 2223739"/>
              <a:gd name="connsiteX12" fmla="*/ 910794 w 5112249"/>
              <a:gd name="connsiteY12" fmla="*/ 952320 h 2223739"/>
              <a:gd name="connsiteX13" fmla="*/ 705695 w 5112249"/>
              <a:gd name="connsiteY13" fmla="*/ 1089052 h 2223739"/>
              <a:gd name="connsiteX14" fmla="*/ 39124 w 5112249"/>
              <a:gd name="connsiteY14" fmla="*/ 1353972 h 2223739"/>
              <a:gd name="connsiteX0" fmla="*/ 39124 w 5112249"/>
              <a:gd name="connsiteY0" fmla="*/ 1353972 h 2223739"/>
              <a:gd name="connsiteX1" fmla="*/ 158764 w 5112249"/>
              <a:gd name="connsiteY1" fmla="*/ 789949 h 2223739"/>
              <a:gd name="connsiteX2" fmla="*/ 825336 w 5112249"/>
              <a:gd name="connsiteY2" fmla="*/ 80649 h 2223739"/>
              <a:gd name="connsiteX3" fmla="*/ 1756828 w 5112249"/>
              <a:gd name="connsiteY3" fmla="*/ 131923 h 2223739"/>
              <a:gd name="connsiteX4" fmla="*/ 2568678 w 5112249"/>
              <a:gd name="connsiteY4" fmla="*/ 1114690 h 2223739"/>
              <a:gd name="connsiteX5" fmla="*/ 3064334 w 5112249"/>
              <a:gd name="connsiteY5" fmla="*/ 1576162 h 2223739"/>
              <a:gd name="connsiteX6" fmla="*/ 3970188 w 5112249"/>
              <a:gd name="connsiteY6" fmla="*/ 1789807 h 2223739"/>
              <a:gd name="connsiteX7" fmla="*/ 4910226 w 5112249"/>
              <a:gd name="connsiteY7" fmla="*/ 1695804 h 2223739"/>
              <a:gd name="connsiteX8" fmla="*/ 4935863 w 5112249"/>
              <a:gd name="connsiteY8" fmla="*/ 2063273 h 2223739"/>
              <a:gd name="connsiteX9" fmla="*/ 2978876 w 5112249"/>
              <a:gd name="connsiteY9" fmla="*/ 2174368 h 2223739"/>
              <a:gd name="connsiteX10" fmla="*/ 1850831 w 5112249"/>
              <a:gd name="connsiteY10" fmla="*/ 1277060 h 2223739"/>
              <a:gd name="connsiteX11" fmla="*/ 1380813 w 5112249"/>
              <a:gd name="connsiteY11" fmla="*/ 721583 h 2223739"/>
              <a:gd name="connsiteX12" fmla="*/ 910794 w 5112249"/>
              <a:gd name="connsiteY12" fmla="*/ 952320 h 2223739"/>
              <a:gd name="connsiteX13" fmla="*/ 705695 w 5112249"/>
              <a:gd name="connsiteY13" fmla="*/ 1089052 h 2223739"/>
              <a:gd name="connsiteX14" fmla="*/ 39124 w 5112249"/>
              <a:gd name="connsiteY14" fmla="*/ 1353972 h 2223739"/>
              <a:gd name="connsiteX0" fmla="*/ 39124 w 5112661"/>
              <a:gd name="connsiteY0" fmla="*/ 1353972 h 2223739"/>
              <a:gd name="connsiteX1" fmla="*/ 158764 w 5112661"/>
              <a:gd name="connsiteY1" fmla="*/ 789949 h 2223739"/>
              <a:gd name="connsiteX2" fmla="*/ 825336 w 5112661"/>
              <a:gd name="connsiteY2" fmla="*/ 80649 h 2223739"/>
              <a:gd name="connsiteX3" fmla="*/ 1756828 w 5112661"/>
              <a:gd name="connsiteY3" fmla="*/ 131923 h 2223739"/>
              <a:gd name="connsiteX4" fmla="*/ 2568678 w 5112661"/>
              <a:gd name="connsiteY4" fmla="*/ 1114690 h 2223739"/>
              <a:gd name="connsiteX5" fmla="*/ 3064334 w 5112661"/>
              <a:gd name="connsiteY5" fmla="*/ 1576162 h 2223739"/>
              <a:gd name="connsiteX6" fmla="*/ 3961642 w 5112661"/>
              <a:gd name="connsiteY6" fmla="*/ 1712895 h 2223739"/>
              <a:gd name="connsiteX7" fmla="*/ 4910226 w 5112661"/>
              <a:gd name="connsiteY7" fmla="*/ 1695804 h 2223739"/>
              <a:gd name="connsiteX8" fmla="*/ 4935863 w 5112661"/>
              <a:gd name="connsiteY8" fmla="*/ 2063273 h 2223739"/>
              <a:gd name="connsiteX9" fmla="*/ 2978876 w 5112661"/>
              <a:gd name="connsiteY9" fmla="*/ 2174368 h 2223739"/>
              <a:gd name="connsiteX10" fmla="*/ 1850831 w 5112661"/>
              <a:gd name="connsiteY10" fmla="*/ 1277060 h 2223739"/>
              <a:gd name="connsiteX11" fmla="*/ 1380813 w 5112661"/>
              <a:gd name="connsiteY11" fmla="*/ 721583 h 2223739"/>
              <a:gd name="connsiteX12" fmla="*/ 910794 w 5112661"/>
              <a:gd name="connsiteY12" fmla="*/ 952320 h 2223739"/>
              <a:gd name="connsiteX13" fmla="*/ 705695 w 5112661"/>
              <a:gd name="connsiteY13" fmla="*/ 1089052 h 2223739"/>
              <a:gd name="connsiteX14" fmla="*/ 39124 w 5112661"/>
              <a:gd name="connsiteY14" fmla="*/ 1353972 h 2223739"/>
              <a:gd name="connsiteX0" fmla="*/ 39124 w 5112661"/>
              <a:gd name="connsiteY0" fmla="*/ 1353972 h 2223739"/>
              <a:gd name="connsiteX1" fmla="*/ 158764 w 5112661"/>
              <a:gd name="connsiteY1" fmla="*/ 789949 h 2223739"/>
              <a:gd name="connsiteX2" fmla="*/ 825336 w 5112661"/>
              <a:gd name="connsiteY2" fmla="*/ 80649 h 2223739"/>
              <a:gd name="connsiteX3" fmla="*/ 1756828 w 5112661"/>
              <a:gd name="connsiteY3" fmla="*/ 131923 h 2223739"/>
              <a:gd name="connsiteX4" fmla="*/ 2568678 w 5112661"/>
              <a:gd name="connsiteY4" fmla="*/ 1114690 h 2223739"/>
              <a:gd name="connsiteX5" fmla="*/ 3072880 w 5112661"/>
              <a:gd name="connsiteY5" fmla="*/ 1533433 h 2223739"/>
              <a:gd name="connsiteX6" fmla="*/ 3961642 w 5112661"/>
              <a:gd name="connsiteY6" fmla="*/ 1712895 h 2223739"/>
              <a:gd name="connsiteX7" fmla="*/ 4910226 w 5112661"/>
              <a:gd name="connsiteY7" fmla="*/ 1695804 h 2223739"/>
              <a:gd name="connsiteX8" fmla="*/ 4935863 w 5112661"/>
              <a:gd name="connsiteY8" fmla="*/ 2063273 h 2223739"/>
              <a:gd name="connsiteX9" fmla="*/ 2978876 w 5112661"/>
              <a:gd name="connsiteY9" fmla="*/ 2174368 h 2223739"/>
              <a:gd name="connsiteX10" fmla="*/ 1850831 w 5112661"/>
              <a:gd name="connsiteY10" fmla="*/ 1277060 h 2223739"/>
              <a:gd name="connsiteX11" fmla="*/ 1380813 w 5112661"/>
              <a:gd name="connsiteY11" fmla="*/ 721583 h 2223739"/>
              <a:gd name="connsiteX12" fmla="*/ 910794 w 5112661"/>
              <a:gd name="connsiteY12" fmla="*/ 952320 h 2223739"/>
              <a:gd name="connsiteX13" fmla="*/ 705695 w 5112661"/>
              <a:gd name="connsiteY13" fmla="*/ 1089052 h 2223739"/>
              <a:gd name="connsiteX14" fmla="*/ 39124 w 5112661"/>
              <a:gd name="connsiteY14" fmla="*/ 1353972 h 222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2661" h="2223739">
                <a:moveTo>
                  <a:pt x="39124" y="1353972"/>
                </a:moveTo>
                <a:cubicBezTo>
                  <a:pt x="-52031" y="1304122"/>
                  <a:pt x="27729" y="1002169"/>
                  <a:pt x="158764" y="789949"/>
                </a:cubicBezTo>
                <a:cubicBezTo>
                  <a:pt x="289799" y="577729"/>
                  <a:pt x="558992" y="190320"/>
                  <a:pt x="825336" y="80649"/>
                </a:cubicBezTo>
                <a:cubicBezTo>
                  <a:pt x="1091680" y="-29022"/>
                  <a:pt x="1466271" y="-40417"/>
                  <a:pt x="1756828" y="131923"/>
                </a:cubicBezTo>
                <a:cubicBezTo>
                  <a:pt x="2047385" y="304263"/>
                  <a:pt x="2349336" y="881105"/>
                  <a:pt x="2568678" y="1114690"/>
                </a:cubicBezTo>
                <a:cubicBezTo>
                  <a:pt x="2788020" y="1348275"/>
                  <a:pt x="2840719" y="1433732"/>
                  <a:pt x="3072880" y="1533433"/>
                </a:cubicBezTo>
                <a:cubicBezTo>
                  <a:pt x="3305041" y="1633134"/>
                  <a:pt x="3655418" y="1685833"/>
                  <a:pt x="3961642" y="1712895"/>
                </a:cubicBezTo>
                <a:cubicBezTo>
                  <a:pt x="4267866" y="1739957"/>
                  <a:pt x="4747856" y="1637408"/>
                  <a:pt x="4910226" y="1695804"/>
                </a:cubicBezTo>
                <a:cubicBezTo>
                  <a:pt x="5072596" y="1754200"/>
                  <a:pt x="5257755" y="1983512"/>
                  <a:pt x="4935863" y="2063273"/>
                </a:cubicBezTo>
                <a:cubicBezTo>
                  <a:pt x="4613971" y="2143034"/>
                  <a:pt x="3493048" y="2305403"/>
                  <a:pt x="2978876" y="2174368"/>
                </a:cubicBezTo>
                <a:cubicBezTo>
                  <a:pt x="2464704" y="2043333"/>
                  <a:pt x="2117175" y="1519191"/>
                  <a:pt x="1850831" y="1277060"/>
                </a:cubicBezTo>
                <a:cubicBezTo>
                  <a:pt x="1584487" y="1034929"/>
                  <a:pt x="1537486" y="775706"/>
                  <a:pt x="1380813" y="721583"/>
                </a:cubicBezTo>
                <a:cubicBezTo>
                  <a:pt x="1224140" y="667460"/>
                  <a:pt x="1023314" y="891075"/>
                  <a:pt x="910794" y="952320"/>
                </a:cubicBezTo>
                <a:cubicBezTo>
                  <a:pt x="798274" y="1013565"/>
                  <a:pt x="850973" y="1022110"/>
                  <a:pt x="705695" y="1089052"/>
                </a:cubicBezTo>
                <a:cubicBezTo>
                  <a:pt x="560417" y="1155994"/>
                  <a:pt x="130279" y="1403822"/>
                  <a:pt x="39124" y="1353972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3352800" y="3048000"/>
            <a:ext cx="3886200" cy="2514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combination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 bone-dry desert,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world’s highest mountains,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parallel canyons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 a very effective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“natural fence”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around South Asia.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750522" y="1084276"/>
            <a:ext cx="1196881" cy="3082587"/>
          </a:xfrm>
          <a:custGeom>
            <a:avLst/>
            <a:gdLst>
              <a:gd name="connsiteX0" fmla="*/ 275007 w 1197909"/>
              <a:gd name="connsiteY0" fmla="*/ 565062 h 3082587"/>
              <a:gd name="connsiteX1" fmla="*/ 1542 w 1197909"/>
              <a:gd name="connsiteY1" fmla="*/ 488150 h 3082587"/>
              <a:gd name="connsiteX2" fmla="*/ 181003 w 1197909"/>
              <a:gd name="connsiteY2" fmla="*/ 163410 h 3082587"/>
              <a:gd name="connsiteX3" fmla="*/ 531381 w 1197909"/>
              <a:gd name="connsiteY3" fmla="*/ 9586 h 3082587"/>
              <a:gd name="connsiteX4" fmla="*/ 984308 w 1197909"/>
              <a:gd name="connsiteY4" fmla="*/ 428330 h 3082587"/>
              <a:gd name="connsiteX5" fmla="*/ 1189407 w 1197909"/>
              <a:gd name="connsiteY5" fmla="*/ 1257272 h 3082587"/>
              <a:gd name="connsiteX6" fmla="*/ 1155224 w 1197909"/>
              <a:gd name="connsiteY6" fmla="*/ 2069122 h 3082587"/>
              <a:gd name="connsiteX7" fmla="*/ 1121041 w 1197909"/>
              <a:gd name="connsiteY7" fmla="*/ 2906610 h 3082587"/>
              <a:gd name="connsiteX8" fmla="*/ 787755 w 1197909"/>
              <a:gd name="connsiteY8" fmla="*/ 3060434 h 3082587"/>
              <a:gd name="connsiteX9" fmla="*/ 668113 w 1197909"/>
              <a:gd name="connsiteY9" fmla="*/ 2581870 h 3082587"/>
              <a:gd name="connsiteX10" fmla="*/ 539927 w 1197909"/>
              <a:gd name="connsiteY10" fmla="*/ 2641690 h 3082587"/>
              <a:gd name="connsiteX11" fmla="*/ 445923 w 1197909"/>
              <a:gd name="connsiteY11" fmla="*/ 2915156 h 3082587"/>
              <a:gd name="connsiteX12" fmla="*/ 300644 w 1197909"/>
              <a:gd name="connsiteY12" fmla="*/ 2410954 h 3082587"/>
              <a:gd name="connsiteX13" fmla="*/ 488652 w 1197909"/>
              <a:gd name="connsiteY13" fmla="*/ 1821294 h 3082587"/>
              <a:gd name="connsiteX14" fmla="*/ 727934 w 1197909"/>
              <a:gd name="connsiteY14" fmla="*/ 1248726 h 3082587"/>
              <a:gd name="connsiteX15" fmla="*/ 454469 w 1197909"/>
              <a:gd name="connsiteY15" fmla="*/ 761616 h 3082587"/>
              <a:gd name="connsiteX16" fmla="*/ 275007 w 1197909"/>
              <a:gd name="connsiteY16" fmla="*/ 565062 h 3082587"/>
              <a:gd name="connsiteX0" fmla="*/ 275007 w 1197909"/>
              <a:gd name="connsiteY0" fmla="*/ 565062 h 3082587"/>
              <a:gd name="connsiteX1" fmla="*/ 1542 w 1197909"/>
              <a:gd name="connsiteY1" fmla="*/ 488150 h 3082587"/>
              <a:gd name="connsiteX2" fmla="*/ 181003 w 1197909"/>
              <a:gd name="connsiteY2" fmla="*/ 163410 h 3082587"/>
              <a:gd name="connsiteX3" fmla="*/ 531381 w 1197909"/>
              <a:gd name="connsiteY3" fmla="*/ 9586 h 3082587"/>
              <a:gd name="connsiteX4" fmla="*/ 984308 w 1197909"/>
              <a:gd name="connsiteY4" fmla="*/ 428330 h 3082587"/>
              <a:gd name="connsiteX5" fmla="*/ 1189407 w 1197909"/>
              <a:gd name="connsiteY5" fmla="*/ 1257272 h 3082587"/>
              <a:gd name="connsiteX6" fmla="*/ 1155224 w 1197909"/>
              <a:gd name="connsiteY6" fmla="*/ 2069122 h 3082587"/>
              <a:gd name="connsiteX7" fmla="*/ 1121041 w 1197909"/>
              <a:gd name="connsiteY7" fmla="*/ 2906610 h 3082587"/>
              <a:gd name="connsiteX8" fmla="*/ 787755 w 1197909"/>
              <a:gd name="connsiteY8" fmla="*/ 3060434 h 3082587"/>
              <a:gd name="connsiteX9" fmla="*/ 668113 w 1197909"/>
              <a:gd name="connsiteY9" fmla="*/ 2581870 h 3082587"/>
              <a:gd name="connsiteX10" fmla="*/ 539927 w 1197909"/>
              <a:gd name="connsiteY10" fmla="*/ 2641690 h 3082587"/>
              <a:gd name="connsiteX11" fmla="*/ 445923 w 1197909"/>
              <a:gd name="connsiteY11" fmla="*/ 2915156 h 3082587"/>
              <a:gd name="connsiteX12" fmla="*/ 300644 w 1197909"/>
              <a:gd name="connsiteY12" fmla="*/ 2410954 h 3082587"/>
              <a:gd name="connsiteX13" fmla="*/ 488652 w 1197909"/>
              <a:gd name="connsiteY13" fmla="*/ 1821294 h 3082587"/>
              <a:gd name="connsiteX14" fmla="*/ 727934 w 1197909"/>
              <a:gd name="connsiteY14" fmla="*/ 1248726 h 3082587"/>
              <a:gd name="connsiteX15" fmla="*/ 454469 w 1197909"/>
              <a:gd name="connsiteY15" fmla="*/ 795799 h 3082587"/>
              <a:gd name="connsiteX16" fmla="*/ 275007 w 1197909"/>
              <a:gd name="connsiteY16" fmla="*/ 565062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6881" h="3082587">
                <a:moveTo>
                  <a:pt x="231250" y="616337"/>
                </a:moveTo>
                <a:cubicBezTo>
                  <a:pt x="155762" y="565062"/>
                  <a:pt x="9060" y="632004"/>
                  <a:pt x="514" y="488150"/>
                </a:cubicBezTo>
                <a:cubicBezTo>
                  <a:pt x="-8032" y="344296"/>
                  <a:pt x="91669" y="243171"/>
                  <a:pt x="179975" y="163410"/>
                </a:cubicBezTo>
                <a:cubicBezTo>
                  <a:pt x="268281" y="83649"/>
                  <a:pt x="396469" y="-34567"/>
                  <a:pt x="530353" y="9586"/>
                </a:cubicBezTo>
                <a:cubicBezTo>
                  <a:pt x="664237" y="53739"/>
                  <a:pt x="873609" y="220382"/>
                  <a:pt x="983280" y="428330"/>
                </a:cubicBezTo>
                <a:cubicBezTo>
                  <a:pt x="1092951" y="636278"/>
                  <a:pt x="1159893" y="983807"/>
                  <a:pt x="1188379" y="1257272"/>
                </a:cubicBezTo>
                <a:cubicBezTo>
                  <a:pt x="1216865" y="1530737"/>
                  <a:pt x="1165590" y="1794232"/>
                  <a:pt x="1154196" y="2069122"/>
                </a:cubicBezTo>
                <a:cubicBezTo>
                  <a:pt x="1142802" y="2344012"/>
                  <a:pt x="1181258" y="2741391"/>
                  <a:pt x="1120013" y="2906610"/>
                </a:cubicBezTo>
                <a:cubicBezTo>
                  <a:pt x="1058768" y="3071829"/>
                  <a:pt x="862215" y="3114557"/>
                  <a:pt x="786727" y="3060434"/>
                </a:cubicBezTo>
                <a:cubicBezTo>
                  <a:pt x="711239" y="3006311"/>
                  <a:pt x="708390" y="2651661"/>
                  <a:pt x="667085" y="2581870"/>
                </a:cubicBezTo>
                <a:cubicBezTo>
                  <a:pt x="625780" y="2512079"/>
                  <a:pt x="575931" y="2586142"/>
                  <a:pt x="538899" y="2641690"/>
                </a:cubicBezTo>
                <a:cubicBezTo>
                  <a:pt x="501867" y="2697238"/>
                  <a:pt x="484775" y="2953612"/>
                  <a:pt x="444895" y="2915156"/>
                </a:cubicBezTo>
                <a:cubicBezTo>
                  <a:pt x="405015" y="2876700"/>
                  <a:pt x="292495" y="2593264"/>
                  <a:pt x="299616" y="2410954"/>
                </a:cubicBezTo>
                <a:cubicBezTo>
                  <a:pt x="306738" y="2228644"/>
                  <a:pt x="416409" y="2014999"/>
                  <a:pt x="487624" y="1821294"/>
                </a:cubicBezTo>
                <a:cubicBezTo>
                  <a:pt x="558839" y="1627589"/>
                  <a:pt x="732603" y="1425339"/>
                  <a:pt x="726906" y="1248726"/>
                </a:cubicBezTo>
                <a:cubicBezTo>
                  <a:pt x="721209" y="1072113"/>
                  <a:pt x="536050" y="901197"/>
                  <a:pt x="453441" y="795799"/>
                </a:cubicBezTo>
                <a:cubicBezTo>
                  <a:pt x="370832" y="690401"/>
                  <a:pt x="306738" y="667612"/>
                  <a:pt x="231250" y="616337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009900" y="3251675"/>
            <a:ext cx="4572000" cy="2514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travel difficult,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overland trade almost impossible,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even military action unlikely,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not surprising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South Asia developed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kind of cultural independence.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224783" y="3505200"/>
            <a:ext cx="4142234" cy="2514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region had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its own religion – Hinduism –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many unique cultural ideas,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including the caste system,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distinctive styles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art, music, cooking,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theater, and dance.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6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262357" y="2381428"/>
            <a:ext cx="4114800" cy="2514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There is one big exception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this idea of cultural isolation.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924098" y="3276601"/>
            <a:ext cx="4724400" cy="18288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combination of peninsular shape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seasonally reversing winds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made it possible for sailors to cross the Arabian Sea and Bay of Bengal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(even way back in Roman times).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1981200" y="5334000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157957" y="5346819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2743200" y="3424822"/>
            <a:ext cx="5105400" cy="19812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These traders carried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silks and fine pottery from China,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glass, cloth, and iron from Rome,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spices from Arabia and Indonesia,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gold and ivory from Africa. 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2809798" y="3670419"/>
            <a:ext cx="4953000" cy="2133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At the time of the Islamic caliphs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(say around the year 900)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their role as intermediaries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 trade between Europe and China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made Arabian and South Asian cities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among the richest in the world.</a:t>
            </a:r>
          </a:p>
        </p:txBody>
      </p:sp>
    </p:spTree>
    <p:extLst>
      <p:ext uri="{BB962C8B-B14F-4D97-AF65-F5344CB8AC3E}">
        <p14:creationId xmlns:p14="http://schemas.microsoft.com/office/powerpoint/2010/main" val="29020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2400" y="2590800"/>
            <a:ext cx="3505200" cy="34290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Then Spain finally reconquered Gibraltar.</a:t>
            </a:r>
          </a:p>
          <a:p>
            <a:pPr algn="ctr"/>
            <a:endParaRPr lang="en-US" sz="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Europeans began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sail around the world,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making colonies overseas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factories at home.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different combination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conditions gave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Asia a new role.</a:t>
            </a:r>
          </a:p>
        </p:txBody>
      </p:sp>
    </p:spTree>
    <p:extLst>
      <p:ext uri="{BB962C8B-B14F-4D97-AF65-F5344CB8AC3E}">
        <p14:creationId xmlns:p14="http://schemas.microsoft.com/office/powerpoint/2010/main" val="8748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228600"/>
            <a:ext cx="3124200" cy="1905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subcontinent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South Asia is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almost half as large</a:t>
            </a:r>
            <a:b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Europe.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5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28600" y="381000"/>
            <a:ext cx="3429000" cy="32004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Remember that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crustal plate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moving northward.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it crossed a hot spot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deep inside the earth,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volcanoes erupted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spread lava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 a large area.</a:t>
            </a:r>
          </a:p>
        </p:txBody>
      </p:sp>
    </p:spTree>
    <p:extLst>
      <p:ext uri="{BB962C8B-B14F-4D97-AF65-F5344CB8AC3E}">
        <p14:creationId xmlns:p14="http://schemas.microsoft.com/office/powerpoint/2010/main" val="30028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4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52400" y="2971800"/>
            <a:ext cx="3429000" cy="27432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combined with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long growing season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monsoon rain,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volcanic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floodplain soils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 excellent fields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crops like cotton.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200400" y="4579834"/>
            <a:ext cx="2971800" cy="12192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England needed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lot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cotton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its new factories.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943600" y="4419600"/>
            <a:ext cx="2971800" cy="16764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its powerful navy,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England conquered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Asia and made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into a colony.</a:t>
            </a:r>
          </a:p>
        </p:txBody>
      </p:sp>
    </p:spTree>
    <p:extLst>
      <p:ext uri="{BB962C8B-B14F-4D97-AF65-F5344CB8AC3E}">
        <p14:creationId xmlns:p14="http://schemas.microsoft.com/office/powerpoint/2010/main" val="14432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4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52400" y="2971800"/>
            <a:ext cx="3429000" cy="27432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After a very long struggle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(you can read about Gandhi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other resistance leaders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internet),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Asia finally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gained independence.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 there was a problem.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52800" y="4419600"/>
            <a:ext cx="3886200" cy="12954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has three primary documents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help explain the issue.</a:t>
            </a:r>
          </a:p>
        </p:txBody>
      </p:sp>
    </p:spTree>
    <p:extLst>
      <p:ext uri="{BB962C8B-B14F-4D97-AF65-F5344CB8AC3E}">
        <p14:creationId xmlns:p14="http://schemas.microsoft.com/office/powerpoint/2010/main" val="21532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9762"/>
            <a:ext cx="7516588" cy="6690119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76200" y="1215639"/>
            <a:ext cx="3048000" cy="2594361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old map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(from the Imperial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Gazetteer of India)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shows the areas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South Asia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where Hinduism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the main religion.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429000" y="4343400"/>
            <a:ext cx="2667000" cy="2077894"/>
          </a:xfrm>
          <a:prstGeom prst="wedgeRoundRectCallout">
            <a:avLst>
              <a:gd name="adj1" fmla="val 92853"/>
              <a:gd name="adj2" fmla="val -121101"/>
              <a:gd name="adj3" fmla="val 16667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Note that Hindus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less than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 percent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population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several places.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429000" y="4343400"/>
            <a:ext cx="2667000" cy="2077894"/>
          </a:xfrm>
          <a:prstGeom prst="wedgeRoundRectCallout">
            <a:avLst>
              <a:gd name="adj1" fmla="val -32226"/>
              <a:gd name="adj2" fmla="val -139844"/>
              <a:gd name="adj3" fmla="val 16667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Note that Hindus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were less than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 percent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population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several places.</a:t>
            </a:r>
          </a:p>
        </p:txBody>
      </p:sp>
    </p:spTree>
    <p:extLst>
      <p:ext uri="{BB962C8B-B14F-4D97-AF65-F5344CB8AC3E}">
        <p14:creationId xmlns:p14="http://schemas.microsoft.com/office/powerpoint/2010/main" val="42316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9762"/>
            <a:ext cx="7516587" cy="6690119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94716" y="2133600"/>
            <a:ext cx="2667000" cy="2365761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This old map</a:t>
            </a:r>
          </a:p>
          <a:p>
            <a:pPr algn="ctr"/>
            <a:r>
              <a:rPr lang="en-US" sz="16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(from the same</a:t>
            </a:r>
          </a:p>
          <a:p>
            <a:pPr algn="ctr"/>
            <a:r>
              <a:rPr lang="en-US" sz="16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Imperial Gazetteer)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shows the areas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where Islam was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main religion. </a:t>
            </a:r>
          </a:p>
        </p:txBody>
      </p:sp>
    </p:spTree>
    <p:extLst>
      <p:ext uri="{BB962C8B-B14F-4D97-AF65-F5344CB8AC3E}">
        <p14:creationId xmlns:p14="http://schemas.microsoft.com/office/powerpoint/2010/main" val="25265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86092"/>
            <a:ext cx="7516587" cy="6677459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94716" y="3048000"/>
            <a:ext cx="3181884" cy="2365761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Islam and Hinduism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were the most important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religions in the region,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but other religions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were locally important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several areas.</a:t>
            </a:r>
          </a:p>
        </p:txBody>
      </p:sp>
    </p:spTree>
    <p:extLst>
      <p:ext uri="{BB962C8B-B14F-4D97-AF65-F5344CB8AC3E}">
        <p14:creationId xmlns:p14="http://schemas.microsoft.com/office/powerpoint/2010/main" val="10903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6092"/>
            <a:ext cx="7494382" cy="667745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4800" y="3962400"/>
            <a:ext cx="3962400" cy="2289561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political leaders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tried to solve the problem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religious differences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“partitioning” the area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into several separate countries.</a:t>
            </a:r>
          </a:p>
        </p:txBody>
      </p:sp>
    </p:spTree>
    <p:extLst>
      <p:ext uri="{BB962C8B-B14F-4D97-AF65-F5344CB8AC3E}">
        <p14:creationId xmlns:p14="http://schemas.microsoft.com/office/powerpoint/2010/main" val="2417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6092"/>
            <a:ext cx="7494381" cy="667745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4800" y="3424820"/>
            <a:ext cx="3962400" cy="2061579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Unfortunately,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resulting borders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not pay much attention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things like language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the flow of water.</a:t>
            </a:r>
          </a:p>
          <a:p>
            <a:pPr algn="ctr"/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281014" y="5167889"/>
            <a:ext cx="4500785" cy="1545364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example, every major river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region starts in one country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goes through another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its way to the ocean.</a:t>
            </a:r>
          </a:p>
        </p:txBody>
      </p:sp>
    </p:spTree>
    <p:extLst>
      <p:ext uri="{BB962C8B-B14F-4D97-AF65-F5344CB8AC3E}">
        <p14:creationId xmlns:p14="http://schemas.microsoft.com/office/powerpoint/2010/main" val="1223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6092"/>
            <a:ext cx="7494381" cy="667745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4800" y="3657600"/>
            <a:ext cx="3962400" cy="1828800"/>
          </a:xfrm>
          <a:prstGeom prst="wedgeRoundRectCallout">
            <a:avLst>
              <a:gd name="adj1" fmla="val 61593"/>
              <a:gd name="adj2" fmla="val -17216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area called Kashmir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the focus of one dispute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 how the land and water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should be divided.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4419600"/>
            <a:ext cx="4495800" cy="19812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 of the border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deliberately left off of this map –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university colleague of mine,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well-known expert on South Asia,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barred from traveling in this area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because he drew one of the borders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wrong place on one of his maps.</a:t>
            </a:r>
          </a:p>
        </p:txBody>
      </p:sp>
    </p:spTree>
    <p:extLst>
      <p:ext uri="{BB962C8B-B14F-4D97-AF65-F5344CB8AC3E}">
        <p14:creationId xmlns:p14="http://schemas.microsoft.com/office/powerpoint/2010/main" val="4184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9644"/>
            <a:ext cx="7494380" cy="667035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4343400"/>
            <a:ext cx="4419600" cy="19812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South Asia today is a region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has more than a billion people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(more than 4 times as many as the </a:t>
            </a:r>
            <a:r>
              <a:rPr lang="en-US" sz="16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U.S.)</a:t>
            </a:r>
            <a:endParaRPr lang="en-US" sz="16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a rapidly growing economy.</a:t>
            </a:r>
          </a:p>
        </p:txBody>
      </p:sp>
    </p:spTree>
    <p:extLst>
      <p:ext uri="{BB962C8B-B14F-4D97-AF65-F5344CB8AC3E}">
        <p14:creationId xmlns:p14="http://schemas.microsoft.com/office/powerpoint/2010/main" val="102980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581400" y="381000"/>
            <a:ext cx="4038600" cy="2362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Like Europe, South Asia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basically a large peninsula.</a:t>
            </a:r>
          </a:p>
          <a:p>
            <a:pPr algn="ctr"/>
            <a:endParaRPr lang="en-US" sz="9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It extends out from Eurasia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into the Indian Ocean, where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it separates the Arabian Sea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from the Bay of Bengal.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93" y="89644"/>
            <a:ext cx="7486407" cy="667035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4343400"/>
            <a:ext cx="4419600" cy="19812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Unlike some other colonial regions,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South Asia “inherited”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two valuable legacies - 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superb railroad network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strong technical universities.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28600" y="4495800"/>
            <a:ext cx="4419600" cy="2264198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a result, South Asia today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has become a prominent “player”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several hi-tech industries,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such as software design,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movie and music production,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computer-telecom help desks.</a:t>
            </a:r>
          </a:p>
        </p:txBody>
      </p:sp>
    </p:spTree>
    <p:extLst>
      <p:ext uri="{BB962C8B-B14F-4D97-AF65-F5344CB8AC3E}">
        <p14:creationId xmlns:p14="http://schemas.microsoft.com/office/powerpoint/2010/main" val="17436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2400" y="304800"/>
            <a:ext cx="8839200" cy="6324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South Asia has some important combinations of geographic conditions: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600200"/>
            <a:ext cx="7848600" cy="48490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Monsoons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mountains combine to make large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rivers.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156460"/>
            <a:ext cx="7848600" cy="58674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Mountains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deserts combine to make transportation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difficult,</a:t>
            </a:r>
            <a:b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 which in turn allowed the area to develop independently.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709530"/>
            <a:ext cx="8077200" cy="48490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Volcanic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soils and monsoons combine to make good cotton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fields.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265790"/>
            <a:ext cx="7848600" cy="58674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Cotton and military isolation combined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make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South Asia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    a very desirable colony for England during the colonial era.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963995"/>
            <a:ext cx="7848600" cy="58674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Post-colonial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borders that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divide the watersheds of major rivers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make water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management and pollution control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difficult. 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671060"/>
            <a:ext cx="7848600" cy="58674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Deep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religious differences between and within countries</a:t>
            </a:r>
            <a:b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   combine with nuclear weapons to create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tensions.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410200"/>
            <a:ext cx="7848600" cy="58674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7. Good engineering schools and English language ability</a:t>
            </a:r>
          </a:p>
          <a:p>
            <a:pPr>
              <a:lnSpc>
                <a:spcPts val="2100"/>
              </a:lnSpc>
            </a:pP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  combine to support hi-tech industries and call centers.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5995516"/>
            <a:ext cx="2514600" cy="36431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(Think Bollywood!)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dirty="0" smtClean="0"/>
              <a:t>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228600"/>
            <a:ext cx="3124200" cy="1905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How does the size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South Asia compare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with Europe?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581400" y="381000"/>
            <a:ext cx="4038600" cy="2362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do you call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landform that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sticks out into an ocean,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like a large nose or thumb?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3795" y="3941135"/>
            <a:ext cx="4343400" cy="2811047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are some consequences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the fact that most of India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closer to the equator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than Texas?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324600" y="277209"/>
            <a:ext cx="2286000" cy="1018191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Here is Texas,</a:t>
            </a:r>
          </a:p>
          <a:p>
            <a:pPr algn="ctr">
              <a:lnSpc>
                <a:spcPts val="1900"/>
              </a:lnSpc>
            </a:pPr>
            <a:r>
              <a:rPr lang="en-US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at the same scale</a:t>
            </a:r>
          </a:p>
          <a:p>
            <a:pPr algn="ctr">
              <a:lnSpc>
                <a:spcPts val="1900"/>
              </a:lnSpc>
            </a:pPr>
            <a:r>
              <a:rPr lang="en-US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proper latitude.</a:t>
            </a:r>
            <a:endParaRPr lang="en-US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0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6200" y="838200"/>
            <a:ext cx="2057400" cy="2362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Geologically,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South Asia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a separate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crustal plate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(a moving piece 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earth’s 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outer “shell”)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85800" y="3048000"/>
            <a:ext cx="2133600" cy="2362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We think</a:t>
            </a:r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it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part of Asia,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but what land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was connected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it in the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geologic past?</a:t>
            </a:r>
          </a:p>
        </p:txBody>
      </p:sp>
    </p:spTree>
    <p:extLst>
      <p:ext uri="{BB962C8B-B14F-4D97-AF65-F5344CB8AC3E}">
        <p14:creationId xmlns:p14="http://schemas.microsoft.com/office/powerpoint/2010/main" val="260431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200"/>
            <a:ext cx="7524595" cy="6697247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4419600" y="2223071"/>
            <a:ext cx="1447800" cy="23489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6200" y="838200"/>
            <a:ext cx="2057400" cy="2362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Geologically,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South Asia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a separate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crustal plate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(a moving piece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earth’s 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outer “shell”)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62000" y="3048000"/>
            <a:ext cx="1905000" cy="2590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How fast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this part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the crust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moving?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81000" y="3048000"/>
            <a:ext cx="2667000" cy="2667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 main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consequence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this “collision”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between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crustal plates?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4419600" y="1752600"/>
            <a:ext cx="1447800" cy="23489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3795" y="3941135"/>
            <a:ext cx="4343400" cy="2811047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You could put about eight states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big as Texas into South Asia,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but most of this region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closer to the equator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(and therefore hotter)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than South Texas.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324600" y="277209"/>
            <a:ext cx="2286000" cy="1018191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Here is Texas,</a:t>
            </a:r>
          </a:p>
          <a:p>
            <a:pPr algn="ctr">
              <a:lnSpc>
                <a:spcPts val="1900"/>
              </a:lnSpc>
            </a:pPr>
            <a:r>
              <a:rPr lang="en-US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at the same scale</a:t>
            </a:r>
          </a:p>
          <a:p>
            <a:pPr algn="ctr">
              <a:lnSpc>
                <a:spcPts val="1900"/>
              </a:lnSpc>
            </a:pPr>
            <a:r>
              <a:rPr lang="en-US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proper latitude.</a:t>
            </a:r>
            <a:endParaRPr lang="en-US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441248" y="2286000"/>
            <a:ext cx="4645351" cy="2362200"/>
          </a:xfrm>
          <a:prstGeom prst="wedgeRoundRectCallout">
            <a:avLst>
              <a:gd name="adj1" fmla="val 8926"/>
              <a:gd name="adj2" fmla="val -102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How do the Himalayas compare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with the highest mountains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 United States?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438400" y="2286000"/>
            <a:ext cx="4648200" cy="2362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How can a mountain range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help cause the wind reversal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called the monsoon?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3581400" y="4047460"/>
            <a:ext cx="4725285" cy="136274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rgbClr val="002060"/>
                </a:solidFill>
              </a:rPr>
              <a:t>     Definition:  a </a:t>
            </a:r>
            <a:r>
              <a:rPr lang="en-US" b="1" dirty="0" smtClean="0">
                <a:solidFill>
                  <a:srgbClr val="002060"/>
                </a:solidFill>
              </a:rPr>
              <a:t>monsoon </a:t>
            </a:r>
            <a:r>
              <a:rPr lang="en-US" dirty="0" smtClean="0">
                <a:solidFill>
                  <a:srgbClr val="002060"/>
                </a:solidFill>
              </a:rPr>
              <a:t>is 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a seasonal reversal of wind direction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that brings </a:t>
            </a:r>
            <a:r>
              <a:rPr lang="en-US" dirty="0">
                <a:solidFill>
                  <a:srgbClr val="002060"/>
                </a:solidFill>
              </a:rPr>
              <a:t>heavy </a:t>
            </a:r>
            <a:r>
              <a:rPr lang="en-US" dirty="0" smtClean="0">
                <a:solidFill>
                  <a:srgbClr val="002060"/>
                </a:solidFill>
              </a:rPr>
              <a:t>rain </a:t>
            </a:r>
            <a:r>
              <a:rPr lang="en-US" dirty="0">
                <a:solidFill>
                  <a:srgbClr val="002060"/>
                </a:solidFill>
              </a:rPr>
              <a:t>in summer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       and very dry weather in winter</a:t>
            </a:r>
          </a:p>
        </p:txBody>
      </p:sp>
    </p:spTree>
    <p:extLst>
      <p:ext uri="{BB962C8B-B14F-4D97-AF65-F5344CB8AC3E}">
        <p14:creationId xmlns:p14="http://schemas.microsoft.com/office/powerpoint/2010/main" val="3246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232" y="1524000"/>
            <a:ext cx="5128368" cy="3657600"/>
          </a:xfrm>
          <a:prstGeom prst="wedgeRoundRectCallout">
            <a:avLst>
              <a:gd name="adj1" fmla="val 58438"/>
              <a:gd name="adj2" fmla="val -8672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Describe the situation in </a:t>
            </a:r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winter:</a:t>
            </a:r>
            <a:endParaRPr lang="en-US" sz="24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1. air temperature?</a:t>
            </a:r>
          </a:p>
          <a:p>
            <a:endParaRPr lang="en-US" sz="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2. position of the jet stream? </a:t>
            </a:r>
          </a:p>
          <a:p>
            <a:endParaRPr lang="en-US" sz="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3. air pressure?</a:t>
            </a:r>
            <a:endParaRPr lang="en-US" sz="2000" u="sng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4. wind direction?</a:t>
            </a:r>
          </a:p>
          <a:p>
            <a:endParaRPr lang="en-US" sz="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5. rainfall?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3232" y="1499787"/>
            <a:ext cx="5128368" cy="3657600"/>
          </a:xfrm>
          <a:prstGeom prst="wedgeRoundRectCallout">
            <a:avLst>
              <a:gd name="adj1" fmla="val 58438"/>
              <a:gd name="adj2" fmla="val -86728"/>
              <a:gd name="adj3" fmla="val 16667"/>
            </a:avLst>
          </a:prstGeom>
          <a:solidFill>
            <a:srgbClr val="CCFF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Describe the situation in </a:t>
            </a:r>
            <a:r>
              <a:rPr lang="en-US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summer:</a:t>
            </a:r>
            <a:endParaRPr lang="en-US" sz="24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endParaRPr lang="en-US" sz="1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1. air temperature?</a:t>
            </a: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2. position of the jet stream? </a:t>
            </a: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3. air pressure?</a:t>
            </a:r>
            <a:endParaRPr lang="en-US" sz="2000" u="sng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4. wind direction?</a:t>
            </a:r>
          </a:p>
          <a:p>
            <a:endParaRPr lang="en-US" sz="6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5. rainfall?</a:t>
            </a:r>
            <a:endParaRPr lang="en-US" sz="2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7684" y="234296"/>
            <a:ext cx="3357785" cy="2356503"/>
          </a:xfrm>
          <a:prstGeom prst="wedgeRoundRectCallout">
            <a:avLst>
              <a:gd name="adj1" fmla="val 49055"/>
              <a:gd name="adj2" fmla="val 26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happens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here the jet stream “piles up” against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high mountains?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6201" y="3352800"/>
            <a:ext cx="3429000" cy="1828800"/>
          </a:xfrm>
          <a:prstGeom prst="wedgeRoundRectCallout">
            <a:avLst>
              <a:gd name="adj1" fmla="val 24630"/>
              <a:gd name="adj2" fmla="val -13477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 result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this area when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jet stream “collides”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with the high mountains?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94716" y="3657600"/>
            <a:ext cx="4248684" cy="1600200"/>
          </a:xfrm>
          <a:prstGeom prst="wedgeRoundRectCallout">
            <a:avLst>
              <a:gd name="adj1" fmla="val 69538"/>
              <a:gd name="adj2" fmla="val -18798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happens in this area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the monsoon winds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hit the slopes of the Himalayas?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5137638"/>
            <a:ext cx="4553484" cy="16002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is it important to know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the summer monsoon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lasts only half of the year?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276600" y="3962400"/>
            <a:ext cx="4248684" cy="1600200"/>
          </a:xfrm>
          <a:prstGeom prst="wedgeRoundRectCallout">
            <a:avLst>
              <a:gd name="adj1" fmla="val 72756"/>
              <a:gd name="adj2" fmla="val -16128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causes these rivers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flow parallel to each other?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main effect of that?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88775" y="1147662"/>
            <a:ext cx="1949182" cy="1608902"/>
          </a:xfrm>
          <a:custGeom>
            <a:avLst/>
            <a:gdLst>
              <a:gd name="connsiteX0" fmla="*/ 0 w 1752600"/>
              <a:gd name="connsiteY0" fmla="*/ 1066800 h 2133600"/>
              <a:gd name="connsiteX1" fmla="*/ 876300 w 1752600"/>
              <a:gd name="connsiteY1" fmla="*/ 0 h 2133600"/>
              <a:gd name="connsiteX2" fmla="*/ 1752600 w 1752600"/>
              <a:gd name="connsiteY2" fmla="*/ 1066800 h 2133600"/>
              <a:gd name="connsiteX3" fmla="*/ 876300 w 1752600"/>
              <a:gd name="connsiteY3" fmla="*/ 2133600 h 2133600"/>
              <a:gd name="connsiteX4" fmla="*/ 0 w 1752600"/>
              <a:gd name="connsiteY4" fmla="*/ 1066800 h 2133600"/>
              <a:gd name="connsiteX0" fmla="*/ 1005 w 1753605"/>
              <a:gd name="connsiteY0" fmla="*/ 1058255 h 2125055"/>
              <a:gd name="connsiteX1" fmla="*/ 1022584 w 1753605"/>
              <a:gd name="connsiteY1" fmla="*/ 0 h 2125055"/>
              <a:gd name="connsiteX2" fmla="*/ 1753605 w 1753605"/>
              <a:gd name="connsiteY2" fmla="*/ 1058255 h 2125055"/>
              <a:gd name="connsiteX3" fmla="*/ 877305 w 1753605"/>
              <a:gd name="connsiteY3" fmla="*/ 2125055 h 2125055"/>
              <a:gd name="connsiteX4" fmla="*/ 1005 w 1753605"/>
              <a:gd name="connsiteY4" fmla="*/ 1058255 h 2125055"/>
              <a:gd name="connsiteX0" fmla="*/ 611 w 1864306"/>
              <a:gd name="connsiteY0" fmla="*/ 1041171 h 2125075"/>
              <a:gd name="connsiteX1" fmla="*/ 1133285 w 1864306"/>
              <a:gd name="connsiteY1" fmla="*/ 8 h 2125075"/>
              <a:gd name="connsiteX2" fmla="*/ 1864306 w 1864306"/>
              <a:gd name="connsiteY2" fmla="*/ 1058263 h 2125075"/>
              <a:gd name="connsiteX3" fmla="*/ 988006 w 1864306"/>
              <a:gd name="connsiteY3" fmla="*/ 2125063 h 2125075"/>
              <a:gd name="connsiteX4" fmla="*/ 611 w 1864306"/>
              <a:gd name="connsiteY4" fmla="*/ 1041171 h 2125075"/>
              <a:gd name="connsiteX0" fmla="*/ 596 w 1744650"/>
              <a:gd name="connsiteY0" fmla="*/ 1041182 h 2125102"/>
              <a:gd name="connsiteX1" fmla="*/ 1133270 w 1744650"/>
              <a:gd name="connsiteY1" fmla="*/ 19 h 2125102"/>
              <a:gd name="connsiteX2" fmla="*/ 1744650 w 1744650"/>
              <a:gd name="connsiteY2" fmla="*/ 1066820 h 2125102"/>
              <a:gd name="connsiteX3" fmla="*/ 987991 w 1744650"/>
              <a:gd name="connsiteY3" fmla="*/ 2125074 h 2125102"/>
              <a:gd name="connsiteX4" fmla="*/ 596 w 1744650"/>
              <a:gd name="connsiteY4" fmla="*/ 1041182 h 2125102"/>
              <a:gd name="connsiteX0" fmla="*/ 1665 w 1745719"/>
              <a:gd name="connsiteY0" fmla="*/ 819000 h 1902920"/>
              <a:gd name="connsiteX1" fmla="*/ 1236888 w 1745719"/>
              <a:gd name="connsiteY1" fmla="*/ 27 h 1902920"/>
              <a:gd name="connsiteX2" fmla="*/ 1745719 w 1745719"/>
              <a:gd name="connsiteY2" fmla="*/ 844638 h 1902920"/>
              <a:gd name="connsiteX3" fmla="*/ 989060 w 1745719"/>
              <a:gd name="connsiteY3" fmla="*/ 1902892 h 1902920"/>
              <a:gd name="connsiteX4" fmla="*/ 1665 w 1745719"/>
              <a:gd name="connsiteY4" fmla="*/ 819000 h 1902920"/>
              <a:gd name="connsiteX0" fmla="*/ 4811 w 1748865"/>
              <a:gd name="connsiteY0" fmla="*/ 904454 h 1988374"/>
              <a:gd name="connsiteX1" fmla="*/ 1428042 w 1748865"/>
              <a:gd name="connsiteY1" fmla="*/ 23 h 1988374"/>
              <a:gd name="connsiteX2" fmla="*/ 1748865 w 1748865"/>
              <a:gd name="connsiteY2" fmla="*/ 930092 h 1988374"/>
              <a:gd name="connsiteX3" fmla="*/ 992206 w 1748865"/>
              <a:gd name="connsiteY3" fmla="*/ 1988346 h 1988374"/>
              <a:gd name="connsiteX4" fmla="*/ 4811 w 1748865"/>
              <a:gd name="connsiteY4" fmla="*/ 904454 h 1988374"/>
              <a:gd name="connsiteX0" fmla="*/ 1777 w 1745831"/>
              <a:gd name="connsiteY0" fmla="*/ 605370 h 1689290"/>
              <a:gd name="connsiteX1" fmla="*/ 1245547 w 1745831"/>
              <a:gd name="connsiteY1" fmla="*/ 42 h 1689290"/>
              <a:gd name="connsiteX2" fmla="*/ 1745831 w 1745831"/>
              <a:gd name="connsiteY2" fmla="*/ 631008 h 1689290"/>
              <a:gd name="connsiteX3" fmla="*/ 989172 w 1745831"/>
              <a:gd name="connsiteY3" fmla="*/ 1689262 h 1689290"/>
              <a:gd name="connsiteX4" fmla="*/ 1777 w 1745831"/>
              <a:gd name="connsiteY4" fmla="*/ 605370 h 1689290"/>
              <a:gd name="connsiteX0" fmla="*/ 1640 w 1822606"/>
              <a:gd name="connsiteY0" fmla="*/ 1194937 h 1729894"/>
              <a:gd name="connsiteX1" fmla="*/ 1322322 w 1822606"/>
              <a:gd name="connsiteY1" fmla="*/ 25587 h 1729894"/>
              <a:gd name="connsiteX2" fmla="*/ 1822606 w 1822606"/>
              <a:gd name="connsiteY2" fmla="*/ 656553 h 1729894"/>
              <a:gd name="connsiteX3" fmla="*/ 1065947 w 1822606"/>
              <a:gd name="connsiteY3" fmla="*/ 1714807 h 1729894"/>
              <a:gd name="connsiteX4" fmla="*/ 1640 w 1822606"/>
              <a:gd name="connsiteY4" fmla="*/ 1194937 h 1729894"/>
              <a:gd name="connsiteX0" fmla="*/ 9717 w 1830683"/>
              <a:gd name="connsiteY0" fmla="*/ 1194937 h 1790171"/>
              <a:gd name="connsiteX1" fmla="*/ 1330399 w 1830683"/>
              <a:gd name="connsiteY1" fmla="*/ 25587 h 1790171"/>
              <a:gd name="connsiteX2" fmla="*/ 1830683 w 1830683"/>
              <a:gd name="connsiteY2" fmla="*/ 656553 h 1790171"/>
              <a:gd name="connsiteX3" fmla="*/ 1074024 w 1830683"/>
              <a:gd name="connsiteY3" fmla="*/ 1714807 h 1790171"/>
              <a:gd name="connsiteX4" fmla="*/ 9717 w 1830683"/>
              <a:gd name="connsiteY4" fmla="*/ 1194937 h 1790171"/>
              <a:gd name="connsiteX0" fmla="*/ 9574 w 1847631"/>
              <a:gd name="connsiteY0" fmla="*/ 1022929 h 1732039"/>
              <a:gd name="connsiteX1" fmla="*/ 1347347 w 1847631"/>
              <a:gd name="connsiteY1" fmla="*/ 15949 h 1732039"/>
              <a:gd name="connsiteX2" fmla="*/ 1847631 w 1847631"/>
              <a:gd name="connsiteY2" fmla="*/ 646915 h 1732039"/>
              <a:gd name="connsiteX3" fmla="*/ 1090972 w 1847631"/>
              <a:gd name="connsiteY3" fmla="*/ 1705169 h 1732039"/>
              <a:gd name="connsiteX4" fmla="*/ 9574 w 1847631"/>
              <a:gd name="connsiteY4" fmla="*/ 1022929 h 1732039"/>
              <a:gd name="connsiteX0" fmla="*/ 2277 w 1840334"/>
              <a:gd name="connsiteY0" fmla="*/ 1022929 h 1626390"/>
              <a:gd name="connsiteX1" fmla="*/ 1340050 w 1840334"/>
              <a:gd name="connsiteY1" fmla="*/ 15949 h 1626390"/>
              <a:gd name="connsiteX2" fmla="*/ 1840334 w 1840334"/>
              <a:gd name="connsiteY2" fmla="*/ 646915 h 1626390"/>
              <a:gd name="connsiteX3" fmla="*/ 1040946 w 1840334"/>
              <a:gd name="connsiteY3" fmla="*/ 1619711 h 1626390"/>
              <a:gd name="connsiteX4" fmla="*/ 2277 w 1840334"/>
              <a:gd name="connsiteY4" fmla="*/ 1022929 h 1626390"/>
              <a:gd name="connsiteX0" fmla="*/ 8696 w 1855126"/>
              <a:gd name="connsiteY0" fmla="*/ 1022929 h 1624869"/>
              <a:gd name="connsiteX1" fmla="*/ 1346469 w 1855126"/>
              <a:gd name="connsiteY1" fmla="*/ 15949 h 1624869"/>
              <a:gd name="connsiteX2" fmla="*/ 1846753 w 1855126"/>
              <a:gd name="connsiteY2" fmla="*/ 646915 h 1624869"/>
              <a:gd name="connsiteX3" fmla="*/ 1047365 w 1855126"/>
              <a:gd name="connsiteY3" fmla="*/ 1619711 h 1624869"/>
              <a:gd name="connsiteX4" fmla="*/ 8696 w 1855126"/>
              <a:gd name="connsiteY4" fmla="*/ 1022929 h 1624869"/>
              <a:gd name="connsiteX0" fmla="*/ 2094 w 1925609"/>
              <a:gd name="connsiteY0" fmla="*/ 1140545 h 1639763"/>
              <a:gd name="connsiteX1" fmla="*/ 1425325 w 1925609"/>
              <a:gd name="connsiteY1" fmla="*/ 22469 h 1639763"/>
              <a:gd name="connsiteX2" fmla="*/ 1925609 w 1925609"/>
              <a:gd name="connsiteY2" fmla="*/ 653435 h 1639763"/>
              <a:gd name="connsiteX3" fmla="*/ 1126221 w 1925609"/>
              <a:gd name="connsiteY3" fmla="*/ 1626231 h 1639763"/>
              <a:gd name="connsiteX4" fmla="*/ 2094 w 1925609"/>
              <a:gd name="connsiteY4" fmla="*/ 1140545 h 1639763"/>
              <a:gd name="connsiteX0" fmla="*/ 3656 w 1927171"/>
              <a:gd name="connsiteY0" fmla="*/ 1140545 h 1645922"/>
              <a:gd name="connsiteX1" fmla="*/ 1426887 w 1927171"/>
              <a:gd name="connsiteY1" fmla="*/ 22469 h 1645922"/>
              <a:gd name="connsiteX2" fmla="*/ 1927171 w 1927171"/>
              <a:gd name="connsiteY2" fmla="*/ 653435 h 1645922"/>
              <a:gd name="connsiteX3" fmla="*/ 1127783 w 1927171"/>
              <a:gd name="connsiteY3" fmla="*/ 1626231 h 1645922"/>
              <a:gd name="connsiteX4" fmla="*/ 3656 w 1927171"/>
              <a:gd name="connsiteY4" fmla="*/ 1140545 h 1645922"/>
              <a:gd name="connsiteX0" fmla="*/ 3656 w 1950580"/>
              <a:gd name="connsiteY0" fmla="*/ 1159948 h 1665325"/>
              <a:gd name="connsiteX1" fmla="*/ 1426887 w 1950580"/>
              <a:gd name="connsiteY1" fmla="*/ 41872 h 1665325"/>
              <a:gd name="connsiteX2" fmla="*/ 1927171 w 1950580"/>
              <a:gd name="connsiteY2" fmla="*/ 672838 h 1665325"/>
              <a:gd name="connsiteX3" fmla="*/ 1127783 w 1950580"/>
              <a:gd name="connsiteY3" fmla="*/ 1645634 h 1665325"/>
              <a:gd name="connsiteX4" fmla="*/ 3656 w 1950580"/>
              <a:gd name="connsiteY4" fmla="*/ 1159948 h 1665325"/>
              <a:gd name="connsiteX0" fmla="*/ 59 w 1923574"/>
              <a:gd name="connsiteY0" fmla="*/ 1115133 h 1614063"/>
              <a:gd name="connsiteX1" fmla="*/ 1090004 w 1923574"/>
              <a:gd name="connsiteY1" fmla="*/ 48332 h 1614063"/>
              <a:gd name="connsiteX2" fmla="*/ 1923574 w 1923574"/>
              <a:gd name="connsiteY2" fmla="*/ 628023 h 1614063"/>
              <a:gd name="connsiteX3" fmla="*/ 1124186 w 1923574"/>
              <a:gd name="connsiteY3" fmla="*/ 1600819 h 1614063"/>
              <a:gd name="connsiteX4" fmla="*/ 59 w 1923574"/>
              <a:gd name="connsiteY4" fmla="*/ 1115133 h 1614063"/>
              <a:gd name="connsiteX0" fmla="*/ 30 w 1949182"/>
              <a:gd name="connsiteY0" fmla="*/ 1194598 h 1608902"/>
              <a:gd name="connsiteX1" fmla="*/ 1115612 w 1949182"/>
              <a:gd name="connsiteY1" fmla="*/ 33793 h 1608902"/>
              <a:gd name="connsiteX2" fmla="*/ 1949182 w 1949182"/>
              <a:gd name="connsiteY2" fmla="*/ 613484 h 1608902"/>
              <a:gd name="connsiteX3" fmla="*/ 1149794 w 1949182"/>
              <a:gd name="connsiteY3" fmla="*/ 1586280 h 1608902"/>
              <a:gd name="connsiteX4" fmla="*/ 30 w 1949182"/>
              <a:gd name="connsiteY4" fmla="*/ 1194598 h 160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182" h="1608902">
                <a:moveTo>
                  <a:pt x="30" y="1194598"/>
                </a:moveTo>
                <a:cubicBezTo>
                  <a:pt x="-5667" y="935850"/>
                  <a:pt x="790753" y="130645"/>
                  <a:pt x="1115612" y="33793"/>
                </a:cubicBezTo>
                <a:cubicBezTo>
                  <a:pt x="1440471" y="-63059"/>
                  <a:pt x="1949182" y="24307"/>
                  <a:pt x="1949182" y="613484"/>
                </a:cubicBezTo>
                <a:cubicBezTo>
                  <a:pt x="1949182" y="1202661"/>
                  <a:pt x="1474653" y="1489428"/>
                  <a:pt x="1149794" y="1586280"/>
                </a:cubicBezTo>
                <a:cubicBezTo>
                  <a:pt x="824935" y="1683132"/>
                  <a:pt x="5727" y="1453346"/>
                  <a:pt x="30" y="1194598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65548" y="64630"/>
            <a:ext cx="5112661" cy="2223739"/>
          </a:xfrm>
          <a:custGeom>
            <a:avLst/>
            <a:gdLst>
              <a:gd name="connsiteX0" fmla="*/ 188516 w 4774532"/>
              <a:gd name="connsiteY0" fmla="*/ 1087454 h 2222141"/>
              <a:gd name="connsiteX1" fmla="*/ 9054 w 4774532"/>
              <a:gd name="connsiteY1" fmla="*/ 668710 h 2222141"/>
              <a:gd name="connsiteX2" fmla="*/ 487619 w 4774532"/>
              <a:gd name="connsiteY2" fmla="*/ 79051 h 2222141"/>
              <a:gd name="connsiteX3" fmla="*/ 1419111 w 4774532"/>
              <a:gd name="connsiteY3" fmla="*/ 130325 h 2222141"/>
              <a:gd name="connsiteX4" fmla="*/ 2230961 w 4774532"/>
              <a:gd name="connsiteY4" fmla="*/ 1215641 h 2222141"/>
              <a:gd name="connsiteX5" fmla="*/ 2521518 w 4774532"/>
              <a:gd name="connsiteY5" fmla="*/ 1617293 h 2222141"/>
              <a:gd name="connsiteX6" fmla="*/ 3632471 w 4774532"/>
              <a:gd name="connsiteY6" fmla="*/ 1788209 h 2222141"/>
              <a:gd name="connsiteX7" fmla="*/ 4572509 w 4774532"/>
              <a:gd name="connsiteY7" fmla="*/ 1694206 h 2222141"/>
              <a:gd name="connsiteX8" fmla="*/ 4598146 w 4774532"/>
              <a:gd name="connsiteY8" fmla="*/ 2061675 h 2222141"/>
              <a:gd name="connsiteX9" fmla="*/ 2641159 w 4774532"/>
              <a:gd name="connsiteY9" fmla="*/ 2172770 h 2222141"/>
              <a:gd name="connsiteX10" fmla="*/ 1513114 w 4774532"/>
              <a:gd name="connsiteY10" fmla="*/ 1275462 h 2222141"/>
              <a:gd name="connsiteX11" fmla="*/ 1043096 w 4774532"/>
              <a:gd name="connsiteY11" fmla="*/ 719985 h 2222141"/>
              <a:gd name="connsiteX12" fmla="*/ 573077 w 4774532"/>
              <a:gd name="connsiteY12" fmla="*/ 950722 h 2222141"/>
              <a:gd name="connsiteX13" fmla="*/ 367978 w 4774532"/>
              <a:gd name="connsiteY13" fmla="*/ 1087454 h 2222141"/>
              <a:gd name="connsiteX14" fmla="*/ 188516 w 4774532"/>
              <a:gd name="connsiteY14" fmla="*/ 1087454 h 2222141"/>
              <a:gd name="connsiteX0" fmla="*/ 188516 w 4774532"/>
              <a:gd name="connsiteY0" fmla="*/ 1087454 h 2222141"/>
              <a:gd name="connsiteX1" fmla="*/ 9054 w 4774532"/>
              <a:gd name="connsiteY1" fmla="*/ 668710 h 2222141"/>
              <a:gd name="connsiteX2" fmla="*/ 487619 w 4774532"/>
              <a:gd name="connsiteY2" fmla="*/ 79051 h 2222141"/>
              <a:gd name="connsiteX3" fmla="*/ 1419111 w 4774532"/>
              <a:gd name="connsiteY3" fmla="*/ 130325 h 2222141"/>
              <a:gd name="connsiteX4" fmla="*/ 2230961 w 4774532"/>
              <a:gd name="connsiteY4" fmla="*/ 1215641 h 2222141"/>
              <a:gd name="connsiteX5" fmla="*/ 2709526 w 4774532"/>
              <a:gd name="connsiteY5" fmla="*/ 1651476 h 2222141"/>
              <a:gd name="connsiteX6" fmla="*/ 3632471 w 4774532"/>
              <a:gd name="connsiteY6" fmla="*/ 1788209 h 2222141"/>
              <a:gd name="connsiteX7" fmla="*/ 4572509 w 4774532"/>
              <a:gd name="connsiteY7" fmla="*/ 1694206 h 2222141"/>
              <a:gd name="connsiteX8" fmla="*/ 4598146 w 4774532"/>
              <a:gd name="connsiteY8" fmla="*/ 2061675 h 2222141"/>
              <a:gd name="connsiteX9" fmla="*/ 2641159 w 4774532"/>
              <a:gd name="connsiteY9" fmla="*/ 2172770 h 2222141"/>
              <a:gd name="connsiteX10" fmla="*/ 1513114 w 4774532"/>
              <a:gd name="connsiteY10" fmla="*/ 1275462 h 2222141"/>
              <a:gd name="connsiteX11" fmla="*/ 1043096 w 4774532"/>
              <a:gd name="connsiteY11" fmla="*/ 719985 h 2222141"/>
              <a:gd name="connsiteX12" fmla="*/ 573077 w 4774532"/>
              <a:gd name="connsiteY12" fmla="*/ 950722 h 2222141"/>
              <a:gd name="connsiteX13" fmla="*/ 367978 w 4774532"/>
              <a:gd name="connsiteY13" fmla="*/ 1087454 h 2222141"/>
              <a:gd name="connsiteX14" fmla="*/ 188516 w 4774532"/>
              <a:gd name="connsiteY14" fmla="*/ 1087454 h 2222141"/>
              <a:gd name="connsiteX0" fmla="*/ 188516 w 4774532"/>
              <a:gd name="connsiteY0" fmla="*/ 1081186 h 2215873"/>
              <a:gd name="connsiteX1" fmla="*/ 9054 w 4774532"/>
              <a:gd name="connsiteY1" fmla="*/ 662442 h 2215873"/>
              <a:gd name="connsiteX2" fmla="*/ 487619 w 4774532"/>
              <a:gd name="connsiteY2" fmla="*/ 72783 h 2215873"/>
              <a:gd name="connsiteX3" fmla="*/ 1419111 w 4774532"/>
              <a:gd name="connsiteY3" fmla="*/ 124057 h 2215873"/>
              <a:gd name="connsiteX4" fmla="*/ 2230961 w 4774532"/>
              <a:gd name="connsiteY4" fmla="*/ 1106824 h 2215873"/>
              <a:gd name="connsiteX5" fmla="*/ 2709526 w 4774532"/>
              <a:gd name="connsiteY5" fmla="*/ 1645208 h 2215873"/>
              <a:gd name="connsiteX6" fmla="*/ 3632471 w 4774532"/>
              <a:gd name="connsiteY6" fmla="*/ 1781941 h 2215873"/>
              <a:gd name="connsiteX7" fmla="*/ 4572509 w 4774532"/>
              <a:gd name="connsiteY7" fmla="*/ 1687938 h 2215873"/>
              <a:gd name="connsiteX8" fmla="*/ 4598146 w 4774532"/>
              <a:gd name="connsiteY8" fmla="*/ 2055407 h 2215873"/>
              <a:gd name="connsiteX9" fmla="*/ 2641159 w 4774532"/>
              <a:gd name="connsiteY9" fmla="*/ 2166502 h 2215873"/>
              <a:gd name="connsiteX10" fmla="*/ 1513114 w 4774532"/>
              <a:gd name="connsiteY10" fmla="*/ 1269194 h 2215873"/>
              <a:gd name="connsiteX11" fmla="*/ 1043096 w 4774532"/>
              <a:gd name="connsiteY11" fmla="*/ 713717 h 2215873"/>
              <a:gd name="connsiteX12" fmla="*/ 573077 w 4774532"/>
              <a:gd name="connsiteY12" fmla="*/ 944454 h 2215873"/>
              <a:gd name="connsiteX13" fmla="*/ 367978 w 4774532"/>
              <a:gd name="connsiteY13" fmla="*/ 1081186 h 2215873"/>
              <a:gd name="connsiteX14" fmla="*/ 188516 w 4774532"/>
              <a:gd name="connsiteY14" fmla="*/ 1081186 h 2215873"/>
              <a:gd name="connsiteX0" fmla="*/ 52608 w 4818085"/>
              <a:gd name="connsiteY0" fmla="*/ 1081186 h 2215873"/>
              <a:gd name="connsiteX1" fmla="*/ 52607 w 4818085"/>
              <a:gd name="connsiteY1" fmla="*/ 662442 h 2215873"/>
              <a:gd name="connsiteX2" fmla="*/ 531172 w 4818085"/>
              <a:gd name="connsiteY2" fmla="*/ 72783 h 2215873"/>
              <a:gd name="connsiteX3" fmla="*/ 1462664 w 4818085"/>
              <a:gd name="connsiteY3" fmla="*/ 124057 h 2215873"/>
              <a:gd name="connsiteX4" fmla="*/ 2274514 w 4818085"/>
              <a:gd name="connsiteY4" fmla="*/ 1106824 h 2215873"/>
              <a:gd name="connsiteX5" fmla="*/ 2753079 w 4818085"/>
              <a:gd name="connsiteY5" fmla="*/ 1645208 h 2215873"/>
              <a:gd name="connsiteX6" fmla="*/ 3676024 w 4818085"/>
              <a:gd name="connsiteY6" fmla="*/ 1781941 h 2215873"/>
              <a:gd name="connsiteX7" fmla="*/ 4616062 w 4818085"/>
              <a:gd name="connsiteY7" fmla="*/ 1687938 h 2215873"/>
              <a:gd name="connsiteX8" fmla="*/ 4641699 w 4818085"/>
              <a:gd name="connsiteY8" fmla="*/ 2055407 h 2215873"/>
              <a:gd name="connsiteX9" fmla="*/ 2684712 w 4818085"/>
              <a:gd name="connsiteY9" fmla="*/ 2166502 h 2215873"/>
              <a:gd name="connsiteX10" fmla="*/ 1556667 w 4818085"/>
              <a:gd name="connsiteY10" fmla="*/ 1269194 h 2215873"/>
              <a:gd name="connsiteX11" fmla="*/ 1086649 w 4818085"/>
              <a:gd name="connsiteY11" fmla="*/ 713717 h 2215873"/>
              <a:gd name="connsiteX12" fmla="*/ 616630 w 4818085"/>
              <a:gd name="connsiteY12" fmla="*/ 944454 h 2215873"/>
              <a:gd name="connsiteX13" fmla="*/ 411531 w 4818085"/>
              <a:gd name="connsiteY13" fmla="*/ 1081186 h 2215873"/>
              <a:gd name="connsiteX14" fmla="*/ 52608 w 4818085"/>
              <a:gd name="connsiteY14" fmla="*/ 1081186 h 2215873"/>
              <a:gd name="connsiteX0" fmla="*/ 18697 w 4920906"/>
              <a:gd name="connsiteY0" fmla="*/ 1183736 h 2215873"/>
              <a:gd name="connsiteX1" fmla="*/ 155428 w 4920906"/>
              <a:gd name="connsiteY1" fmla="*/ 662442 h 2215873"/>
              <a:gd name="connsiteX2" fmla="*/ 633993 w 4920906"/>
              <a:gd name="connsiteY2" fmla="*/ 72783 h 2215873"/>
              <a:gd name="connsiteX3" fmla="*/ 1565485 w 4920906"/>
              <a:gd name="connsiteY3" fmla="*/ 124057 h 2215873"/>
              <a:gd name="connsiteX4" fmla="*/ 2377335 w 4920906"/>
              <a:gd name="connsiteY4" fmla="*/ 1106824 h 2215873"/>
              <a:gd name="connsiteX5" fmla="*/ 2855900 w 4920906"/>
              <a:gd name="connsiteY5" fmla="*/ 1645208 h 2215873"/>
              <a:gd name="connsiteX6" fmla="*/ 3778845 w 4920906"/>
              <a:gd name="connsiteY6" fmla="*/ 1781941 h 2215873"/>
              <a:gd name="connsiteX7" fmla="*/ 4718883 w 4920906"/>
              <a:gd name="connsiteY7" fmla="*/ 1687938 h 2215873"/>
              <a:gd name="connsiteX8" fmla="*/ 4744520 w 4920906"/>
              <a:gd name="connsiteY8" fmla="*/ 2055407 h 2215873"/>
              <a:gd name="connsiteX9" fmla="*/ 2787533 w 4920906"/>
              <a:gd name="connsiteY9" fmla="*/ 2166502 h 2215873"/>
              <a:gd name="connsiteX10" fmla="*/ 1659488 w 4920906"/>
              <a:gd name="connsiteY10" fmla="*/ 1269194 h 2215873"/>
              <a:gd name="connsiteX11" fmla="*/ 1189470 w 4920906"/>
              <a:gd name="connsiteY11" fmla="*/ 713717 h 2215873"/>
              <a:gd name="connsiteX12" fmla="*/ 719451 w 4920906"/>
              <a:gd name="connsiteY12" fmla="*/ 944454 h 2215873"/>
              <a:gd name="connsiteX13" fmla="*/ 514352 w 4920906"/>
              <a:gd name="connsiteY13" fmla="*/ 1081186 h 2215873"/>
              <a:gd name="connsiteX14" fmla="*/ 18697 w 4920906"/>
              <a:gd name="connsiteY14" fmla="*/ 1183736 h 2215873"/>
              <a:gd name="connsiteX0" fmla="*/ 104182 w 5006391"/>
              <a:gd name="connsiteY0" fmla="*/ 1191602 h 2223739"/>
              <a:gd name="connsiteX1" fmla="*/ 52906 w 5006391"/>
              <a:gd name="connsiteY1" fmla="*/ 789949 h 2223739"/>
              <a:gd name="connsiteX2" fmla="*/ 719478 w 5006391"/>
              <a:gd name="connsiteY2" fmla="*/ 80649 h 2223739"/>
              <a:gd name="connsiteX3" fmla="*/ 1650970 w 5006391"/>
              <a:gd name="connsiteY3" fmla="*/ 131923 h 2223739"/>
              <a:gd name="connsiteX4" fmla="*/ 2462820 w 5006391"/>
              <a:gd name="connsiteY4" fmla="*/ 1114690 h 2223739"/>
              <a:gd name="connsiteX5" fmla="*/ 2941385 w 5006391"/>
              <a:gd name="connsiteY5" fmla="*/ 1653074 h 2223739"/>
              <a:gd name="connsiteX6" fmla="*/ 3864330 w 5006391"/>
              <a:gd name="connsiteY6" fmla="*/ 1789807 h 2223739"/>
              <a:gd name="connsiteX7" fmla="*/ 4804368 w 5006391"/>
              <a:gd name="connsiteY7" fmla="*/ 1695804 h 2223739"/>
              <a:gd name="connsiteX8" fmla="*/ 4830005 w 5006391"/>
              <a:gd name="connsiteY8" fmla="*/ 2063273 h 2223739"/>
              <a:gd name="connsiteX9" fmla="*/ 2873018 w 5006391"/>
              <a:gd name="connsiteY9" fmla="*/ 2174368 h 2223739"/>
              <a:gd name="connsiteX10" fmla="*/ 1744973 w 5006391"/>
              <a:gd name="connsiteY10" fmla="*/ 1277060 h 2223739"/>
              <a:gd name="connsiteX11" fmla="*/ 1274955 w 5006391"/>
              <a:gd name="connsiteY11" fmla="*/ 721583 h 2223739"/>
              <a:gd name="connsiteX12" fmla="*/ 804936 w 5006391"/>
              <a:gd name="connsiteY12" fmla="*/ 952320 h 2223739"/>
              <a:gd name="connsiteX13" fmla="*/ 599837 w 5006391"/>
              <a:gd name="connsiteY13" fmla="*/ 1089052 h 2223739"/>
              <a:gd name="connsiteX14" fmla="*/ 104182 w 5006391"/>
              <a:gd name="connsiteY14" fmla="*/ 1191602 h 2223739"/>
              <a:gd name="connsiteX0" fmla="*/ 39124 w 5112249"/>
              <a:gd name="connsiteY0" fmla="*/ 1353972 h 2223739"/>
              <a:gd name="connsiteX1" fmla="*/ 158764 w 5112249"/>
              <a:gd name="connsiteY1" fmla="*/ 789949 h 2223739"/>
              <a:gd name="connsiteX2" fmla="*/ 825336 w 5112249"/>
              <a:gd name="connsiteY2" fmla="*/ 80649 h 2223739"/>
              <a:gd name="connsiteX3" fmla="*/ 1756828 w 5112249"/>
              <a:gd name="connsiteY3" fmla="*/ 131923 h 2223739"/>
              <a:gd name="connsiteX4" fmla="*/ 2568678 w 5112249"/>
              <a:gd name="connsiteY4" fmla="*/ 1114690 h 2223739"/>
              <a:gd name="connsiteX5" fmla="*/ 3047243 w 5112249"/>
              <a:gd name="connsiteY5" fmla="*/ 1653074 h 2223739"/>
              <a:gd name="connsiteX6" fmla="*/ 3970188 w 5112249"/>
              <a:gd name="connsiteY6" fmla="*/ 1789807 h 2223739"/>
              <a:gd name="connsiteX7" fmla="*/ 4910226 w 5112249"/>
              <a:gd name="connsiteY7" fmla="*/ 1695804 h 2223739"/>
              <a:gd name="connsiteX8" fmla="*/ 4935863 w 5112249"/>
              <a:gd name="connsiteY8" fmla="*/ 2063273 h 2223739"/>
              <a:gd name="connsiteX9" fmla="*/ 2978876 w 5112249"/>
              <a:gd name="connsiteY9" fmla="*/ 2174368 h 2223739"/>
              <a:gd name="connsiteX10" fmla="*/ 1850831 w 5112249"/>
              <a:gd name="connsiteY10" fmla="*/ 1277060 h 2223739"/>
              <a:gd name="connsiteX11" fmla="*/ 1380813 w 5112249"/>
              <a:gd name="connsiteY11" fmla="*/ 721583 h 2223739"/>
              <a:gd name="connsiteX12" fmla="*/ 910794 w 5112249"/>
              <a:gd name="connsiteY12" fmla="*/ 952320 h 2223739"/>
              <a:gd name="connsiteX13" fmla="*/ 705695 w 5112249"/>
              <a:gd name="connsiteY13" fmla="*/ 1089052 h 2223739"/>
              <a:gd name="connsiteX14" fmla="*/ 39124 w 5112249"/>
              <a:gd name="connsiteY14" fmla="*/ 1353972 h 2223739"/>
              <a:gd name="connsiteX0" fmla="*/ 39124 w 5112249"/>
              <a:gd name="connsiteY0" fmla="*/ 1353972 h 2223739"/>
              <a:gd name="connsiteX1" fmla="*/ 158764 w 5112249"/>
              <a:gd name="connsiteY1" fmla="*/ 789949 h 2223739"/>
              <a:gd name="connsiteX2" fmla="*/ 825336 w 5112249"/>
              <a:gd name="connsiteY2" fmla="*/ 80649 h 2223739"/>
              <a:gd name="connsiteX3" fmla="*/ 1756828 w 5112249"/>
              <a:gd name="connsiteY3" fmla="*/ 131923 h 2223739"/>
              <a:gd name="connsiteX4" fmla="*/ 2568678 w 5112249"/>
              <a:gd name="connsiteY4" fmla="*/ 1114690 h 2223739"/>
              <a:gd name="connsiteX5" fmla="*/ 3064334 w 5112249"/>
              <a:gd name="connsiteY5" fmla="*/ 1576162 h 2223739"/>
              <a:gd name="connsiteX6" fmla="*/ 3970188 w 5112249"/>
              <a:gd name="connsiteY6" fmla="*/ 1789807 h 2223739"/>
              <a:gd name="connsiteX7" fmla="*/ 4910226 w 5112249"/>
              <a:gd name="connsiteY7" fmla="*/ 1695804 h 2223739"/>
              <a:gd name="connsiteX8" fmla="*/ 4935863 w 5112249"/>
              <a:gd name="connsiteY8" fmla="*/ 2063273 h 2223739"/>
              <a:gd name="connsiteX9" fmla="*/ 2978876 w 5112249"/>
              <a:gd name="connsiteY9" fmla="*/ 2174368 h 2223739"/>
              <a:gd name="connsiteX10" fmla="*/ 1850831 w 5112249"/>
              <a:gd name="connsiteY10" fmla="*/ 1277060 h 2223739"/>
              <a:gd name="connsiteX11" fmla="*/ 1380813 w 5112249"/>
              <a:gd name="connsiteY11" fmla="*/ 721583 h 2223739"/>
              <a:gd name="connsiteX12" fmla="*/ 910794 w 5112249"/>
              <a:gd name="connsiteY12" fmla="*/ 952320 h 2223739"/>
              <a:gd name="connsiteX13" fmla="*/ 705695 w 5112249"/>
              <a:gd name="connsiteY13" fmla="*/ 1089052 h 2223739"/>
              <a:gd name="connsiteX14" fmla="*/ 39124 w 5112249"/>
              <a:gd name="connsiteY14" fmla="*/ 1353972 h 2223739"/>
              <a:gd name="connsiteX0" fmla="*/ 39124 w 5112661"/>
              <a:gd name="connsiteY0" fmla="*/ 1353972 h 2223739"/>
              <a:gd name="connsiteX1" fmla="*/ 158764 w 5112661"/>
              <a:gd name="connsiteY1" fmla="*/ 789949 h 2223739"/>
              <a:gd name="connsiteX2" fmla="*/ 825336 w 5112661"/>
              <a:gd name="connsiteY2" fmla="*/ 80649 h 2223739"/>
              <a:gd name="connsiteX3" fmla="*/ 1756828 w 5112661"/>
              <a:gd name="connsiteY3" fmla="*/ 131923 h 2223739"/>
              <a:gd name="connsiteX4" fmla="*/ 2568678 w 5112661"/>
              <a:gd name="connsiteY4" fmla="*/ 1114690 h 2223739"/>
              <a:gd name="connsiteX5" fmla="*/ 3064334 w 5112661"/>
              <a:gd name="connsiteY5" fmla="*/ 1576162 h 2223739"/>
              <a:gd name="connsiteX6" fmla="*/ 3961642 w 5112661"/>
              <a:gd name="connsiteY6" fmla="*/ 1712895 h 2223739"/>
              <a:gd name="connsiteX7" fmla="*/ 4910226 w 5112661"/>
              <a:gd name="connsiteY7" fmla="*/ 1695804 h 2223739"/>
              <a:gd name="connsiteX8" fmla="*/ 4935863 w 5112661"/>
              <a:gd name="connsiteY8" fmla="*/ 2063273 h 2223739"/>
              <a:gd name="connsiteX9" fmla="*/ 2978876 w 5112661"/>
              <a:gd name="connsiteY9" fmla="*/ 2174368 h 2223739"/>
              <a:gd name="connsiteX10" fmla="*/ 1850831 w 5112661"/>
              <a:gd name="connsiteY10" fmla="*/ 1277060 h 2223739"/>
              <a:gd name="connsiteX11" fmla="*/ 1380813 w 5112661"/>
              <a:gd name="connsiteY11" fmla="*/ 721583 h 2223739"/>
              <a:gd name="connsiteX12" fmla="*/ 910794 w 5112661"/>
              <a:gd name="connsiteY12" fmla="*/ 952320 h 2223739"/>
              <a:gd name="connsiteX13" fmla="*/ 705695 w 5112661"/>
              <a:gd name="connsiteY13" fmla="*/ 1089052 h 2223739"/>
              <a:gd name="connsiteX14" fmla="*/ 39124 w 5112661"/>
              <a:gd name="connsiteY14" fmla="*/ 1353972 h 2223739"/>
              <a:gd name="connsiteX0" fmla="*/ 39124 w 5112661"/>
              <a:gd name="connsiteY0" fmla="*/ 1353972 h 2223739"/>
              <a:gd name="connsiteX1" fmla="*/ 158764 w 5112661"/>
              <a:gd name="connsiteY1" fmla="*/ 789949 h 2223739"/>
              <a:gd name="connsiteX2" fmla="*/ 825336 w 5112661"/>
              <a:gd name="connsiteY2" fmla="*/ 80649 h 2223739"/>
              <a:gd name="connsiteX3" fmla="*/ 1756828 w 5112661"/>
              <a:gd name="connsiteY3" fmla="*/ 131923 h 2223739"/>
              <a:gd name="connsiteX4" fmla="*/ 2568678 w 5112661"/>
              <a:gd name="connsiteY4" fmla="*/ 1114690 h 2223739"/>
              <a:gd name="connsiteX5" fmla="*/ 3072880 w 5112661"/>
              <a:gd name="connsiteY5" fmla="*/ 1533433 h 2223739"/>
              <a:gd name="connsiteX6" fmla="*/ 3961642 w 5112661"/>
              <a:gd name="connsiteY6" fmla="*/ 1712895 h 2223739"/>
              <a:gd name="connsiteX7" fmla="*/ 4910226 w 5112661"/>
              <a:gd name="connsiteY7" fmla="*/ 1695804 h 2223739"/>
              <a:gd name="connsiteX8" fmla="*/ 4935863 w 5112661"/>
              <a:gd name="connsiteY8" fmla="*/ 2063273 h 2223739"/>
              <a:gd name="connsiteX9" fmla="*/ 2978876 w 5112661"/>
              <a:gd name="connsiteY9" fmla="*/ 2174368 h 2223739"/>
              <a:gd name="connsiteX10" fmla="*/ 1850831 w 5112661"/>
              <a:gd name="connsiteY10" fmla="*/ 1277060 h 2223739"/>
              <a:gd name="connsiteX11" fmla="*/ 1380813 w 5112661"/>
              <a:gd name="connsiteY11" fmla="*/ 721583 h 2223739"/>
              <a:gd name="connsiteX12" fmla="*/ 910794 w 5112661"/>
              <a:gd name="connsiteY12" fmla="*/ 952320 h 2223739"/>
              <a:gd name="connsiteX13" fmla="*/ 705695 w 5112661"/>
              <a:gd name="connsiteY13" fmla="*/ 1089052 h 2223739"/>
              <a:gd name="connsiteX14" fmla="*/ 39124 w 5112661"/>
              <a:gd name="connsiteY14" fmla="*/ 1353972 h 222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2661" h="2223739">
                <a:moveTo>
                  <a:pt x="39124" y="1353972"/>
                </a:moveTo>
                <a:cubicBezTo>
                  <a:pt x="-52031" y="1304122"/>
                  <a:pt x="27729" y="1002169"/>
                  <a:pt x="158764" y="789949"/>
                </a:cubicBezTo>
                <a:cubicBezTo>
                  <a:pt x="289799" y="577729"/>
                  <a:pt x="558992" y="190320"/>
                  <a:pt x="825336" y="80649"/>
                </a:cubicBezTo>
                <a:cubicBezTo>
                  <a:pt x="1091680" y="-29022"/>
                  <a:pt x="1466271" y="-40417"/>
                  <a:pt x="1756828" y="131923"/>
                </a:cubicBezTo>
                <a:cubicBezTo>
                  <a:pt x="2047385" y="304263"/>
                  <a:pt x="2349336" y="881105"/>
                  <a:pt x="2568678" y="1114690"/>
                </a:cubicBezTo>
                <a:cubicBezTo>
                  <a:pt x="2788020" y="1348275"/>
                  <a:pt x="2840719" y="1433732"/>
                  <a:pt x="3072880" y="1533433"/>
                </a:cubicBezTo>
                <a:cubicBezTo>
                  <a:pt x="3305041" y="1633134"/>
                  <a:pt x="3655418" y="1685833"/>
                  <a:pt x="3961642" y="1712895"/>
                </a:cubicBezTo>
                <a:cubicBezTo>
                  <a:pt x="4267866" y="1739957"/>
                  <a:pt x="4747856" y="1637408"/>
                  <a:pt x="4910226" y="1695804"/>
                </a:cubicBezTo>
                <a:cubicBezTo>
                  <a:pt x="5072596" y="1754200"/>
                  <a:pt x="5257755" y="1983512"/>
                  <a:pt x="4935863" y="2063273"/>
                </a:cubicBezTo>
                <a:cubicBezTo>
                  <a:pt x="4613971" y="2143034"/>
                  <a:pt x="3493048" y="2305403"/>
                  <a:pt x="2978876" y="2174368"/>
                </a:cubicBezTo>
                <a:cubicBezTo>
                  <a:pt x="2464704" y="2043333"/>
                  <a:pt x="2117175" y="1519191"/>
                  <a:pt x="1850831" y="1277060"/>
                </a:cubicBezTo>
                <a:cubicBezTo>
                  <a:pt x="1584487" y="1034929"/>
                  <a:pt x="1537486" y="775706"/>
                  <a:pt x="1380813" y="721583"/>
                </a:cubicBezTo>
                <a:cubicBezTo>
                  <a:pt x="1224140" y="667460"/>
                  <a:pt x="1023314" y="891075"/>
                  <a:pt x="910794" y="952320"/>
                </a:cubicBezTo>
                <a:cubicBezTo>
                  <a:pt x="798274" y="1013565"/>
                  <a:pt x="850973" y="1022110"/>
                  <a:pt x="705695" y="1089052"/>
                </a:cubicBezTo>
                <a:cubicBezTo>
                  <a:pt x="560417" y="1155994"/>
                  <a:pt x="130279" y="1403822"/>
                  <a:pt x="39124" y="1353972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3352800" y="3048000"/>
            <a:ext cx="3886200" cy="2514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consequence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this combination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 bone-dry desert,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world’s highest mountains,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parallel canyons?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750522" y="1084276"/>
            <a:ext cx="1196881" cy="3082587"/>
          </a:xfrm>
          <a:custGeom>
            <a:avLst/>
            <a:gdLst>
              <a:gd name="connsiteX0" fmla="*/ 275007 w 1197909"/>
              <a:gd name="connsiteY0" fmla="*/ 565062 h 3082587"/>
              <a:gd name="connsiteX1" fmla="*/ 1542 w 1197909"/>
              <a:gd name="connsiteY1" fmla="*/ 488150 h 3082587"/>
              <a:gd name="connsiteX2" fmla="*/ 181003 w 1197909"/>
              <a:gd name="connsiteY2" fmla="*/ 163410 h 3082587"/>
              <a:gd name="connsiteX3" fmla="*/ 531381 w 1197909"/>
              <a:gd name="connsiteY3" fmla="*/ 9586 h 3082587"/>
              <a:gd name="connsiteX4" fmla="*/ 984308 w 1197909"/>
              <a:gd name="connsiteY4" fmla="*/ 428330 h 3082587"/>
              <a:gd name="connsiteX5" fmla="*/ 1189407 w 1197909"/>
              <a:gd name="connsiteY5" fmla="*/ 1257272 h 3082587"/>
              <a:gd name="connsiteX6" fmla="*/ 1155224 w 1197909"/>
              <a:gd name="connsiteY6" fmla="*/ 2069122 h 3082587"/>
              <a:gd name="connsiteX7" fmla="*/ 1121041 w 1197909"/>
              <a:gd name="connsiteY7" fmla="*/ 2906610 h 3082587"/>
              <a:gd name="connsiteX8" fmla="*/ 787755 w 1197909"/>
              <a:gd name="connsiteY8" fmla="*/ 3060434 h 3082587"/>
              <a:gd name="connsiteX9" fmla="*/ 668113 w 1197909"/>
              <a:gd name="connsiteY9" fmla="*/ 2581870 h 3082587"/>
              <a:gd name="connsiteX10" fmla="*/ 539927 w 1197909"/>
              <a:gd name="connsiteY10" fmla="*/ 2641690 h 3082587"/>
              <a:gd name="connsiteX11" fmla="*/ 445923 w 1197909"/>
              <a:gd name="connsiteY11" fmla="*/ 2915156 h 3082587"/>
              <a:gd name="connsiteX12" fmla="*/ 300644 w 1197909"/>
              <a:gd name="connsiteY12" fmla="*/ 2410954 h 3082587"/>
              <a:gd name="connsiteX13" fmla="*/ 488652 w 1197909"/>
              <a:gd name="connsiteY13" fmla="*/ 1821294 h 3082587"/>
              <a:gd name="connsiteX14" fmla="*/ 727934 w 1197909"/>
              <a:gd name="connsiteY14" fmla="*/ 1248726 h 3082587"/>
              <a:gd name="connsiteX15" fmla="*/ 454469 w 1197909"/>
              <a:gd name="connsiteY15" fmla="*/ 761616 h 3082587"/>
              <a:gd name="connsiteX16" fmla="*/ 275007 w 1197909"/>
              <a:gd name="connsiteY16" fmla="*/ 565062 h 3082587"/>
              <a:gd name="connsiteX0" fmla="*/ 275007 w 1197909"/>
              <a:gd name="connsiteY0" fmla="*/ 565062 h 3082587"/>
              <a:gd name="connsiteX1" fmla="*/ 1542 w 1197909"/>
              <a:gd name="connsiteY1" fmla="*/ 488150 h 3082587"/>
              <a:gd name="connsiteX2" fmla="*/ 181003 w 1197909"/>
              <a:gd name="connsiteY2" fmla="*/ 163410 h 3082587"/>
              <a:gd name="connsiteX3" fmla="*/ 531381 w 1197909"/>
              <a:gd name="connsiteY3" fmla="*/ 9586 h 3082587"/>
              <a:gd name="connsiteX4" fmla="*/ 984308 w 1197909"/>
              <a:gd name="connsiteY4" fmla="*/ 428330 h 3082587"/>
              <a:gd name="connsiteX5" fmla="*/ 1189407 w 1197909"/>
              <a:gd name="connsiteY5" fmla="*/ 1257272 h 3082587"/>
              <a:gd name="connsiteX6" fmla="*/ 1155224 w 1197909"/>
              <a:gd name="connsiteY6" fmla="*/ 2069122 h 3082587"/>
              <a:gd name="connsiteX7" fmla="*/ 1121041 w 1197909"/>
              <a:gd name="connsiteY7" fmla="*/ 2906610 h 3082587"/>
              <a:gd name="connsiteX8" fmla="*/ 787755 w 1197909"/>
              <a:gd name="connsiteY8" fmla="*/ 3060434 h 3082587"/>
              <a:gd name="connsiteX9" fmla="*/ 668113 w 1197909"/>
              <a:gd name="connsiteY9" fmla="*/ 2581870 h 3082587"/>
              <a:gd name="connsiteX10" fmla="*/ 539927 w 1197909"/>
              <a:gd name="connsiteY10" fmla="*/ 2641690 h 3082587"/>
              <a:gd name="connsiteX11" fmla="*/ 445923 w 1197909"/>
              <a:gd name="connsiteY11" fmla="*/ 2915156 h 3082587"/>
              <a:gd name="connsiteX12" fmla="*/ 300644 w 1197909"/>
              <a:gd name="connsiteY12" fmla="*/ 2410954 h 3082587"/>
              <a:gd name="connsiteX13" fmla="*/ 488652 w 1197909"/>
              <a:gd name="connsiteY13" fmla="*/ 1821294 h 3082587"/>
              <a:gd name="connsiteX14" fmla="*/ 727934 w 1197909"/>
              <a:gd name="connsiteY14" fmla="*/ 1248726 h 3082587"/>
              <a:gd name="connsiteX15" fmla="*/ 454469 w 1197909"/>
              <a:gd name="connsiteY15" fmla="*/ 795799 h 3082587"/>
              <a:gd name="connsiteX16" fmla="*/ 275007 w 1197909"/>
              <a:gd name="connsiteY16" fmla="*/ 565062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6881" h="3082587">
                <a:moveTo>
                  <a:pt x="231250" y="616337"/>
                </a:moveTo>
                <a:cubicBezTo>
                  <a:pt x="155762" y="565062"/>
                  <a:pt x="9060" y="632004"/>
                  <a:pt x="514" y="488150"/>
                </a:cubicBezTo>
                <a:cubicBezTo>
                  <a:pt x="-8032" y="344296"/>
                  <a:pt x="91669" y="243171"/>
                  <a:pt x="179975" y="163410"/>
                </a:cubicBezTo>
                <a:cubicBezTo>
                  <a:pt x="268281" y="83649"/>
                  <a:pt x="396469" y="-34567"/>
                  <a:pt x="530353" y="9586"/>
                </a:cubicBezTo>
                <a:cubicBezTo>
                  <a:pt x="664237" y="53739"/>
                  <a:pt x="873609" y="220382"/>
                  <a:pt x="983280" y="428330"/>
                </a:cubicBezTo>
                <a:cubicBezTo>
                  <a:pt x="1092951" y="636278"/>
                  <a:pt x="1159893" y="983807"/>
                  <a:pt x="1188379" y="1257272"/>
                </a:cubicBezTo>
                <a:cubicBezTo>
                  <a:pt x="1216865" y="1530737"/>
                  <a:pt x="1165590" y="1794232"/>
                  <a:pt x="1154196" y="2069122"/>
                </a:cubicBezTo>
                <a:cubicBezTo>
                  <a:pt x="1142802" y="2344012"/>
                  <a:pt x="1181258" y="2741391"/>
                  <a:pt x="1120013" y="2906610"/>
                </a:cubicBezTo>
                <a:cubicBezTo>
                  <a:pt x="1058768" y="3071829"/>
                  <a:pt x="862215" y="3114557"/>
                  <a:pt x="786727" y="3060434"/>
                </a:cubicBezTo>
                <a:cubicBezTo>
                  <a:pt x="711239" y="3006311"/>
                  <a:pt x="708390" y="2651661"/>
                  <a:pt x="667085" y="2581870"/>
                </a:cubicBezTo>
                <a:cubicBezTo>
                  <a:pt x="625780" y="2512079"/>
                  <a:pt x="575931" y="2586142"/>
                  <a:pt x="538899" y="2641690"/>
                </a:cubicBezTo>
                <a:cubicBezTo>
                  <a:pt x="501867" y="2697238"/>
                  <a:pt x="484775" y="2953612"/>
                  <a:pt x="444895" y="2915156"/>
                </a:cubicBezTo>
                <a:cubicBezTo>
                  <a:pt x="405015" y="2876700"/>
                  <a:pt x="292495" y="2593264"/>
                  <a:pt x="299616" y="2410954"/>
                </a:cubicBezTo>
                <a:cubicBezTo>
                  <a:pt x="306738" y="2228644"/>
                  <a:pt x="416409" y="2014999"/>
                  <a:pt x="487624" y="1821294"/>
                </a:cubicBezTo>
                <a:cubicBezTo>
                  <a:pt x="558839" y="1627589"/>
                  <a:pt x="732603" y="1425339"/>
                  <a:pt x="726906" y="1248726"/>
                </a:cubicBezTo>
                <a:cubicBezTo>
                  <a:pt x="721209" y="1072113"/>
                  <a:pt x="536050" y="901197"/>
                  <a:pt x="453441" y="795799"/>
                </a:cubicBezTo>
                <a:cubicBezTo>
                  <a:pt x="370832" y="690401"/>
                  <a:pt x="306738" y="667612"/>
                  <a:pt x="231250" y="616337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2286000" y="5158099"/>
            <a:ext cx="4142234" cy="1615346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some of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unique cultural features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developed as a result.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15" name="Left-Right Arrow 14"/>
          <p:cNvSpPr/>
          <p:nvPr/>
        </p:nvSpPr>
        <p:spPr>
          <a:xfrm>
            <a:off x="1981200" y="5334000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157957" y="5346819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1981200" y="1905000"/>
            <a:ext cx="5105400" cy="19812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 big exception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the rule about cultural isolation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South Asia?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2971800" y="3365619"/>
            <a:ext cx="4953000" cy="1282581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commodities were carried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in each direction?</a:t>
            </a:r>
          </a:p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394817" y="4280019"/>
            <a:ext cx="4377583" cy="977781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were some consequences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those trading links?</a:t>
            </a:r>
          </a:p>
        </p:txBody>
      </p:sp>
    </p:spTree>
    <p:extLst>
      <p:ext uri="{BB962C8B-B14F-4D97-AF65-F5344CB8AC3E}">
        <p14:creationId xmlns:p14="http://schemas.microsoft.com/office/powerpoint/2010/main" val="2382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6200" y="838200"/>
            <a:ext cx="2057400" cy="2362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Geologically,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South Asia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a separate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crustal plate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(a moving piece 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earth’s 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outer “shell”)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62000" y="3048000"/>
            <a:ext cx="1905000" cy="2362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fact,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it used to be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connected to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Antarctica,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Australia,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Africa.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2400" y="3124200"/>
            <a:ext cx="3505200" cy="2895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happened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after Spain finally reconquered Gibraltar?</a:t>
            </a:r>
          </a:p>
          <a:p>
            <a:pPr algn="ctr"/>
            <a:endParaRPr lang="en-US" sz="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did this affect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Asia?</a:t>
            </a:r>
          </a:p>
        </p:txBody>
      </p:sp>
    </p:spTree>
    <p:extLst>
      <p:ext uri="{BB962C8B-B14F-4D97-AF65-F5344CB8AC3E}">
        <p14:creationId xmlns:p14="http://schemas.microsoft.com/office/powerpoint/2010/main" val="25961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5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28600" y="1066800"/>
            <a:ext cx="3429000" cy="2514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can the motion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crustal plates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 the formation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 large body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rich volcanic soil?</a:t>
            </a:r>
          </a:p>
        </p:txBody>
      </p:sp>
    </p:spTree>
    <p:extLst>
      <p:ext uri="{BB962C8B-B14F-4D97-AF65-F5344CB8AC3E}">
        <p14:creationId xmlns:p14="http://schemas.microsoft.com/office/powerpoint/2010/main" val="35292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4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52400" y="2971800"/>
            <a:ext cx="3429000" cy="27432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how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volcanic soil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helped make India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very valuable colony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Great Britain?</a:t>
            </a:r>
          </a:p>
        </p:txBody>
      </p:sp>
    </p:spTree>
    <p:extLst>
      <p:ext uri="{BB962C8B-B14F-4D97-AF65-F5344CB8AC3E}">
        <p14:creationId xmlns:p14="http://schemas.microsoft.com/office/powerpoint/2010/main" val="127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4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352800" y="2434483"/>
            <a:ext cx="3733800" cy="22098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how Gandhi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other resistance leaders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finally helped India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gain independence. </a:t>
            </a:r>
          </a:p>
        </p:txBody>
      </p:sp>
    </p:spTree>
    <p:extLst>
      <p:ext uri="{BB962C8B-B14F-4D97-AF65-F5344CB8AC3E}">
        <p14:creationId xmlns:p14="http://schemas.microsoft.com/office/powerpoint/2010/main" val="29651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9762"/>
            <a:ext cx="7516588" cy="6690119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76200" y="1215639"/>
            <a:ext cx="3048000" cy="2594361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significance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this old map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showing the areas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where most people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follow Hinduism?</a:t>
            </a:r>
          </a:p>
        </p:txBody>
      </p:sp>
    </p:spTree>
    <p:extLst>
      <p:ext uri="{BB962C8B-B14F-4D97-AF65-F5344CB8AC3E}">
        <p14:creationId xmlns:p14="http://schemas.microsoft.com/office/powerpoint/2010/main" val="39478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9762"/>
            <a:ext cx="7516587" cy="6690119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94716" y="2133600"/>
            <a:ext cx="2667000" cy="2365761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is the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significance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of this old map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showing the areas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where most people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follow </a:t>
            </a:r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Islam? </a:t>
            </a:r>
          </a:p>
        </p:txBody>
      </p:sp>
    </p:spTree>
    <p:extLst>
      <p:ext uri="{BB962C8B-B14F-4D97-AF65-F5344CB8AC3E}">
        <p14:creationId xmlns:p14="http://schemas.microsoft.com/office/powerpoint/2010/main" val="18960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86092"/>
            <a:ext cx="7516587" cy="6677459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94716" y="3048000"/>
            <a:ext cx="3181884" cy="2365761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significance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this old map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showing the areas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where most people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follow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Buddhism,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Jainism, or Sikhism? 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3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6092"/>
            <a:ext cx="7494382" cy="667745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4800" y="3962400"/>
            <a:ext cx="3962400" cy="2289561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was the name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process of dividing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Asia into several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independent countries?</a:t>
            </a:r>
          </a:p>
        </p:txBody>
      </p:sp>
    </p:spTree>
    <p:extLst>
      <p:ext uri="{BB962C8B-B14F-4D97-AF65-F5344CB8AC3E}">
        <p14:creationId xmlns:p14="http://schemas.microsoft.com/office/powerpoint/2010/main" val="10496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6092"/>
            <a:ext cx="7494381" cy="667745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4800" y="3424820"/>
            <a:ext cx="3962400" cy="2061579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are some problems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 the fact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the country borders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were drawn primarily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basis of religion?</a:t>
            </a:r>
          </a:p>
        </p:txBody>
      </p:sp>
    </p:spTree>
    <p:extLst>
      <p:ext uri="{BB962C8B-B14F-4D97-AF65-F5344CB8AC3E}">
        <p14:creationId xmlns:p14="http://schemas.microsoft.com/office/powerpoint/2010/main" val="11251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6092"/>
            <a:ext cx="7494381" cy="667745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4800" y="3657600"/>
            <a:ext cx="3962400" cy="1828800"/>
          </a:xfrm>
          <a:prstGeom prst="wedgeRoundRectCallout">
            <a:avLst>
              <a:gd name="adj1" fmla="val 61593"/>
              <a:gd name="adj2" fmla="val -17216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the nature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dispute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 the region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called Kashmir.</a:t>
            </a:r>
          </a:p>
        </p:txBody>
      </p:sp>
    </p:spTree>
    <p:extLst>
      <p:ext uri="{BB962C8B-B14F-4D97-AF65-F5344CB8AC3E}">
        <p14:creationId xmlns:p14="http://schemas.microsoft.com/office/powerpoint/2010/main" val="1398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200"/>
            <a:ext cx="7524595" cy="6697247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4419600" y="2223071"/>
            <a:ext cx="1447800" cy="23489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6200" y="838200"/>
            <a:ext cx="2057400" cy="2362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Geologically,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South Asia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a separate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crustal plate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(a moving piece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earth’s 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outer “shell”)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62000" y="3048000"/>
            <a:ext cx="1905000" cy="2590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Now,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 is moving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northward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at a rate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about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 inches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per year.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9644"/>
            <a:ext cx="7494380" cy="667035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4343400"/>
            <a:ext cx="4419600" cy="19812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How large is the population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South Asia today,  compared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the United States?</a:t>
            </a:r>
          </a:p>
        </p:txBody>
      </p:sp>
    </p:spTree>
    <p:extLst>
      <p:ext uri="{BB962C8B-B14F-4D97-AF65-F5344CB8AC3E}">
        <p14:creationId xmlns:p14="http://schemas.microsoft.com/office/powerpoint/2010/main" val="31905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93" y="89644"/>
            <a:ext cx="7486407" cy="667035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4343400"/>
            <a:ext cx="4419600" cy="19812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Describe two valuable “legacies”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South Asia “inherited”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from the British colonists.</a:t>
            </a: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33400" y="5562600"/>
            <a:ext cx="4419600" cy="9144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are some modern industries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are favored by this history?</a:t>
            </a:r>
          </a:p>
        </p:txBody>
      </p:sp>
    </p:spTree>
    <p:extLst>
      <p:ext uri="{BB962C8B-B14F-4D97-AF65-F5344CB8AC3E}">
        <p14:creationId xmlns:p14="http://schemas.microsoft.com/office/powerpoint/2010/main" val="1848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057400" y="2286000"/>
            <a:ext cx="4876800" cy="27432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CC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unique geopolitical problem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faces the people in the region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is called </a:t>
            </a:r>
            <a:r>
              <a:rPr lang="en-US" sz="20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South Asia?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5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81000" y="3048000"/>
            <a:ext cx="2667000" cy="2667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is very fast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(for a geologic process).</a:t>
            </a:r>
          </a:p>
          <a:p>
            <a:pPr algn="ctr"/>
            <a:endParaRPr lang="en-US" sz="8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It is fast enough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push up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highest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mountain range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 world.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4419600" y="1752600"/>
            <a:ext cx="1447800" cy="23489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441248" y="2286000"/>
            <a:ext cx="4645351" cy="2362200"/>
          </a:xfrm>
          <a:prstGeom prst="wedgeRoundRectCallout">
            <a:avLst>
              <a:gd name="adj1" fmla="val 8926"/>
              <a:gd name="adj2" fmla="val -102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Himalaya Mountains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average more that four miles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high.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highest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peaks are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almost twice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high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the tallest mountains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Colorado or California.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438400" y="2286000"/>
            <a:ext cx="4648200" cy="2362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is high enough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block the jet stream,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west-to-east flow of air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high in the atmosphere.</a:t>
            </a:r>
          </a:p>
          <a:p>
            <a:pPr algn="ctr"/>
            <a:endParaRPr lang="en-US" sz="8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jet stream has to go</a:t>
            </a:r>
          </a:p>
          <a:p>
            <a:pPr algn="ctr"/>
            <a:r>
              <a:rPr lang="en-US" sz="2000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around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the mountains.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04800" y="4495800"/>
            <a:ext cx="4076700" cy="1828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combination of conditions  </a:t>
            </a:r>
          </a:p>
          <a:p>
            <a:pPr algn="ctr"/>
            <a:endParaRPr lang="en-US" sz="5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jet stream + mountains</a:t>
            </a:r>
          </a:p>
          <a:p>
            <a:pPr algn="ctr"/>
            <a:endParaRPr lang="en-US" sz="5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responsible for triggering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famous Indian monsoon.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4190115" y="5410200"/>
            <a:ext cx="4725285" cy="136274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rgbClr val="002060"/>
                </a:solidFill>
              </a:rPr>
              <a:t>     Definition:  a </a:t>
            </a:r>
            <a:r>
              <a:rPr lang="en-US" b="1" dirty="0" smtClean="0">
                <a:solidFill>
                  <a:srgbClr val="002060"/>
                </a:solidFill>
              </a:rPr>
              <a:t>monsoon </a:t>
            </a:r>
            <a:r>
              <a:rPr lang="en-US" dirty="0" smtClean="0">
                <a:solidFill>
                  <a:srgbClr val="002060"/>
                </a:solidFill>
              </a:rPr>
              <a:t>is 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a seasonal reversal of wind direction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that brings </a:t>
            </a:r>
            <a:r>
              <a:rPr lang="en-US" dirty="0">
                <a:solidFill>
                  <a:srgbClr val="002060"/>
                </a:solidFill>
              </a:rPr>
              <a:t>heavy </a:t>
            </a:r>
            <a:r>
              <a:rPr lang="en-US" dirty="0" smtClean="0">
                <a:solidFill>
                  <a:srgbClr val="002060"/>
                </a:solidFill>
              </a:rPr>
              <a:t>rain </a:t>
            </a:r>
            <a:r>
              <a:rPr lang="en-US" dirty="0">
                <a:solidFill>
                  <a:srgbClr val="002060"/>
                </a:solidFill>
              </a:rPr>
              <a:t>in summer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       and very dry weather in winter</a:t>
            </a:r>
          </a:p>
        </p:txBody>
      </p:sp>
    </p:spTree>
    <p:extLst>
      <p:ext uri="{BB962C8B-B14F-4D97-AF65-F5344CB8AC3E}">
        <p14:creationId xmlns:p14="http://schemas.microsoft.com/office/powerpoint/2010/main" val="7211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1589</TotalTime>
  <Words>2183</Words>
  <Application>Microsoft Office PowerPoint</Application>
  <PresentationFormat>On-screen Show (4:3)</PresentationFormat>
  <Paragraphs>519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Apex</vt:lpstr>
      <vt:lpstr>combinations A geographic “big idea” with many consequences in south 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90</cp:revision>
  <dcterms:created xsi:type="dcterms:W3CDTF">2013-09-10T21:41:24Z</dcterms:created>
  <dcterms:modified xsi:type="dcterms:W3CDTF">2014-02-23T23:45:52Z</dcterms:modified>
</cp:coreProperties>
</file>