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29" r:id="rId3"/>
    <p:sldId id="283" r:id="rId4"/>
    <p:sldId id="268" r:id="rId5"/>
    <p:sldId id="275" r:id="rId6"/>
    <p:sldId id="276" r:id="rId7"/>
    <p:sldId id="279" r:id="rId8"/>
    <p:sldId id="278" r:id="rId9"/>
    <p:sldId id="280" r:id="rId10"/>
    <p:sldId id="281" r:id="rId11"/>
    <p:sldId id="286" r:id="rId12"/>
    <p:sldId id="282" r:id="rId13"/>
    <p:sldId id="284" r:id="rId14"/>
    <p:sldId id="285" r:id="rId15"/>
    <p:sldId id="277" r:id="rId16"/>
    <p:sldId id="327" r:id="rId17"/>
    <p:sldId id="296" r:id="rId18"/>
    <p:sldId id="295" r:id="rId19"/>
    <p:sldId id="317" r:id="rId20"/>
    <p:sldId id="318" r:id="rId21"/>
    <p:sldId id="320" r:id="rId22"/>
    <p:sldId id="319" r:id="rId23"/>
    <p:sldId id="321" r:id="rId24"/>
    <p:sldId id="322" r:id="rId25"/>
    <p:sldId id="323" r:id="rId26"/>
    <p:sldId id="324" r:id="rId27"/>
    <p:sldId id="325" r:id="rId28"/>
    <p:sldId id="326" r:id="rId29"/>
    <p:sldId id="33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AA31CEF-B09A-4280-9E64-098F4686669F}">
          <p14:sldIdLst>
            <p14:sldId id="256"/>
            <p14:sldId id="329"/>
            <p14:sldId id="283"/>
            <p14:sldId id="268"/>
            <p14:sldId id="275"/>
            <p14:sldId id="276"/>
            <p14:sldId id="279"/>
            <p14:sldId id="278"/>
            <p14:sldId id="280"/>
            <p14:sldId id="281"/>
            <p14:sldId id="286"/>
            <p14:sldId id="282"/>
            <p14:sldId id="284"/>
            <p14:sldId id="285"/>
            <p14:sldId id="277"/>
          </p14:sldIdLst>
        </p14:section>
        <p14:section name="Question section" id="{603C77E2-CA10-4058-B401-266FDACD2546}">
          <p14:sldIdLst>
            <p14:sldId id="327"/>
            <p14:sldId id="296"/>
            <p14:sldId id="295"/>
            <p14:sldId id="317"/>
            <p14:sldId id="318"/>
            <p14:sldId id="320"/>
            <p14:sldId id="319"/>
            <p14:sldId id="321"/>
            <p14:sldId id="322"/>
            <p14:sldId id="323"/>
            <p14:sldId id="324"/>
            <p14:sldId id="325"/>
            <p14:sldId id="326"/>
            <p14:sldId id="3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99"/>
    <a:srgbClr val="CEB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7" autoAdjust="0"/>
  </p:normalViewPr>
  <p:slideViewPr>
    <p:cSldViewPr>
      <p:cViewPr varScale="1">
        <p:scale>
          <a:sx n="51" d="100"/>
          <a:sy n="51" d="100"/>
        </p:scale>
        <p:origin x="-1243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B9EE4-6CA2-4152-B3D3-A37E89F7F6F3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70E2C-5136-4847-8158-9BEC7AD5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2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Discussion section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70E2C-5136-4847-8158-9BEC7AD59D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0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D83F3B-6B93-4F3E-BB4F-B29554B01177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685800"/>
            <a:ext cx="8229600" cy="2514600"/>
          </a:xfrm>
        </p:spPr>
        <p:txBody>
          <a:bodyPr>
            <a:normAutofit/>
          </a:bodyPr>
          <a:lstStyle/>
          <a:p>
            <a:pPr algn="ctr"/>
            <a:r>
              <a:rPr lang="en-US" sz="6700" dirty="0" smtClean="0"/>
              <a:t>Analogous </a:t>
            </a:r>
            <a:br>
              <a:rPr lang="en-US" sz="6700" dirty="0" smtClean="0"/>
            </a:br>
            <a:r>
              <a:rPr lang="en-US" sz="6700" dirty="0" smtClean="0"/>
              <a:t>Places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352800"/>
            <a:ext cx="6934200" cy="26670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</a:pPr>
            <a:r>
              <a:rPr lang="en-US" dirty="0" smtClean="0"/>
              <a:t>in </a:t>
            </a:r>
          </a:p>
          <a:p>
            <a:pPr algn="ctr">
              <a:lnSpc>
                <a:spcPct val="120000"/>
              </a:lnSpc>
            </a:pPr>
            <a:r>
              <a:rPr lang="en-US" sz="4300" dirty="0" smtClean="0"/>
              <a:t>South America</a:t>
            </a:r>
          </a:p>
          <a:p>
            <a:pPr algn="ctr">
              <a:lnSpc>
                <a:spcPct val="120000"/>
              </a:lnSpc>
            </a:pPr>
            <a:r>
              <a:rPr lang="en-US" dirty="0" smtClean="0"/>
              <a:t>and the </a:t>
            </a:r>
          </a:p>
          <a:p>
            <a:pPr algn="ctr">
              <a:lnSpc>
                <a:spcPct val="120000"/>
              </a:lnSpc>
            </a:pPr>
            <a:r>
              <a:rPr lang="en-US" sz="4300" dirty="0" smtClean="0"/>
              <a:t>United States</a:t>
            </a:r>
            <a:endParaRPr lang="en-US" sz="4300" dirty="0" smtClean="0"/>
          </a:p>
        </p:txBody>
      </p:sp>
      <p:sp>
        <p:nvSpPr>
          <p:cNvPr id="4" name="Rounded Rectangular Callout 3">
            <a:hlinkClick r:id="rId2" action="ppaction://hlinksldjump"/>
          </p:cNvPr>
          <p:cNvSpPr/>
          <p:nvPr/>
        </p:nvSpPr>
        <p:spPr>
          <a:xfrm>
            <a:off x="183011" y="5679734"/>
            <a:ext cx="838200" cy="609600"/>
          </a:xfrm>
          <a:prstGeom prst="wedgeRoundRectCallout">
            <a:avLst>
              <a:gd name="adj1" fmla="val -19823"/>
              <a:gd name="adj2" fmla="val 51017"/>
              <a:gd name="adj3" fmla="val 16667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en-US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Skip to</a:t>
            </a:r>
          </a:p>
          <a:p>
            <a:pPr algn="ctr">
              <a:lnSpc>
                <a:spcPts val="1100"/>
              </a:lnSpc>
            </a:pPr>
            <a:r>
              <a:rPr lang="en-US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question</a:t>
            </a:r>
          </a:p>
          <a:p>
            <a:pPr algn="ctr">
              <a:lnSpc>
                <a:spcPts val="1100"/>
              </a:lnSpc>
            </a:pPr>
            <a:r>
              <a:rPr lang="en-US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section. </a:t>
            </a:r>
            <a:endParaRPr lang="en-US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5973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88727" y="3962400"/>
            <a:ext cx="2133600" cy="1981200"/>
          </a:xfrm>
          <a:prstGeom prst="wedgeRoundRectCallout">
            <a:avLst>
              <a:gd name="adj1" fmla="val -168653"/>
              <a:gd name="adj2" fmla="val -74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Argentina’s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“heartland”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Kansas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380880" y="5791200"/>
            <a:ext cx="3541447" cy="990600"/>
          </a:xfrm>
          <a:prstGeom prst="wedgeRoundRectCallout">
            <a:avLst>
              <a:gd name="adj1" fmla="val -50796"/>
              <a:gd name="adj2" fmla="val -179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corn in the rainier east,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wheat in the drier west</a:t>
            </a:r>
          </a:p>
        </p:txBody>
      </p:sp>
    </p:spTree>
    <p:extLst>
      <p:ext uri="{BB962C8B-B14F-4D97-AF65-F5344CB8AC3E}">
        <p14:creationId xmlns:p14="http://schemas.microsoft.com/office/powerpoint/2010/main" val="41615477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553200" y="4648200"/>
            <a:ext cx="2362200" cy="1981200"/>
          </a:xfrm>
          <a:prstGeom prst="wedgeRoundRectCallout">
            <a:avLst>
              <a:gd name="adj1" fmla="val -166170"/>
              <a:gd name="adj2" fmla="val 3450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Patagonia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 eastern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Montana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cool and dry.</a:t>
            </a:r>
          </a:p>
        </p:txBody>
      </p:sp>
    </p:spTree>
    <p:extLst>
      <p:ext uri="{BB962C8B-B14F-4D97-AF65-F5344CB8AC3E}">
        <p14:creationId xmlns:p14="http://schemas.microsoft.com/office/powerpoint/2010/main" val="5087685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" y="1295400"/>
            <a:ext cx="2133600" cy="2438400"/>
          </a:xfrm>
          <a:prstGeom prst="wedgeRoundRectCallout">
            <a:avLst>
              <a:gd name="adj1" fmla="val 111867"/>
              <a:gd name="adj2" fmla="val 9149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Patagonia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eastern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Montana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cool and dry.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52400" y="1295400"/>
            <a:ext cx="2133600" cy="2438400"/>
          </a:xfrm>
          <a:prstGeom prst="wedgeRoundRectCallout">
            <a:avLst>
              <a:gd name="adj1" fmla="val 66088"/>
              <a:gd name="adj2" fmla="val 9149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central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coastal area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Chile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California.</a:t>
            </a:r>
          </a:p>
        </p:txBody>
      </p:sp>
    </p:spTree>
    <p:extLst>
      <p:ext uri="{BB962C8B-B14F-4D97-AF65-F5344CB8AC3E}">
        <p14:creationId xmlns:p14="http://schemas.microsoft.com/office/powerpoint/2010/main" val="33135335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304800" y="3429000"/>
            <a:ext cx="2133600" cy="2438400"/>
          </a:xfrm>
          <a:prstGeom prst="wedgeRoundRectCallout">
            <a:avLst>
              <a:gd name="adj1" fmla="val 114789"/>
              <a:gd name="adj2" fmla="val 69338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Finally,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Cape Horn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coast 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Alaska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0102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" y="1025236"/>
            <a:ext cx="2133600" cy="3318164"/>
          </a:xfrm>
          <a:prstGeom prst="wedgeRoundRectCallout">
            <a:avLst>
              <a:gd name="adj1" fmla="val 143213"/>
              <a:gd name="adj2" fmla="val -2761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 place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the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states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like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rainforest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near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equator.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821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52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552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5334000" y="3415145"/>
            <a:ext cx="2169846" cy="2757055"/>
          </a:xfrm>
          <a:prstGeom prst="wedgeRoundRectCallout">
            <a:avLst>
              <a:gd name="adj1" fmla="val -108503"/>
              <a:gd name="adj2" fmla="val -3363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range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high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mountains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runs near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west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18454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846" y="1236"/>
            <a:ext cx="4804307" cy="6855528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6705600" y="2514600"/>
            <a:ext cx="2169846" cy="3048000"/>
          </a:xfrm>
          <a:prstGeom prst="wedgeRoundRectCallout">
            <a:avLst>
              <a:gd name="adj1" fmla="val -112725"/>
              <a:gd name="adj2" fmla="val -8582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big river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ocean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near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Equator?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7588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172200" y="2362200"/>
            <a:ext cx="2895600" cy="28194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does it help comparison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put the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United States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here rather than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the middle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6553200" y="5029200"/>
            <a:ext cx="2525447" cy="16002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is the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United States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“upside down” 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this comparison?</a:t>
            </a:r>
          </a:p>
        </p:txBody>
      </p:sp>
    </p:spTree>
    <p:extLst>
      <p:ext uri="{BB962C8B-B14F-4D97-AF65-F5344CB8AC3E}">
        <p14:creationId xmlns:p14="http://schemas.microsoft.com/office/powerpoint/2010/main" val="5603960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52400" y="457200"/>
            <a:ext cx="2093646" cy="2438400"/>
          </a:xfrm>
          <a:prstGeom prst="wedgeRoundRectCallout">
            <a:avLst>
              <a:gd name="adj1" fmla="val -20171"/>
              <a:gd name="adj2" fmla="val 49364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Here is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simple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basemap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America.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600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49180" y="990600"/>
            <a:ext cx="2136820" cy="25908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did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 “flip” it backwards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make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comparison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better?</a:t>
            </a:r>
          </a:p>
        </p:txBody>
      </p:sp>
    </p:spTree>
    <p:extLst>
      <p:ext uri="{BB962C8B-B14F-4D97-AF65-F5344CB8AC3E}">
        <p14:creationId xmlns:p14="http://schemas.microsoft.com/office/powerpoint/2010/main" val="5922602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168980" y="838200"/>
            <a:ext cx="1908220" cy="2286000"/>
          </a:xfrm>
          <a:prstGeom prst="wedgeRoundRectCallout">
            <a:avLst>
              <a:gd name="adj1" fmla="val -87379"/>
              <a:gd name="adj2" fmla="val 845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area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Florida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why?</a:t>
            </a:r>
          </a:p>
        </p:txBody>
      </p:sp>
    </p:spTree>
    <p:extLst>
      <p:ext uri="{BB962C8B-B14F-4D97-AF65-F5344CB8AC3E}">
        <p14:creationId xmlns:p14="http://schemas.microsoft.com/office/powerpoint/2010/main" val="42474200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05600" y="1143000"/>
            <a:ext cx="1908220" cy="2514600"/>
          </a:xfrm>
          <a:prstGeom prst="wedgeRoundRectCallout">
            <a:avLst>
              <a:gd name="adj1" fmla="val -163614"/>
              <a:gd name="adj2" fmla="val 57108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country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south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Texas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7054581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81800" y="2971800"/>
            <a:ext cx="2133600" cy="2667000"/>
          </a:xfrm>
          <a:prstGeom prst="wedgeRoundRectCallout">
            <a:avLst>
              <a:gd name="adj1" fmla="val -140870"/>
              <a:gd name="adj2" fmla="val 7310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small country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Mississippi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Arkansas?</a:t>
            </a:r>
          </a:p>
        </p:txBody>
      </p:sp>
    </p:spTree>
    <p:extLst>
      <p:ext uri="{BB962C8B-B14F-4D97-AF65-F5344CB8AC3E}">
        <p14:creationId xmlns:p14="http://schemas.microsoft.com/office/powerpoint/2010/main" val="1679160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88727" y="3962400"/>
            <a:ext cx="2133600" cy="1981200"/>
          </a:xfrm>
          <a:prstGeom prst="wedgeRoundRectCallout">
            <a:avLst>
              <a:gd name="adj1" fmla="val -168653"/>
              <a:gd name="adj2" fmla="val -74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country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Kansas?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380880" y="5791200"/>
            <a:ext cx="3541447" cy="990600"/>
          </a:xfrm>
          <a:prstGeom prst="wedgeRoundRectCallout">
            <a:avLst>
              <a:gd name="adj1" fmla="val -50796"/>
              <a:gd name="adj2" fmla="val -179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corn in the rainier east,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wheat in the drier west</a:t>
            </a:r>
          </a:p>
        </p:txBody>
      </p:sp>
    </p:spTree>
    <p:extLst>
      <p:ext uri="{BB962C8B-B14F-4D97-AF65-F5344CB8AC3E}">
        <p14:creationId xmlns:p14="http://schemas.microsoft.com/office/powerpoint/2010/main" val="18478472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553200" y="4648200"/>
            <a:ext cx="2362200" cy="1981200"/>
          </a:xfrm>
          <a:prstGeom prst="wedgeRoundRectCallout">
            <a:avLst>
              <a:gd name="adj1" fmla="val -166170"/>
              <a:gd name="adj2" fmla="val 3450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area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 eastern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Montana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cool and dry?</a:t>
            </a:r>
          </a:p>
        </p:txBody>
      </p:sp>
    </p:spTree>
    <p:extLst>
      <p:ext uri="{BB962C8B-B14F-4D97-AF65-F5344CB8AC3E}">
        <p14:creationId xmlns:p14="http://schemas.microsoft.com/office/powerpoint/2010/main" val="696132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" y="1295400"/>
            <a:ext cx="2133600" cy="2438400"/>
          </a:xfrm>
          <a:prstGeom prst="wedgeRoundRectCallout">
            <a:avLst>
              <a:gd name="adj1" fmla="val 111867"/>
              <a:gd name="adj2" fmla="val 9149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Patagonia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eastern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Montana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cool and dry.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52400" y="1295400"/>
            <a:ext cx="2133600" cy="2438400"/>
          </a:xfrm>
          <a:prstGeom prst="wedgeRoundRectCallout">
            <a:avLst>
              <a:gd name="adj1" fmla="val 66088"/>
              <a:gd name="adj2" fmla="val 9149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central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coastal area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Chile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California.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057401" y="2514600"/>
            <a:ext cx="2667000" cy="990600"/>
          </a:xfrm>
          <a:prstGeom prst="wedgeRoundRectCallout">
            <a:avLst>
              <a:gd name="adj1" fmla="val -50072"/>
              <a:gd name="adj2" fmla="val -4383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is that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important?</a:t>
            </a:r>
          </a:p>
        </p:txBody>
      </p:sp>
    </p:spTree>
    <p:extLst>
      <p:ext uri="{BB962C8B-B14F-4D97-AF65-F5344CB8AC3E}">
        <p14:creationId xmlns:p14="http://schemas.microsoft.com/office/powerpoint/2010/main" val="498261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304800" y="3429000"/>
            <a:ext cx="2209800" cy="2438400"/>
          </a:xfrm>
          <a:prstGeom prst="wedgeRoundRectCallout">
            <a:avLst>
              <a:gd name="adj1" fmla="val 113242"/>
              <a:gd name="adj2" fmla="val 7529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state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most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Cape Horn?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9125801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" y="1025236"/>
            <a:ext cx="2133600" cy="3089564"/>
          </a:xfrm>
          <a:prstGeom prst="wedgeRoundRectCallout">
            <a:avLst>
              <a:gd name="adj1" fmla="val 144984"/>
              <a:gd name="adj2" fmla="val -2100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does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U.S.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 no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place that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equatorial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rainforest?</a:t>
            </a:r>
          </a:p>
        </p:txBody>
      </p:sp>
    </p:spTree>
    <p:extLst>
      <p:ext uri="{BB962C8B-B14F-4D97-AF65-F5344CB8AC3E}">
        <p14:creationId xmlns:p14="http://schemas.microsoft.com/office/powerpoint/2010/main" val="3621812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2049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5334000" y="3415145"/>
            <a:ext cx="2169846" cy="2757055"/>
          </a:xfrm>
          <a:prstGeom prst="wedgeRoundRectCallout">
            <a:avLst>
              <a:gd name="adj1" fmla="val -108503"/>
              <a:gd name="adj2" fmla="val -3363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high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Andes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ountains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form a wall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near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west coast.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152400" y="457200"/>
            <a:ext cx="2093646" cy="2438400"/>
          </a:xfrm>
          <a:prstGeom prst="wedgeRoundRectCallout">
            <a:avLst>
              <a:gd name="adj1" fmla="val -20171"/>
              <a:gd name="adj2" fmla="val 49364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Here is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simple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basemap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America.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404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846" y="1235"/>
            <a:ext cx="4804307" cy="6855528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6705600" y="2514600"/>
            <a:ext cx="2169846" cy="3048000"/>
          </a:xfrm>
          <a:prstGeom prst="wedgeRoundRectCallout">
            <a:avLst>
              <a:gd name="adj1" fmla="val -112725"/>
              <a:gd name="adj2" fmla="val -8582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equator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crosses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mouth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Amazon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River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438400" y="4267200"/>
            <a:ext cx="4535752" cy="2514600"/>
          </a:xfrm>
          <a:prstGeom prst="wedgeRoundRectCallout">
            <a:avLst>
              <a:gd name="adj1" fmla="val -50498"/>
              <a:gd name="adj2" fmla="val -20218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That fact is pure luck.</a:t>
            </a:r>
          </a:p>
          <a:p>
            <a:pPr algn="ctr"/>
            <a:endParaRPr lang="en-US" sz="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It’s a happy accident, however,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because it makes it very easy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us to remember the location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the biggest river on the planet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also to find the equator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 a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map does not show it).</a:t>
            </a:r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52400" y="457200"/>
            <a:ext cx="2093646" cy="2438400"/>
          </a:xfrm>
          <a:prstGeom prst="wedgeRoundRectCallout">
            <a:avLst>
              <a:gd name="adj1" fmla="val -20171"/>
              <a:gd name="adj2" fmla="val 49364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Here is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simple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basemap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America.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58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172200" y="2133600"/>
            <a:ext cx="2895600" cy="30480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help us make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comparisons,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ere is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United States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 the same size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proper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latitude.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553200" y="5029200"/>
            <a:ext cx="2525447" cy="16002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It’s “upside-down”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because this part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South America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south of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Equator. </a:t>
            </a:r>
          </a:p>
        </p:txBody>
      </p:sp>
    </p:spTree>
    <p:extLst>
      <p:ext uri="{BB962C8B-B14F-4D97-AF65-F5344CB8AC3E}">
        <p14:creationId xmlns:p14="http://schemas.microsoft.com/office/powerpoint/2010/main" val="22728933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49180" y="990600"/>
            <a:ext cx="2136820" cy="32004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 we flip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east-west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 can see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how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climates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line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up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the two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regions.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70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168980" y="838200"/>
            <a:ext cx="1908220" cy="2286000"/>
          </a:xfrm>
          <a:prstGeom prst="wedgeRoundRectCallout">
            <a:avLst>
              <a:gd name="adj1" fmla="val -87379"/>
              <a:gd name="adj2" fmla="val 845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Coastal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Brazil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Florida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(think Rio!)</a:t>
            </a:r>
          </a:p>
        </p:txBody>
      </p:sp>
    </p:spTree>
    <p:extLst>
      <p:ext uri="{BB962C8B-B14F-4D97-AF65-F5344CB8AC3E}">
        <p14:creationId xmlns:p14="http://schemas.microsoft.com/office/powerpoint/2010/main" val="32582143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05600" y="914400"/>
            <a:ext cx="1908220" cy="3657600"/>
          </a:xfrm>
          <a:prstGeom prst="wedgeRoundRectCallout">
            <a:avLst>
              <a:gd name="adj1" fmla="val -170742"/>
              <a:gd name="adj2" fmla="val 3246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Paraguay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coastal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Texas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with hot and humid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summers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warm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winters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3567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81800" y="2971800"/>
            <a:ext cx="2133600" cy="2286000"/>
          </a:xfrm>
          <a:prstGeom prst="wedgeRoundRectCallout">
            <a:avLst>
              <a:gd name="adj1" fmla="val -145276"/>
              <a:gd name="adj2" fmla="val 1820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Uruguay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Mississippi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Arkansas</a:t>
            </a:r>
          </a:p>
        </p:txBody>
      </p:sp>
    </p:spTree>
    <p:extLst>
      <p:ext uri="{BB962C8B-B14F-4D97-AF65-F5344CB8AC3E}">
        <p14:creationId xmlns:p14="http://schemas.microsoft.com/office/powerpoint/2010/main" val="5567793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269</TotalTime>
  <Words>451</Words>
  <Application>Microsoft Office PowerPoint</Application>
  <PresentationFormat>On-screen Show (4:3)</PresentationFormat>
  <Paragraphs>191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Spring</vt:lpstr>
      <vt:lpstr>Analogous  Places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section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PG</dc:creator>
  <cp:lastModifiedBy>PG</cp:lastModifiedBy>
  <cp:revision>30</cp:revision>
  <dcterms:created xsi:type="dcterms:W3CDTF">2013-09-11T00:41:12Z</dcterms:created>
  <dcterms:modified xsi:type="dcterms:W3CDTF">2013-11-08T17:43:06Z</dcterms:modified>
</cp:coreProperties>
</file>