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4"/>
  </p:notesMasterIdLst>
  <p:sldIdLst>
    <p:sldId id="275" r:id="rId2"/>
    <p:sldId id="277" r:id="rId3"/>
    <p:sldId id="321" r:id="rId4"/>
    <p:sldId id="295" r:id="rId5"/>
    <p:sldId id="296" r:id="rId6"/>
    <p:sldId id="297" r:id="rId7"/>
    <p:sldId id="301" r:id="rId8"/>
    <p:sldId id="302" r:id="rId9"/>
    <p:sldId id="303" r:id="rId10"/>
    <p:sldId id="324" r:id="rId11"/>
    <p:sldId id="325" r:id="rId12"/>
    <p:sldId id="298" r:id="rId13"/>
    <p:sldId id="334" r:id="rId14"/>
    <p:sldId id="335" r:id="rId15"/>
    <p:sldId id="299" r:id="rId16"/>
    <p:sldId id="304" r:id="rId17"/>
    <p:sldId id="307" r:id="rId18"/>
    <p:sldId id="331" r:id="rId19"/>
    <p:sldId id="306" r:id="rId20"/>
    <p:sldId id="308" r:id="rId21"/>
    <p:sldId id="332" r:id="rId22"/>
    <p:sldId id="310" r:id="rId23"/>
    <p:sldId id="309" r:id="rId24"/>
    <p:sldId id="311" r:id="rId25"/>
    <p:sldId id="316" r:id="rId26"/>
    <p:sldId id="312" r:id="rId27"/>
    <p:sldId id="313" r:id="rId28"/>
    <p:sldId id="317" r:id="rId29"/>
    <p:sldId id="314" r:id="rId30"/>
    <p:sldId id="326" r:id="rId31"/>
    <p:sldId id="315" r:id="rId32"/>
    <p:sldId id="329" r:id="rId33"/>
    <p:sldId id="300" r:id="rId34"/>
    <p:sldId id="318" r:id="rId35"/>
    <p:sldId id="327" r:id="rId36"/>
    <p:sldId id="319" r:id="rId37"/>
    <p:sldId id="320" r:id="rId38"/>
    <p:sldId id="322" r:id="rId39"/>
    <p:sldId id="333" r:id="rId40"/>
    <p:sldId id="336" r:id="rId41"/>
    <p:sldId id="293" r:id="rId42"/>
    <p:sldId id="339" r:id="rId43"/>
    <p:sldId id="340" r:id="rId44"/>
    <p:sldId id="341" r:id="rId45"/>
    <p:sldId id="342" r:id="rId46"/>
    <p:sldId id="347" r:id="rId47"/>
    <p:sldId id="348" r:id="rId48"/>
    <p:sldId id="349" r:id="rId49"/>
    <p:sldId id="350" r:id="rId50"/>
    <p:sldId id="351" r:id="rId51"/>
    <p:sldId id="352" r:id="rId52"/>
    <p:sldId id="353" r:id="rId53"/>
    <p:sldId id="355" r:id="rId54"/>
    <p:sldId id="356" r:id="rId55"/>
    <p:sldId id="357" r:id="rId56"/>
    <p:sldId id="358" r:id="rId57"/>
    <p:sldId id="359" r:id="rId58"/>
    <p:sldId id="360" r:id="rId59"/>
    <p:sldId id="361" r:id="rId60"/>
    <p:sldId id="362" r:id="rId61"/>
    <p:sldId id="363" r:id="rId62"/>
    <p:sldId id="364" r:id="rId63"/>
    <p:sldId id="365" r:id="rId64"/>
    <p:sldId id="366" r:id="rId65"/>
    <p:sldId id="367" r:id="rId66"/>
    <p:sldId id="368" r:id="rId67"/>
    <p:sldId id="369" r:id="rId68"/>
    <p:sldId id="371" r:id="rId69"/>
    <p:sldId id="373" r:id="rId70"/>
    <p:sldId id="374" r:id="rId71"/>
    <p:sldId id="375" r:id="rId72"/>
    <p:sldId id="337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CC99"/>
    <a:srgbClr val="FFCC66"/>
    <a:srgbClr val="FFCC00"/>
    <a:srgbClr val="FF9933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5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CBB41-9666-42CC-87F2-39406A6AA2EA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B849C-F5C4-43CD-A10A-AD8FA793B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76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B849C-F5C4-43CD-A10A-AD8FA793B2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83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B849C-F5C4-43CD-A10A-AD8FA793B2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0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B849C-F5C4-43CD-A10A-AD8FA793B2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0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B849C-F5C4-43CD-A10A-AD8FA793B2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0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B849C-F5C4-43CD-A10A-AD8FA793B22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83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B849C-F5C4-43CD-A10A-AD8FA793B22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0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B849C-F5C4-43CD-A10A-AD8FA793B22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0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B849C-F5C4-43CD-A10A-AD8FA793B22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0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50A7-A42C-4113-8A30-76EBE70E6220}" type="datetime1">
              <a:rPr lang="en-US" smtClean="0"/>
              <a:t>1/21/2014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9726-EB15-4D83-B253-07A828256F62}" type="datetime1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58AE-DAFE-494B-9523-4278DDC916CE}" type="datetime1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83D35-FCF4-4209-8456-B9F7FE7A6FAB}" type="datetime1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EEA8-7618-4269-81FA-38B74A0F475F}" type="datetime1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9123-C60D-4DEB-ADCB-3D389198BE54}" type="datetime1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D2ABB-47D7-42D9-9B3A-BF300FA07FE8}" type="datetime1">
              <a:rPr lang="en-US" smtClean="0"/>
              <a:t>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BD2C-6B0F-405C-88BB-7EC0103EA901}" type="datetime1">
              <a:rPr lang="en-US" smtClean="0"/>
              <a:t>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8323-4B3C-4B73-841C-1802629F487C}" type="datetime1">
              <a:rPr lang="en-US" smtClean="0"/>
              <a:t>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F562-96B6-4812-BA5D-0D4929A317D6}" type="datetime1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DF54-B795-4E85-A0DC-97EA1C0C7B72}" type="datetime1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A7232F1-951A-484B-B589-966530ED8568}" type="datetime1">
              <a:rPr lang="en-US" smtClean="0"/>
              <a:t>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685800"/>
            <a:ext cx="8229600" cy="25146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LATITUDE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400" dirty="0" smtClean="0"/>
              <a:t>A geographic “big idea”</a:t>
            </a:r>
            <a:br>
              <a:rPr lang="en-US" sz="2400" dirty="0" smtClean="0"/>
            </a:br>
            <a:r>
              <a:rPr lang="en-US" sz="2400" dirty="0" smtClean="0"/>
              <a:t>with many consequences in</a:t>
            </a:r>
            <a:br>
              <a:rPr lang="en-US" sz="2400" dirty="0" smtClean="0"/>
            </a:br>
            <a:r>
              <a:rPr lang="en-US" dirty="0" err="1" smtClean="0"/>
              <a:t>AfricA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733800"/>
            <a:ext cx="7467600" cy="2514600"/>
          </a:xfrm>
        </p:spPr>
        <p:txBody>
          <a:bodyPr>
            <a:normAutofit/>
          </a:bodyPr>
          <a:lstStyle/>
          <a:p>
            <a:r>
              <a:rPr lang="en-US" sz="2400" dirty="0"/>
              <a:t>L</a:t>
            </a:r>
            <a:r>
              <a:rPr lang="en-US" sz="2400" dirty="0" smtClean="0"/>
              <a:t>atitude is a big idea that helps us understand</a:t>
            </a:r>
            <a:br>
              <a:rPr lang="en-US" sz="2400" dirty="0" smtClean="0"/>
            </a:br>
            <a:r>
              <a:rPr lang="en-US" sz="2400" dirty="0" smtClean="0"/>
              <a:t>many other geographic features in Africa,</a:t>
            </a:r>
          </a:p>
          <a:p>
            <a:r>
              <a:rPr lang="en-US" sz="2400" dirty="0" smtClean="0"/>
              <a:t>including patterns of rainfall, natural vegetation,</a:t>
            </a:r>
          </a:p>
          <a:p>
            <a:r>
              <a:rPr lang="en-US" sz="2400" dirty="0" smtClean="0"/>
              <a:t>animals, fires, floods, crops, early civilizations, trade,</a:t>
            </a:r>
          </a:p>
          <a:p>
            <a:r>
              <a:rPr lang="en-US" sz="2400" dirty="0" smtClean="0"/>
              <a:t>languages, slavery, and diseases like malaria. 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03359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09601" y="4953000"/>
            <a:ext cx="3004558" cy="1540764"/>
          </a:xfrm>
          <a:prstGeom prst="wedgeRoundRectCallout">
            <a:avLst>
              <a:gd name="adj1" fmla="val 119360"/>
              <a:gd name="adj2" fmla="val -3565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Zambezi River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tends to make floods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when the Rainy Belt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south of the equator.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76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04800" y="381000"/>
            <a:ext cx="3886200" cy="1524000"/>
          </a:xfrm>
          <a:prstGeom prst="wedgeRoundRectCallout">
            <a:avLst>
              <a:gd name="adj1" fmla="val 78263"/>
              <a:gd name="adj2" fmla="val 6193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summer,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famous Nile River of Egypt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the Niger of West Africa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are likely to flood.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76200" y="381000"/>
            <a:ext cx="4343400" cy="1524000"/>
          </a:xfrm>
          <a:prstGeom prst="wedgeRoundRectCallout">
            <a:avLst>
              <a:gd name="adj1" fmla="val 14712"/>
              <a:gd name="adj2" fmla="val 89412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When the Rainy Belt moves north,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famous Nile River of Egypt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the rivers of West Africa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(like the Niger) are likely to flood.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52400" y="4191000"/>
            <a:ext cx="3505200" cy="1676400"/>
          </a:xfrm>
          <a:prstGeom prst="wedgeRoundRectCallout">
            <a:avLst>
              <a:gd name="adj1" fmla="val 14492"/>
              <a:gd name="adj2" fmla="val 4959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your history books,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you probably read that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floods were important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the development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ancient civilizations.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32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3100"/>
            <a:ext cx="5806440" cy="669181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49765" y="4648200"/>
            <a:ext cx="3053270" cy="18288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important thing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remember is that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number of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rainy days per year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depends on latitude. 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7451309" y="3035912"/>
            <a:ext cx="1524000" cy="2749243"/>
          </a:xfrm>
          <a:prstGeom prst="wedgeRoundRectCallout">
            <a:avLst>
              <a:gd name="adj1" fmla="val -192770"/>
              <a:gd name="adj2" fmla="val -2236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 low latitudes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(near the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equator),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is hot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rainy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every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month.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86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3100"/>
            <a:ext cx="5806440" cy="669181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49765" y="4648200"/>
            <a:ext cx="3053270" cy="18288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important thing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remember is that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number of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rainy days per year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depends on latitude. 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7315200" y="1143000"/>
            <a:ext cx="1524000" cy="3276600"/>
          </a:xfrm>
          <a:prstGeom prst="wedgeRoundRectCallout">
            <a:avLst>
              <a:gd name="adj1" fmla="val -181391"/>
              <a:gd name="adj2" fmla="val -2043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Near the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Tropic of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Cancer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the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Tropic of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Capricorn,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hardly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ever rains.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7315200" y="1143000"/>
            <a:ext cx="1524000" cy="3276600"/>
          </a:xfrm>
          <a:prstGeom prst="wedgeRoundRectCallout">
            <a:avLst>
              <a:gd name="adj1" fmla="val -225874"/>
              <a:gd name="adj2" fmla="val 9311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Near the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Tropic of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Cancer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the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Tropic of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Capricorn,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hardly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ever rains.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80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3100"/>
            <a:ext cx="5806440" cy="669181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49765" y="4648200"/>
            <a:ext cx="3053270" cy="18288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important thing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remember is that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number of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rainy days per year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depends on latitude. 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7315200" y="1905000"/>
            <a:ext cx="1524000" cy="3276600"/>
          </a:xfrm>
          <a:prstGeom prst="wedgeRoundRectCallout">
            <a:avLst>
              <a:gd name="adj1" fmla="val -274494"/>
              <a:gd name="adj2" fmla="val -11297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Near the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Tropic of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Cancer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the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Tropic of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Capricorn,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hardly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ever rains.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7315200" y="1905000"/>
            <a:ext cx="1676400" cy="3276600"/>
          </a:xfrm>
          <a:prstGeom prst="wedgeRoundRectCallout">
            <a:avLst>
              <a:gd name="adj1" fmla="val -231046"/>
              <a:gd name="adj2" fmla="val 33451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in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between,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number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rainy days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depends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mainly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latitude.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867400" y="4800600"/>
            <a:ext cx="2514600" cy="1752600"/>
          </a:xfrm>
          <a:prstGeom prst="wedgeRoundRectCallout">
            <a:avLst>
              <a:gd name="adj1" fmla="val -49541"/>
              <a:gd name="adj2" fmla="val 17092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Farther from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equator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means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fewer days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rain.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0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28600" y="4244410"/>
            <a:ext cx="3276600" cy="2003989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satellite image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clearly shows the effect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 different numbers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rainy days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 different latitudes.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4876800" y="3330011"/>
            <a:ext cx="1600200" cy="479989"/>
          </a:xfrm>
          <a:prstGeom prst="wedgeRoundRectCallout">
            <a:avLst>
              <a:gd name="adj1" fmla="val -76152"/>
              <a:gd name="adj2" fmla="val 2739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Rainforest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756588" y="2514600"/>
            <a:ext cx="1524000" cy="479989"/>
          </a:xfrm>
          <a:prstGeom prst="wedgeRoundRectCallout">
            <a:avLst>
              <a:gd name="adj1" fmla="val -83437"/>
              <a:gd name="adj2" fmla="val -7052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Grassland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733799" y="1752600"/>
            <a:ext cx="1192637" cy="479989"/>
          </a:xfrm>
          <a:prstGeom prst="wedgeRoundRectCallout">
            <a:avLst>
              <a:gd name="adj1" fmla="val -90229"/>
              <a:gd name="adj2" fmla="val 2422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Desert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70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715000" y="381000"/>
            <a:ext cx="3276600" cy="1235964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latitude bands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are also very obvious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a map of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ecoregions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6629400" y="1524000"/>
            <a:ext cx="2438400" cy="3200400"/>
          </a:xfrm>
          <a:prstGeom prst="wedgeRoundRectCallout">
            <a:avLst>
              <a:gd name="adj1" fmla="val -82015"/>
              <a:gd name="adj2" fmla="val 1979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main thing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“messes up”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east-west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alignment of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natural regions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the cooler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highland areas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east Africa.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267200" y="3269015"/>
            <a:ext cx="1447800" cy="479989"/>
          </a:xfrm>
          <a:prstGeom prst="wedgeRoundRectCallout">
            <a:avLst>
              <a:gd name="adj1" fmla="val -75562"/>
              <a:gd name="adj2" fmla="val 5054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Rainforest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771900" y="2483267"/>
            <a:ext cx="1524000" cy="479989"/>
          </a:xfrm>
          <a:prstGeom prst="wedgeRoundRectCallout">
            <a:avLst>
              <a:gd name="adj1" fmla="val -78390"/>
              <a:gd name="adj2" fmla="val -12392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Grassland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581400" y="1710583"/>
            <a:ext cx="1192637" cy="479989"/>
          </a:xfrm>
          <a:prstGeom prst="wedgeRoundRectCallout">
            <a:avLst>
              <a:gd name="adj1" fmla="val -90229"/>
              <a:gd name="adj2" fmla="val 2422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Desert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81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971800" y="2743200"/>
            <a:ext cx="3505200" cy="22860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rgbClr val="FFCC66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influence of latitude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 especially obvious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when we examine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places where fires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are likely to occur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different seasons. </a:t>
            </a:r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2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28600" y="4114800"/>
            <a:ext cx="3276600" cy="22860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rgbClr val="FFCC99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July, when the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Equatorial Rainy Belt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sz="20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north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of the equator,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there are a lot of fires 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the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shrublands</a:t>
            </a:r>
            <a:endParaRPr lang="en-US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south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of the equator. </a:t>
            </a:r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60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28600" y="4114800"/>
            <a:ext cx="3276600" cy="22860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rgbClr val="FFCC99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January, when the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Equatorial Rainy Belt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sz="20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south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of the equator,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fires are more common</a:t>
            </a:r>
          </a:p>
          <a:p>
            <a:pPr algn="ctr"/>
            <a:r>
              <a:rPr lang="en-US" sz="20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north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of the equator. </a:t>
            </a:r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65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715000" y="381000"/>
            <a:ext cx="3276600" cy="1235964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Africa is the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second largest continent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(three times as big as the U.S.)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66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181600" y="304800"/>
            <a:ext cx="3817121" cy="1752600"/>
          </a:xfrm>
          <a:prstGeom prst="wedgeRoundRectCallout">
            <a:avLst>
              <a:gd name="adj1" fmla="val -90932"/>
              <a:gd name="adj2" fmla="val 63332"/>
              <a:gd name="adj3" fmla="val 16667"/>
            </a:avLst>
          </a:prstGeom>
          <a:solidFill>
            <a:srgbClr val="FFFF66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desert areas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ear the Tropic of Cancer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 not have enough plants </a:t>
            </a:r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 provide fuel for a wildfire.</a:t>
            </a:r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14100" y="4663440"/>
            <a:ext cx="3276600" cy="2133600"/>
          </a:xfrm>
          <a:prstGeom prst="wedgeRoundRectCallout">
            <a:avLst>
              <a:gd name="adj1" fmla="val 69643"/>
              <a:gd name="adj2" fmla="val -86711"/>
              <a:gd name="adj3" fmla="val 16667"/>
            </a:avLst>
          </a:prstGeom>
          <a:solidFill>
            <a:srgbClr val="92D05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rainforest areas</a:t>
            </a:r>
          </a:p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near the Equator</a:t>
            </a:r>
          </a:p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have so much rain, </a:t>
            </a:r>
          </a:p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trees growing there are too wet to burn.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28600" y="129540"/>
            <a:ext cx="3817121" cy="1318260"/>
          </a:xfrm>
          <a:prstGeom prst="wedgeRoundRectCallout">
            <a:avLst>
              <a:gd name="adj1" fmla="val -48212"/>
              <a:gd name="adj2" fmla="val 3659"/>
              <a:gd name="adj3" fmla="val 16667"/>
            </a:avLst>
          </a:prstGeom>
          <a:solidFill>
            <a:srgbClr val="FFCC99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If we show both fire maps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 the same time, we see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two basic principles: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97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971800" y="2743200"/>
            <a:ext cx="3505200" cy="22860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influence of latitude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also obvious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when we look at where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different kinds of animals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are likely to be found. 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24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715000" y="381000"/>
            <a:ext cx="3352800" cy="16002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Chimpanzees, gorillas, and many kinds of birds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live in the tall trees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near the equator.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61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715000" y="381000"/>
            <a:ext cx="3352800" cy="16002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Camels are by far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largest animals you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might see in the desert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near the Tropic of Cancer.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75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715000" y="304800"/>
            <a:ext cx="3352800" cy="19812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rasslands and savannas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are the home of many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famous large animals,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including giraffes,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zebras, </a:t>
            </a:r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antelope, elephants,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lions, and cheetahs.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20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3100"/>
            <a:ext cx="5806440" cy="669181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715000" y="304800"/>
            <a:ext cx="3352800" cy="19812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Put all the animals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the map of rainy days,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you can see how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different animals live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 specific latitudes.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6858000" y="3429000"/>
            <a:ext cx="2133600" cy="2286000"/>
          </a:xfrm>
          <a:prstGeom prst="wedgeRoundRectCallout">
            <a:avLst>
              <a:gd name="adj1" fmla="val -103712"/>
              <a:gd name="adj2" fmla="val -3622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highlands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east Africa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are cooler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drier than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lowland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rainforest.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53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3100"/>
            <a:ext cx="5806440" cy="669181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762000" y="457200"/>
            <a:ext cx="3276600" cy="16002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main food crops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also tend to grow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 specific latitudes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(where each crop gets 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the amount of rain it needs).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23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30024" y="4114800"/>
            <a:ext cx="3427576" cy="25908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the past, people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lived in the latitudes where they could hunt,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grow food, or raise cattle.</a:t>
            </a:r>
          </a:p>
          <a:p>
            <a:pPr algn="ctr"/>
            <a:endParaRPr lang="en-US" sz="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line of stars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shows the capitals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ancient empires.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28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30024" y="4800600"/>
            <a:ext cx="3276600" cy="16002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ancient empires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all had their centers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the grasslands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near fields of millet.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05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715000" y="381000"/>
            <a:ext cx="3276600" cy="18288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is just dry enough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avoid the diseases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(like malaria)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are common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rainier places.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37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791200" y="76200"/>
            <a:ext cx="3276600" cy="22860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Here is Texas, at the correct size and latitude. </a:t>
            </a:r>
          </a:p>
          <a:p>
            <a:pPr algn="ctr"/>
            <a:endParaRPr lang="en-US" sz="9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Most of Africa is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closer to the equator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than any part of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United States.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6370" y="3539876"/>
            <a:ext cx="1018227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Equator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3100"/>
            <a:ext cx="5806440" cy="669181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28600" y="4572000"/>
            <a:ext cx="3505200" cy="18288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Malaria is transmitted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by mosquitoes that live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the latitudes that have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long rainy seasons.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(It makes sense, no?)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6096000" y="304800"/>
            <a:ext cx="2971800" cy="1828800"/>
          </a:xfrm>
          <a:prstGeom prst="wedgeRoundRectCallout">
            <a:avLst>
              <a:gd name="adj1" fmla="val -73174"/>
              <a:gd name="adj2" fmla="val 32431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floods of the Nile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made the soil better,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but they also allowed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malaria mosquitoes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live in a desert.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11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28600" y="4572000"/>
            <a:ext cx="3276600" cy="18288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ancient cities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were the centers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trading networks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reached all the way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India and China.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7391400" y="1981200"/>
            <a:ext cx="16764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to India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1000 miles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57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715000" y="381000"/>
            <a:ext cx="3352800" cy="1235964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Not surprisingly,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they used camel caravans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carry the trade goods.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01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81000" y="4267200"/>
            <a:ext cx="3276600" cy="1235964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One very interesting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influence of latitude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on human languages.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53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3100"/>
            <a:ext cx="5806440" cy="669181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89336" y="3991301"/>
            <a:ext cx="3429000" cy="2816319"/>
          </a:xfrm>
          <a:prstGeom prst="wedgeRoundRectCallout">
            <a:avLst>
              <a:gd name="adj1" fmla="val 68253"/>
              <a:gd name="adj2" fmla="val -6896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rainy environments,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people could find almost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everything they needed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close to home.</a:t>
            </a:r>
          </a:p>
          <a:p>
            <a:pPr algn="ctr"/>
            <a:endParaRPr lang="en-US" sz="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When people don’t travel,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languages of each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community is likely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become different.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6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3100"/>
            <a:ext cx="5806440" cy="669181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334000" y="76200"/>
            <a:ext cx="3733800" cy="2514600"/>
          </a:xfrm>
          <a:prstGeom prst="wedgeRoundRectCallout">
            <a:avLst>
              <a:gd name="adj1" fmla="val -91319"/>
              <a:gd name="adj2" fmla="val 40194"/>
              <a:gd name="adj3" fmla="val 16667"/>
            </a:avLst>
          </a:prstGeom>
          <a:solidFill>
            <a:srgbClr val="FFFF66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Dryland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people were lucky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 have horses and camels,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because they </a:t>
            </a:r>
            <a:r>
              <a:rPr lang="en-US" sz="20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had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to travel,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often very long distances,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order to find food 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and to trade for things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they couldn’t get at home.</a:t>
            </a:r>
            <a:endParaRPr lang="en-US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019800" y="2438400"/>
            <a:ext cx="3048000" cy="2133600"/>
          </a:xfrm>
          <a:prstGeom prst="wedgeRoundRectCallout">
            <a:avLst>
              <a:gd name="adj1" fmla="val -49214"/>
              <a:gd name="adj2" fmla="val 12012"/>
              <a:gd name="adj3" fmla="val 16667"/>
            </a:avLst>
          </a:prstGeom>
          <a:solidFill>
            <a:srgbClr val="FFFF66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 do their trading,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hey 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needed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 have</a:t>
            </a:r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at least one language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that they could use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over a large area.</a:t>
            </a:r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2928"/>
            <a:ext cx="5363151" cy="66979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638800" y="76200"/>
            <a:ext cx="3346391" cy="19050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language map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especially important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when we “fast forward”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look at the slave trade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colonial claims. 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81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115" y="142928"/>
            <a:ext cx="5357238" cy="669798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5638800" y="76200"/>
            <a:ext cx="3346391" cy="19050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Seven different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European countries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claimed colonies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different parts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Africa. 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705600" y="1828800"/>
            <a:ext cx="2362200" cy="34290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is plausible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it was easier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capture slaves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areas where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people lived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small groups and spoke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many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different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languages.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90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438400" y="1905000"/>
            <a:ext cx="4191000" cy="36576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When European countries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divided Africa into colonies,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they did not pay much attention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the natural dividing lines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between environments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 language regions.</a:t>
            </a:r>
          </a:p>
          <a:p>
            <a:pPr algn="ctr"/>
            <a:endParaRPr lang="en-US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Why might that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 a problem?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09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438400" y="1905000"/>
            <a:ext cx="4191000" cy="36576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natural borders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between environments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language regions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run mainly east-west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(following lines of latitude),</a:t>
            </a:r>
          </a:p>
          <a:p>
            <a:pPr algn="ctr"/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but the colonial borders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often go north-south,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especially in West Africa.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4343400" y="5105400"/>
            <a:ext cx="4191000" cy="15240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Think about what that means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countries like Nigeria,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Ghana, Benin, or Mali.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99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28600" y="4095287"/>
            <a:ext cx="3429000" cy="25146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equator runs through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middle of Africa.</a:t>
            </a:r>
          </a:p>
          <a:p>
            <a:pPr algn="ctr"/>
            <a:endParaRPr lang="en-US" sz="1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867400" y="76200"/>
            <a:ext cx="3200400" cy="24384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means that Africa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a good place to study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effects of latitude,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because any process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depends on latitude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will occur twice in Africa,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once north and once south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 equator.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28600" y="4095287"/>
            <a:ext cx="3429000" cy="25146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equator runs through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middle of Africa.</a:t>
            </a:r>
          </a:p>
          <a:p>
            <a:pPr algn="ctr"/>
            <a:endParaRPr lang="en-US" sz="1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continent extends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almost the same distance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north </a:t>
            </a:r>
            <a:r>
              <a:rPr lang="en-US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south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 equator.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4529492" y="1109530"/>
            <a:ext cx="45719" cy="2667000"/>
          </a:xfrm>
          <a:prstGeom prst="upArrow">
            <a:avLst/>
          </a:prstGeom>
          <a:ln w="127000">
            <a:solidFill>
              <a:schemeClr val="accent1">
                <a:lumMod val="75000"/>
              </a:schemeClr>
            </a:solidFill>
          </a:ln>
          <a:effectLst>
            <a:outerShdw blurRad="76200" dist="63500" dir="2700000" algn="tl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flipH="1" flipV="1">
            <a:off x="4534827" y="4014390"/>
            <a:ext cx="45719" cy="2395670"/>
          </a:xfrm>
          <a:prstGeom prst="upArrow">
            <a:avLst/>
          </a:prstGeom>
          <a:ln w="127000">
            <a:solidFill>
              <a:schemeClr val="accent1">
                <a:lumMod val="75000"/>
              </a:schemeClr>
            </a:solidFill>
          </a:ln>
          <a:effectLst>
            <a:outerShdw blurRad="76200" dist="63500" dir="2700000" algn="tl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24400" y="2667000"/>
            <a:ext cx="813043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North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41492" y="4724400"/>
            <a:ext cx="813043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South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86370" y="3539876"/>
            <a:ext cx="1018227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Equator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96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" grpId="0" animBg="1"/>
      <p:bldP spid="10" grpId="0" animBg="1"/>
      <p:bldP spid="6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685800" y="228600"/>
            <a:ext cx="7696200" cy="64008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mini-Atlas -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latitude, 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 examples from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Africa.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5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Latitude affects:</a:t>
            </a:r>
          </a:p>
          <a:p>
            <a:endParaRPr lang="en-US" sz="1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305906" y="2050473"/>
            <a:ext cx="6847494" cy="692727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Climate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because the number of rainy days goes down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as you go from the equator to the Tropic lines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305906" y="2743200"/>
            <a:ext cx="6629400" cy="103909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Plants and animals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because different plants require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different amounts of rain, and different animals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eat different kinds of plants.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305906" y="3726873"/>
            <a:ext cx="6629400" cy="692727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Floods and fires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which occur at specific latitudes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in different times of the year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305906" y="4396907"/>
            <a:ext cx="6923694" cy="692727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Economy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because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people grow different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crops 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hunt/herd different animals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at different latitudes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305906" y="5072835"/>
            <a:ext cx="6847494" cy="692727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Disease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because diseases like malaria and yellow fever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occur in hot, rainy places close to the equator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300646" y="5715000"/>
            <a:ext cx="6629400" cy="7620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Languages, 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empires, colonization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slave trading, and many other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aspects of African history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also have latitudinal patterns.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18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0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33097" y="1588061"/>
            <a:ext cx="8229600" cy="2201418"/>
          </a:xfrm>
        </p:spPr>
        <p:txBody>
          <a:bodyPr>
            <a:normAutofit/>
          </a:bodyPr>
          <a:lstStyle/>
          <a:p>
            <a:r>
              <a:rPr lang="en-US" dirty="0" smtClean="0"/>
              <a:t>Question</a:t>
            </a:r>
            <a:br>
              <a:rPr lang="en-US" dirty="0" smtClean="0"/>
            </a:br>
            <a:r>
              <a:rPr lang="en-US" dirty="0" smtClean="0"/>
              <a:t>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7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638800" y="160020"/>
            <a:ext cx="3394841" cy="243078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is one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consequence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 fact that most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 continent of Africa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closer to the equator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than the state of Texas?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6370" y="3539876"/>
            <a:ext cx="1018227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Equator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5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28600" y="4095287"/>
            <a:ext cx="3429000" cy="25146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equator runs through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middle of Africa.</a:t>
            </a:r>
          </a:p>
          <a:p>
            <a:pPr algn="ctr"/>
            <a:endParaRPr lang="en-US" sz="1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867400" y="76200"/>
            <a:ext cx="3200400" cy="21336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Why does this fact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make Africa 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good “laboratory”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study the effects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latitude?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28600" y="4095287"/>
            <a:ext cx="3429000" cy="25146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equator runs through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middle of Africa.</a:t>
            </a:r>
          </a:p>
          <a:p>
            <a:pPr algn="ctr"/>
            <a:endParaRPr lang="en-US" sz="1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continent extends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almost the same distance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north </a:t>
            </a:r>
            <a:r>
              <a:rPr lang="en-US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south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 equator.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4529492" y="1109530"/>
            <a:ext cx="45719" cy="2667000"/>
          </a:xfrm>
          <a:prstGeom prst="upArrow">
            <a:avLst/>
          </a:prstGeom>
          <a:ln w="127000">
            <a:solidFill>
              <a:schemeClr val="accent1">
                <a:lumMod val="75000"/>
              </a:schemeClr>
            </a:solidFill>
          </a:ln>
          <a:effectLst>
            <a:outerShdw blurRad="76200" dist="63500" dir="2700000" algn="tl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flipH="1" flipV="1">
            <a:off x="4534827" y="4014390"/>
            <a:ext cx="45719" cy="2395670"/>
          </a:xfrm>
          <a:prstGeom prst="upArrow">
            <a:avLst/>
          </a:prstGeom>
          <a:ln w="127000">
            <a:solidFill>
              <a:schemeClr val="accent1">
                <a:lumMod val="75000"/>
              </a:schemeClr>
            </a:solidFill>
          </a:ln>
          <a:effectLst>
            <a:outerShdw blurRad="76200" dist="63500" dir="2700000" algn="tl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24400" y="2667000"/>
            <a:ext cx="813043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North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41492" y="4724400"/>
            <a:ext cx="813043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South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86370" y="3539876"/>
            <a:ext cx="1018227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Equator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9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" grpId="0" animBg="1"/>
      <p:bldP spid="10" grpId="0" animBg="1"/>
      <p:bldP spid="6" grpId="0" animBg="1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52400" y="457200"/>
            <a:ext cx="3352800" cy="22098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Click to watch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animation,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then explain why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process it shows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important.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97438"/>
            <a:ext cx="4572000" cy="195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82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35369E-6 C -0.00156 -0.01088 -0.00225 -0.02129 -0.00277 -0.03239 C -0.00243 -0.05483 -0.00243 -0.07704 -0.00191 -0.09947 C -0.00156 -0.10919 -4.44444E-6 -0.0997 -4.44444E-6 -0.09947 C -0.00138 -0.06616 -0.00086 -0.0317 0.00191 0.00138 C 0.00191 0.00832 0.00539 0.06685 0.00278 0.09229 C 0.00209 0.08581 0.00139 0.08188 -4.44444E-6 0.0761 C -0.00138 0.034 -0.00104 0.05944 -4.44444E-6 -7.35369E-6 Z " pathEditMode="relative" ptsTypes="ffffffff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09601" y="4953000"/>
            <a:ext cx="3004558" cy="1540764"/>
          </a:xfrm>
          <a:prstGeom prst="wedgeRoundRectCallout">
            <a:avLst>
              <a:gd name="adj1" fmla="val 119360"/>
              <a:gd name="adj2" fmla="val -3565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happens near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Zambezi River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this season?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80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04800" y="381000"/>
            <a:ext cx="3886200" cy="1524000"/>
          </a:xfrm>
          <a:prstGeom prst="wedgeRoundRectCallout">
            <a:avLst>
              <a:gd name="adj1" fmla="val 78263"/>
              <a:gd name="adj2" fmla="val 6193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summer,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famous Nile River of Egypt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the Niger of West Africa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are likely to flood.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76200" y="381000"/>
            <a:ext cx="4343400" cy="1524000"/>
          </a:xfrm>
          <a:prstGeom prst="wedgeRoundRectCallout">
            <a:avLst>
              <a:gd name="adj1" fmla="val 14712"/>
              <a:gd name="adj2" fmla="val 89412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happens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near the Nile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Niger Rivers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this season?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52400" y="4191000"/>
            <a:ext cx="3505200" cy="1676400"/>
          </a:xfrm>
          <a:prstGeom prst="wedgeRoundRectCallout">
            <a:avLst>
              <a:gd name="adj1" fmla="val 14492"/>
              <a:gd name="adj2" fmla="val 4959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Why were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these river events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important in history?</a:t>
            </a:r>
          </a:p>
        </p:txBody>
      </p:sp>
    </p:spTree>
    <p:extLst>
      <p:ext uri="{BB962C8B-B14F-4D97-AF65-F5344CB8AC3E}">
        <p14:creationId xmlns:p14="http://schemas.microsoft.com/office/powerpoint/2010/main" val="32704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3100"/>
            <a:ext cx="5806440" cy="669181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451309" y="3035912"/>
            <a:ext cx="1524000" cy="2749243"/>
          </a:xfrm>
          <a:prstGeom prst="wedgeRoundRectCallout">
            <a:avLst>
              <a:gd name="adj1" fmla="val -192770"/>
              <a:gd name="adj2" fmla="val -2236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Describe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climate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near the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equator.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67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3100"/>
            <a:ext cx="5806440" cy="669181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315200" y="1143000"/>
            <a:ext cx="1524000" cy="3276600"/>
          </a:xfrm>
          <a:prstGeom prst="wedgeRoundRectCallout">
            <a:avLst>
              <a:gd name="adj1" fmla="val -181391"/>
              <a:gd name="adj2" fmla="val -2043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Near the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Tropic of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Cancer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the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Tropic of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Capricorn,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hardly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ever rains.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7315200" y="1143000"/>
            <a:ext cx="1524000" cy="3276600"/>
          </a:xfrm>
          <a:prstGeom prst="wedgeRoundRectCallout">
            <a:avLst>
              <a:gd name="adj1" fmla="val -225874"/>
              <a:gd name="adj2" fmla="val 9311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Describe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climate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ear the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Tropic of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Cancer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the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Tropic of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Capricorn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21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52400" y="457200"/>
            <a:ext cx="4038600" cy="16002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example,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there is a belt of rainy weather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forms where the sun is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almost straight up in the sky.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97438"/>
            <a:ext cx="4572000" cy="195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4038600" y="914400"/>
            <a:ext cx="4724400" cy="16002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Equatorial Rainy Belt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always close to the equator,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but it moves a few degrees of latitude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north and south in different seasons.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477000" y="2339768"/>
            <a:ext cx="2415540" cy="6477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Click to see how.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9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35369E-6 C -0.00156 -0.01088 -0.00225 -0.02129 -0.00277 -0.03239 C -0.00243 -0.05483 -0.00243 -0.07704 -0.00191 -0.09947 C -0.00156 -0.10919 -4.44444E-6 -0.0997 -4.44444E-6 -0.09947 C -0.00138 -0.06616 -0.00086 -0.0317 0.00191 0.00138 C 0.00191 0.00832 0.00539 0.06685 0.00278 0.09229 C 0.00209 0.08581 0.00139 0.08188 -4.44444E-6 0.0761 C -0.00138 0.034 -0.00104 0.05944 -4.44444E-6 -7.35369E-6 Z " pathEditMode="relative" ptsTypes="ffffffff">
                                      <p:cBhvr>
                                        <p:cTn id="1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3100"/>
            <a:ext cx="5806440" cy="669181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315200" y="1905000"/>
            <a:ext cx="1524000" cy="3276600"/>
          </a:xfrm>
          <a:prstGeom prst="wedgeRoundRectCallout">
            <a:avLst>
              <a:gd name="adj1" fmla="val -274494"/>
              <a:gd name="adj2" fmla="val -11297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Near the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Tropic of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Cancer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the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Tropic of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Capricorn,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hardly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ever rains.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7315200" y="1905000"/>
            <a:ext cx="1676400" cy="3276600"/>
          </a:xfrm>
          <a:prstGeom prst="wedgeRoundRectCallout">
            <a:avLst>
              <a:gd name="adj1" fmla="val -231046"/>
              <a:gd name="adj2" fmla="val 33451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Describe the climate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between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equator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the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Tropic lines.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00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28600" y="4244410"/>
            <a:ext cx="3276600" cy="2003989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Interpret the colors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this satellite image.</a:t>
            </a:r>
          </a:p>
          <a:p>
            <a:pPr algn="ctr"/>
            <a:endParaRPr lang="en-US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Focus especially on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effect of latitude.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8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6629400" y="2438400"/>
            <a:ext cx="2438400" cy="2286000"/>
          </a:xfrm>
          <a:prstGeom prst="wedgeRoundRectCallout">
            <a:avLst>
              <a:gd name="adj1" fmla="val -80722"/>
              <a:gd name="adj2" fmla="val 10141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Why do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grasslands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grow near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equator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east Africa?</a:t>
            </a:r>
          </a:p>
        </p:txBody>
      </p:sp>
    </p:spTree>
    <p:extLst>
      <p:ext uri="{BB962C8B-B14F-4D97-AF65-F5344CB8AC3E}">
        <p14:creationId xmlns:p14="http://schemas.microsoft.com/office/powerpoint/2010/main" val="41245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28600" y="4114800"/>
            <a:ext cx="3276600" cy="22860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rgbClr val="FFCC99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Why do fires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occur in these latitudes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at this time of year?</a:t>
            </a:r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80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28600" y="4114800"/>
            <a:ext cx="3276600" cy="22860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rgbClr val="FFCC99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Why do fires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occur in these latitudes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at this time of year?</a:t>
            </a:r>
          </a:p>
        </p:txBody>
      </p:sp>
    </p:spTree>
    <p:extLst>
      <p:ext uri="{BB962C8B-B14F-4D97-AF65-F5344CB8AC3E}">
        <p14:creationId xmlns:p14="http://schemas.microsoft.com/office/powerpoint/2010/main" val="134959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181600" y="304800"/>
            <a:ext cx="3817121" cy="1752600"/>
          </a:xfrm>
          <a:prstGeom prst="wedgeRoundRectCallout">
            <a:avLst>
              <a:gd name="adj1" fmla="val -90932"/>
              <a:gd name="adj2" fmla="val 63332"/>
              <a:gd name="adj3" fmla="val 16667"/>
            </a:avLst>
          </a:prstGeom>
          <a:solidFill>
            <a:srgbClr val="FFFF66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Why are fires rare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this area?</a:t>
            </a:r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14100" y="4663440"/>
            <a:ext cx="3276600" cy="2133600"/>
          </a:xfrm>
          <a:prstGeom prst="wedgeRoundRectCallout">
            <a:avLst>
              <a:gd name="adj1" fmla="val 69643"/>
              <a:gd name="adj2" fmla="val -86711"/>
              <a:gd name="adj3" fmla="val 16667"/>
            </a:avLst>
          </a:prstGeom>
          <a:solidFill>
            <a:srgbClr val="92D05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are fires rare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this area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20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(It’s a different reason!)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28600" y="129540"/>
            <a:ext cx="3817121" cy="1318260"/>
          </a:xfrm>
          <a:prstGeom prst="wedgeRoundRectCallout">
            <a:avLst>
              <a:gd name="adj1" fmla="val -48212"/>
              <a:gd name="adj2" fmla="val 3659"/>
              <a:gd name="adj3" fmla="val 16667"/>
            </a:avLst>
          </a:prstGeom>
          <a:solidFill>
            <a:srgbClr val="FFCC99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Here are two questions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about the geographic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pattern of fires in Africa: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2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971800" y="2743200"/>
            <a:ext cx="3505200" cy="22860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influence of latitude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also obvious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when we look at where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different kinds of animals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are likely to be found. 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41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715000" y="381000"/>
            <a:ext cx="3352800" cy="16002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Why do chimpanzees,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gorillas, and many birds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live here?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47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715000" y="381000"/>
            <a:ext cx="3352800" cy="16002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other animals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might be seen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this area?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67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715000" y="304800"/>
            <a:ext cx="3352800" cy="19812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Why are large cats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like lions and cheetahs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common in this area?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79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943600" y="381000"/>
            <a:ext cx="2895600" cy="15240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March,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Rainy Belt is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equator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838200" y="4191000"/>
            <a:ext cx="2667000" cy="7620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blue area gets more 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than 4 inches per month.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3100"/>
            <a:ext cx="5806440" cy="669181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715000" y="304800"/>
            <a:ext cx="3352800" cy="19812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Describe the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relationships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between rainfall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animal life.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32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3100"/>
            <a:ext cx="5806440" cy="669181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762000" y="457200"/>
            <a:ext cx="3276600" cy="16002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Describe the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relationships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between rainfall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food crops.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25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30024" y="4114800"/>
            <a:ext cx="3427576" cy="25908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do these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numbered starts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represent?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Why do they occur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this line pattern?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26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30024" y="4800600"/>
            <a:ext cx="3276600" cy="16002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is the main link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between ancient empires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millet farming?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07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715000" y="381000"/>
            <a:ext cx="3276600" cy="18288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is the main link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between the climate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the disease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called malaria?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43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3100"/>
            <a:ext cx="5806440" cy="669181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6096000" y="304800"/>
            <a:ext cx="2971800" cy="1828800"/>
          </a:xfrm>
          <a:prstGeom prst="wedgeRoundRectCallout">
            <a:avLst>
              <a:gd name="adj1" fmla="val -73174"/>
              <a:gd name="adj2" fmla="val 32431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How can malaria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occur in this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dry region?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64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28600" y="4572000"/>
            <a:ext cx="3276600" cy="18288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Make a generalization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about the pattern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trade in Africa.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7391400" y="1981200"/>
            <a:ext cx="16764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to India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1000 miles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52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715000" y="381000"/>
            <a:ext cx="3352800" cy="1235964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is the link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between ancient empires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these animals?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89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3100"/>
            <a:ext cx="5806440" cy="669181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89336" y="3991301"/>
            <a:ext cx="3429000" cy="2816319"/>
          </a:xfrm>
          <a:prstGeom prst="wedgeRoundRectCallout">
            <a:avLst>
              <a:gd name="adj1" fmla="val 68253"/>
              <a:gd name="adj2" fmla="val -6896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How can the number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human languages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 influenced by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number of months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the rainy season?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80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2928"/>
            <a:ext cx="5363151" cy="66979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638800" y="76200"/>
            <a:ext cx="3346391" cy="19050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Finally,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how can languages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 an important part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 colonial era?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85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838200" y="4191000"/>
            <a:ext cx="2667000" cy="7620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blue area gets more 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than 4 inches per month.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943600" y="381000"/>
            <a:ext cx="2895600" cy="15240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June,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Rainy Belt is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of the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equator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36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115" y="142928"/>
            <a:ext cx="5357238" cy="669798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5638800" y="76200"/>
            <a:ext cx="3346391" cy="19050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Why did so many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European countries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claim colonies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Africa? 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00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438400" y="1905000"/>
            <a:ext cx="4191000" cy="36576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is the relationship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between colonial borders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the natural borders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between ecoregions?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Why is this important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foreign policy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Africa today?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88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82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838200" y="4191000"/>
            <a:ext cx="2667000" cy="7620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blue area gets more 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than 4 inches per month.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943600" y="381000"/>
            <a:ext cx="2895600" cy="15240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September,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Rainy Belt is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near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equator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80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"/>
            <a:ext cx="5806440" cy="669798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838200" y="4191000"/>
            <a:ext cx="2667000" cy="7620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blue area gets more 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than 4 inches per month.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943600" y="381000"/>
            <a:ext cx="2895600" cy="15240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December,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Rainy Belt is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of the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equator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68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1312</TotalTime>
  <Words>1914</Words>
  <Application>Microsoft Office PowerPoint</Application>
  <PresentationFormat>On-screen Show (4:3)</PresentationFormat>
  <Paragraphs>535</Paragraphs>
  <Slides>72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Apex</vt:lpstr>
      <vt:lpstr>LATITUDE A geographic “big idea” with many consequences in AfricA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version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PG</dc:creator>
  <cp:lastModifiedBy>PG</cp:lastModifiedBy>
  <cp:revision>84</cp:revision>
  <dcterms:created xsi:type="dcterms:W3CDTF">2013-09-10T21:41:24Z</dcterms:created>
  <dcterms:modified xsi:type="dcterms:W3CDTF">2014-01-21T20:24:37Z</dcterms:modified>
</cp:coreProperties>
</file>