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75" r:id="rId2"/>
    <p:sldId id="259" r:id="rId3"/>
    <p:sldId id="276" r:id="rId4"/>
    <p:sldId id="260" r:id="rId5"/>
    <p:sldId id="261" r:id="rId6"/>
    <p:sldId id="283" r:id="rId7"/>
    <p:sldId id="262" r:id="rId8"/>
    <p:sldId id="263" r:id="rId9"/>
    <p:sldId id="273" r:id="rId10"/>
    <p:sldId id="271" r:id="rId11"/>
    <p:sldId id="272" r:id="rId12"/>
    <p:sldId id="264" r:id="rId13"/>
    <p:sldId id="267" r:id="rId14"/>
    <p:sldId id="266" r:id="rId15"/>
    <p:sldId id="299" r:id="rId16"/>
    <p:sldId id="268" r:id="rId17"/>
    <p:sldId id="270" r:id="rId18"/>
    <p:sldId id="281" r:id="rId19"/>
    <p:sldId id="280" r:id="rId20"/>
    <p:sldId id="277" r:id="rId21"/>
    <p:sldId id="293" r:id="rId22"/>
    <p:sldId id="291" r:id="rId23"/>
    <p:sldId id="278" r:id="rId24"/>
    <p:sldId id="284" r:id="rId25"/>
    <p:sldId id="274" r:id="rId26"/>
    <p:sldId id="300" r:id="rId27"/>
    <p:sldId id="282" r:id="rId28"/>
    <p:sldId id="285" r:id="rId29"/>
    <p:sldId id="301" r:id="rId30"/>
    <p:sldId id="288" r:id="rId31"/>
    <p:sldId id="289" r:id="rId32"/>
    <p:sldId id="290" r:id="rId33"/>
    <p:sldId id="287" r:id="rId34"/>
    <p:sldId id="295" r:id="rId35"/>
    <p:sldId id="294" r:id="rId36"/>
    <p:sldId id="296" r:id="rId37"/>
    <p:sldId id="297" r:id="rId38"/>
    <p:sldId id="286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3" r:id="rId58"/>
    <p:sldId id="325" r:id="rId59"/>
    <p:sldId id="32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800000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4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E1318-9162-4838-B49D-9D3AA14FD49E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3F20F-A3A4-41D7-B9F1-DBE7322E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4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F20F-A3A4-41D7-B9F1-DBE7322E7E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CBA9F-94AD-4885-8A62-4528CE6C8FFD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09600"/>
            <a:ext cx="8229600" cy="2590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AREA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A geographic “Big IDEA” </a:t>
            </a:r>
            <a:br>
              <a:rPr lang="en-US" sz="2400" dirty="0" smtClean="0"/>
            </a:br>
            <a:r>
              <a:rPr lang="en-US" sz="2400" dirty="0" smtClean="0"/>
              <a:t>with many consequences IN</a:t>
            </a:r>
            <a:br>
              <a:rPr lang="en-US" sz="2400" dirty="0" smtClean="0"/>
            </a:br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924800" cy="2514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Area (size) is a big idea that can help us understand</a:t>
            </a:r>
            <a:br>
              <a:rPr lang="en-US" sz="2200" dirty="0" smtClean="0"/>
            </a:br>
            <a:r>
              <a:rPr lang="en-US" sz="2200" dirty="0" smtClean="0"/>
              <a:t>many other geographic features in Russia,</a:t>
            </a:r>
          </a:p>
          <a:p>
            <a:r>
              <a:rPr lang="en-US" sz="2200" dirty="0" smtClean="0"/>
              <a:t>including mineral wealth, sparse population, </a:t>
            </a:r>
          </a:p>
          <a:p>
            <a:r>
              <a:rPr lang="en-US" sz="2200" dirty="0" smtClean="0"/>
              <a:t>costly transportation, late development as a country, </a:t>
            </a:r>
          </a:p>
          <a:p>
            <a:r>
              <a:rPr lang="en-US" sz="2200" dirty="0" smtClean="0"/>
              <a:t>ability </a:t>
            </a:r>
            <a:r>
              <a:rPr lang="en-US" sz="2200" dirty="0"/>
              <a:t>to resist </a:t>
            </a:r>
            <a:r>
              <a:rPr lang="en-US" sz="2200" dirty="0" smtClean="0"/>
              <a:t>invasion, persistence of nomadic herders,</a:t>
            </a:r>
          </a:p>
          <a:p>
            <a:r>
              <a:rPr lang="en-US" sz="2200" dirty="0" smtClean="0"/>
              <a:t>and difficulty in governing.</a:t>
            </a:r>
          </a:p>
        </p:txBody>
      </p:sp>
    </p:spTree>
    <p:extLst>
      <p:ext uri="{BB962C8B-B14F-4D97-AF65-F5344CB8AC3E}">
        <p14:creationId xmlns:p14="http://schemas.microsoft.com/office/powerpoint/2010/main" val="30335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352800" y="2895600"/>
            <a:ext cx="3505200" cy="1769364"/>
          </a:xfrm>
          <a:prstGeom prst="wedgeRoundRectCallout">
            <a:avLst>
              <a:gd name="adj1" fmla="val -14875"/>
              <a:gd name="adj2" fmla="val 4801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Nearly all of Russia is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farther from the equator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 Montana, the Dakotas,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 Minnesota.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00200" y="4495800"/>
            <a:ext cx="4076700" cy="1203960"/>
          </a:xfrm>
          <a:prstGeom prst="wedgeRoundRectCallout">
            <a:avLst>
              <a:gd name="adj1" fmla="val -23138"/>
              <a:gd name="adj2" fmla="val 4861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result, most of Russia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colder than the coldest states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outside of Alaska. 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0" y="457200"/>
            <a:ext cx="3505200" cy="1752600"/>
          </a:xfrm>
          <a:prstGeom prst="wedgeRoundRectCallout">
            <a:avLst>
              <a:gd name="adj1" fmla="val -14875"/>
              <a:gd name="adj2" fmla="val 4801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fact, the soil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more than half of Russia is permanently frozen.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(It’s called permafrost.)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4572000" y="2590800"/>
            <a:ext cx="4229100" cy="16764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   Definition: </a:t>
            </a:r>
            <a:r>
              <a:rPr lang="en-US" b="1" dirty="0" smtClean="0">
                <a:solidFill>
                  <a:srgbClr val="002060"/>
                </a:solidFill>
              </a:rPr>
              <a:t>permafrost </a:t>
            </a:r>
            <a:r>
              <a:rPr lang="en-US" dirty="0" smtClean="0">
                <a:solidFill>
                  <a:srgbClr val="002060"/>
                </a:solidFill>
              </a:rPr>
              <a:t>is 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a thick layer of soil and broken rock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that remains permanently frozen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even while a thin surface layer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thaws during the short summer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057400" y="152400"/>
            <a:ext cx="4495800" cy="2057400"/>
          </a:xfrm>
          <a:prstGeom prst="wedgeRoundRectCallout">
            <a:avLst>
              <a:gd name="adj1" fmla="val -14875"/>
              <a:gd name="adj2" fmla="val 4801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Add the transportation problems caused by the ancient mountains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the sheer size of the country,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you can see why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 is really hard to get</a:t>
            </a:r>
            <a:b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some of those minerals.</a:t>
            </a:r>
          </a:p>
        </p:txBody>
      </p:sp>
    </p:spTree>
    <p:extLst>
      <p:ext uri="{BB962C8B-B14F-4D97-AF65-F5344CB8AC3E}">
        <p14:creationId xmlns:p14="http://schemas.microsoft.com/office/powerpoint/2010/main" val="41338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59872" y="1524000"/>
            <a:ext cx="3893127" cy="1600200"/>
          </a:xfrm>
          <a:prstGeom prst="wedgeRoundRectCallout">
            <a:avLst>
              <a:gd name="adj1" fmla="val -43333"/>
              <a:gd name="adj2" fmla="val 9347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Trans-Siberian Railroad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from Moscow to Vladivostok was a difficult and expensive</a:t>
            </a:r>
            <a:b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engineering job.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581400"/>
            <a:ext cx="441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7350" y="5334000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278452" y="5564832"/>
            <a:ext cx="2429550" cy="685800"/>
          </a:xfrm>
          <a:prstGeom prst="wedgeRoundRectCallout">
            <a:avLst>
              <a:gd name="adj1" fmla="val -23138"/>
              <a:gd name="adj2" fmla="val 4861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Vladivostok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means “East City”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085754" y="2667000"/>
            <a:ext cx="4753446" cy="1676400"/>
          </a:xfrm>
          <a:prstGeom prst="wedgeRoundRectCallout">
            <a:avLst>
              <a:gd name="adj1" fmla="val -23138"/>
              <a:gd name="adj2" fmla="val 4861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railroad had three problems: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1. the great size of the country </a:t>
            </a:r>
          </a:p>
          <a:p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2. rugged terrain and permafrost </a:t>
            </a:r>
          </a:p>
          <a:p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3. sparse population 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(few people to pay for track or operation).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27290" y="4119264"/>
            <a:ext cx="4144710" cy="2281535"/>
          </a:xfrm>
          <a:prstGeom prst="wedgeRoundRectCallout">
            <a:avLst>
              <a:gd name="adj1" fmla="val -23138"/>
              <a:gd name="adj2" fmla="val 4861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en-US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idea:  You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might compare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Trans-Siberian Railroad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Trans-Canada railroad 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the Trans-continental Railroad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United States.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main purpose of each project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to help link a large country together.</a:t>
            </a:r>
          </a:p>
        </p:txBody>
      </p:sp>
    </p:spTree>
    <p:extLst>
      <p:ext uri="{BB962C8B-B14F-4D97-AF65-F5344CB8AC3E}">
        <p14:creationId xmlns:p14="http://schemas.microsoft.com/office/powerpoint/2010/main" val="32856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876800" y="2514600"/>
            <a:ext cx="3893127" cy="1447800"/>
          </a:xfrm>
          <a:prstGeom prst="wedgeRoundRectCallout">
            <a:avLst>
              <a:gd name="adj1" fmla="val -37186"/>
              <a:gd name="adj2" fmla="val 13187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long Trans-Siberian RR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goes through the major cities</a:t>
            </a:r>
            <a:b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southern Siberia.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260131" y="3810000"/>
            <a:ext cx="3350469" cy="1219200"/>
          </a:xfrm>
          <a:prstGeom prst="wedgeRoundRectCallout">
            <a:avLst>
              <a:gd name="adj1" fmla="val -24235"/>
              <a:gd name="adj2" fmla="val 4687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Even so, this railroad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very expensive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 person served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36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514600" y="762000"/>
            <a:ext cx="3893127" cy="1600200"/>
          </a:xfrm>
          <a:prstGeom prst="wedgeRoundRectCallout">
            <a:avLst>
              <a:gd name="adj1" fmla="val -76698"/>
              <a:gd name="adj2" fmla="val 135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Most of the other railroads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 built around Moscow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a </a:t>
            </a:r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radial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pattern, like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spokes on a bicycle wheel.</a:t>
            </a:r>
          </a:p>
        </p:txBody>
      </p:sp>
    </p:spTree>
    <p:extLst>
      <p:ext uri="{BB962C8B-B14F-4D97-AF65-F5344CB8AC3E}">
        <p14:creationId xmlns:p14="http://schemas.microsoft.com/office/powerpoint/2010/main" val="18241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971800" y="706582"/>
            <a:ext cx="3893127" cy="1905000"/>
          </a:xfrm>
          <a:prstGeom prst="wedgeRoundRectCallout">
            <a:avLst>
              <a:gd name="adj1" fmla="val -55610"/>
              <a:gd name="adj2" fmla="val 13206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Trans-Siberian Railroad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does connect the metal mines</a:t>
            </a:r>
            <a:b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southern Urals,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but many minerals farther east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 still out of reach.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724399" y="4419600"/>
            <a:ext cx="3893127" cy="990600"/>
          </a:xfrm>
          <a:prstGeom prst="wedgeRoundRectCallout">
            <a:avLst>
              <a:gd name="adj1" fmla="val -18293"/>
              <a:gd name="adj2" fmla="val 49078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Many are more than 500 miles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away from any road or railroad.</a:t>
            </a:r>
          </a:p>
        </p:txBody>
      </p:sp>
    </p:spTree>
    <p:extLst>
      <p:ext uri="{BB962C8B-B14F-4D97-AF65-F5344CB8AC3E}">
        <p14:creationId xmlns:p14="http://schemas.microsoft.com/office/powerpoint/2010/main" val="2473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9800" y="457200"/>
            <a:ext cx="4572000" cy="19050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fact, many of the minerals</a:t>
            </a:r>
            <a:b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 on land that is inside Russia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but is not occupied by Russians.</a:t>
            </a:r>
          </a:p>
          <a:p>
            <a:pPr algn="ctr"/>
            <a:endParaRPr lang="en-US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These are called autonomous</a:t>
            </a:r>
            <a:b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(self-governing) ethnic areas.</a:t>
            </a:r>
          </a:p>
        </p:txBody>
      </p:sp>
    </p:spTree>
    <p:extLst>
      <p:ext uri="{BB962C8B-B14F-4D97-AF65-F5344CB8AC3E}">
        <p14:creationId xmlns:p14="http://schemas.microsoft.com/office/powerpoint/2010/main" val="34777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" y="288036"/>
            <a:ext cx="8954280" cy="628192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9800" y="457200"/>
            <a:ext cx="3893127" cy="19050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Much of the land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autonomous areas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cold, mountainous, or both.</a:t>
            </a:r>
          </a:p>
        </p:txBody>
      </p:sp>
    </p:spTree>
    <p:extLst>
      <p:ext uri="{BB962C8B-B14F-4D97-AF65-F5344CB8AC3E}">
        <p14:creationId xmlns:p14="http://schemas.microsoft.com/office/powerpoint/2010/main" val="24902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" y="288036"/>
            <a:ext cx="8954279" cy="628192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9800" y="457200"/>
            <a:ext cx="3893127" cy="19050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Most of these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autonomous areas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cannot be reached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by road or railroad.</a:t>
            </a:r>
          </a:p>
        </p:txBody>
      </p:sp>
    </p:spTree>
    <p:extLst>
      <p:ext uri="{BB962C8B-B14F-4D97-AF65-F5344CB8AC3E}">
        <p14:creationId xmlns:p14="http://schemas.microsoft.com/office/powerpoint/2010/main" val="6843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676400" y="152400"/>
            <a:ext cx="2438400" cy="1312164"/>
          </a:xfrm>
          <a:prstGeom prst="wedgeRoundRectCallout">
            <a:avLst>
              <a:gd name="adj1" fmla="val 69864"/>
              <a:gd name="adj2" fmla="val 18522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Russia is big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(much larger than </a:t>
            </a:r>
            <a:b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China and the U.S.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put together)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9800" y="457200"/>
            <a:ext cx="3893127" cy="21336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autonomous areas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have very few people.</a:t>
            </a:r>
          </a:p>
          <a:p>
            <a:pPr algn="ctr"/>
            <a:endParaRPr lang="en-US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Most of Russia’s population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in the southwestern part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this huge country.</a:t>
            </a:r>
          </a:p>
        </p:txBody>
      </p:sp>
    </p:spTree>
    <p:extLst>
      <p:ext uri="{BB962C8B-B14F-4D97-AF65-F5344CB8AC3E}">
        <p14:creationId xmlns:p14="http://schemas.microsoft.com/office/powerpoint/2010/main" val="21227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9800" y="457200"/>
            <a:ext cx="3893127" cy="21336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autonomous areas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have very few people.</a:t>
            </a:r>
          </a:p>
          <a:p>
            <a:pPr algn="ctr"/>
            <a:endParaRPr lang="en-US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Most of Russia’s population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in the southwestern part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this huge country.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352800" y="2438400"/>
            <a:ext cx="3429000" cy="14478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leads logically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one more consequence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geographic size.</a:t>
            </a:r>
          </a:p>
        </p:txBody>
      </p:sp>
    </p:spTree>
    <p:extLst>
      <p:ext uri="{BB962C8B-B14F-4D97-AF65-F5344CB8AC3E}">
        <p14:creationId xmlns:p14="http://schemas.microsoft.com/office/powerpoint/2010/main" val="40733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438400" y="685801"/>
            <a:ext cx="4114800" cy="27432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Many history books say that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its great size and cold climate helped Russia resist invasions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by Mongols from the east,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Huns from the south, and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Napoleon and the Nazis </a:t>
            </a:r>
            <a:b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from the west.</a:t>
            </a:r>
          </a:p>
        </p:txBody>
      </p:sp>
      <p:sp>
        <p:nvSpPr>
          <p:cNvPr id="4" name="Right Arrow 3"/>
          <p:cNvSpPr/>
          <p:nvPr/>
        </p:nvSpPr>
        <p:spPr>
          <a:xfrm rot="300000">
            <a:off x="609600" y="3457871"/>
            <a:ext cx="685800" cy="533400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800000">
            <a:off x="460277" y="3965818"/>
            <a:ext cx="766193" cy="533400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-600000">
            <a:off x="574140" y="3078167"/>
            <a:ext cx="695629" cy="356064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426014" y="3200400"/>
            <a:ext cx="4574985" cy="21336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map, however, shows why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“success” came at great cost.</a:t>
            </a:r>
          </a:p>
          <a:p>
            <a:pPr algn="ctr"/>
            <a:endParaRPr lang="en-US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recent invasions crossed areas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where almost half of the people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this huge country lived.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541059" y="4191000"/>
            <a:ext cx="4344894" cy="22860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 World War II, for example,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more than 22 million people</a:t>
            </a:r>
          </a:p>
          <a:p>
            <a:pPr algn="ctr"/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died in the Soviet Union.</a:t>
            </a:r>
          </a:p>
          <a:p>
            <a:pPr algn="ctr"/>
            <a:endParaRPr lang="en-US" sz="105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United States losses, by contrast,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were “only” about 430,000 – which is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still a great price for a country to pay.</a:t>
            </a:r>
          </a:p>
        </p:txBody>
      </p:sp>
    </p:spTree>
    <p:extLst>
      <p:ext uri="{BB962C8B-B14F-4D97-AF65-F5344CB8AC3E}">
        <p14:creationId xmlns:p14="http://schemas.microsoft.com/office/powerpoint/2010/main" val="38787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79" cy="628192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981200" y="457200"/>
            <a:ext cx="6248400" cy="21336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Even today, most of the people live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near or south of the Trans-Siberian railroad.</a:t>
            </a:r>
          </a:p>
          <a:p>
            <a:pPr algn="ctr"/>
            <a:endParaRPr lang="en-US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spite of government programs to encourage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people to move to places farther from the railroad,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permafrost areas remain nearly empty.</a:t>
            </a:r>
          </a:p>
        </p:txBody>
      </p:sp>
    </p:spTree>
    <p:extLst>
      <p:ext uri="{BB962C8B-B14F-4D97-AF65-F5344CB8AC3E}">
        <p14:creationId xmlns:p14="http://schemas.microsoft.com/office/powerpoint/2010/main" val="27018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" y="288036"/>
            <a:ext cx="8968960" cy="6281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18951"/>
            <a:ext cx="5016627" cy="511797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09800" y="457200"/>
            <a:ext cx="3893127" cy="19050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Here is a useful comparison: China has nearly </a:t>
            </a:r>
            <a:r>
              <a:rPr lang="en-U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ten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many people, packed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into one-third of a country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that is less than </a:t>
            </a:r>
            <a:r>
              <a:rPr lang="en-U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half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as big.</a:t>
            </a:r>
          </a:p>
        </p:txBody>
      </p:sp>
    </p:spTree>
    <p:extLst>
      <p:ext uri="{BB962C8B-B14F-4D97-AF65-F5344CB8AC3E}">
        <p14:creationId xmlns:p14="http://schemas.microsoft.com/office/powerpoint/2010/main" val="6002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143001" y="1676400"/>
            <a:ext cx="6858000" cy="44958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is the geographic basis for what may become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of the most important international issues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last half of the 21</a:t>
            </a:r>
            <a:r>
              <a:rPr lang="en-US" sz="2000" baseline="30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century.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of the world’s longest borders separates:</a:t>
            </a:r>
          </a:p>
          <a:p>
            <a:r>
              <a:rPr lang="en-US" sz="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China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(a very crowded country 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with a rapidly growing economy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that needs more and more resources)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and</a:t>
            </a:r>
          </a:p>
          <a:p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Russia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(a huge country 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with a lot of resources</a:t>
            </a:r>
            <a:b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but relatively few people).</a:t>
            </a:r>
          </a:p>
        </p:txBody>
      </p:sp>
    </p:spTree>
    <p:extLst>
      <p:ext uri="{BB962C8B-B14F-4D97-AF65-F5344CB8AC3E}">
        <p14:creationId xmlns:p14="http://schemas.microsoft.com/office/powerpoint/2010/main" val="385766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consequences of the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big idea of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area,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examples from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Russia.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Area affects: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305906" y="2150692"/>
            <a:ext cx="6324600" cy="74768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Climate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a large area tends to have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more temperature extremes and less precipitation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305906" y="2977320"/>
            <a:ext cx="6629400" cy="831273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Mineral resources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a large area was probably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“assembled” through crustal collisions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also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tend to concentrate metal ores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95400" y="3884793"/>
            <a:ext cx="6923694" cy="692727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Transportation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costs more to serve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a larger area with roads and railroads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05906" y="4643329"/>
            <a:ext cx="6847494" cy="62345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Land use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planning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costs more to gather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information about a larger area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00646" y="5334000"/>
            <a:ext cx="6629400" cy="914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Even military history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people in a large area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have more room to retreat and regroup, while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the supply lines of invaders are stretched  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1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00200" y="1981200"/>
            <a:ext cx="6477000" cy="25908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 are two optional postscripts,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followed by the questions section.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Postscript 1 – about the end of the Cold War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Postscript 2 – about Arctic rivers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85800" y="914400"/>
            <a:ext cx="7696200" cy="32766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Optional postscript 1 - about the end of the Cold War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There are some people  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think that the Soviet Union fell apart 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 because it was unable to compete with the U.S.</a:t>
            </a:r>
          </a:p>
          <a:p>
            <a:r>
              <a:rPr lang="en-US" sz="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They say the Communist planned economy of the USSR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was inherently less productive than a capitalist system.</a:t>
            </a:r>
          </a:p>
          <a:p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828800" y="3810000"/>
            <a:ext cx="7086600" cy="24384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a highly placed government official said:</a:t>
            </a:r>
          </a:p>
          <a:p>
            <a:pPr algn="ctr"/>
            <a:endParaRPr lang="en-US" sz="1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“It is the basic superiority of the capitalist system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allows American farmers to out-produce 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their Russian counterparts – as a result,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have to buy emergency food from us.”</a:t>
            </a:r>
          </a:p>
          <a:p>
            <a:pPr algn="ctr"/>
            <a:endParaRPr lang="en-US" sz="1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sold them 50 million tons that year.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79" cy="6281927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038600" y="897308"/>
            <a:ext cx="2590800" cy="1312164"/>
          </a:xfrm>
          <a:prstGeom prst="wedgeRoundRectCallout">
            <a:avLst>
              <a:gd name="adj1" fmla="val 1626"/>
              <a:gd name="adj2" fmla="val 11423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Russia is also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very far north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(nearly a quarter of it is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north of the Arctic Circle)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562600" y="3640836"/>
            <a:ext cx="3276600" cy="1540764"/>
          </a:xfrm>
          <a:prstGeom prst="wedgeRoundRectCallout">
            <a:avLst>
              <a:gd name="adj1" fmla="val -68379"/>
              <a:gd name="adj2" fmla="val -7891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All of that area has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 least one day with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 hours of darkness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winter – it’s cold!</a:t>
            </a:r>
          </a:p>
        </p:txBody>
      </p:sp>
    </p:spTree>
    <p:extLst>
      <p:ext uri="{BB962C8B-B14F-4D97-AF65-F5344CB8AC3E}">
        <p14:creationId xmlns:p14="http://schemas.microsoft.com/office/powerpoint/2010/main" val="25253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812562" y="2074492"/>
            <a:ext cx="7239000" cy="3716708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“The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Soviet Union fell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apart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because a Communist planned economy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inherently 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productive than a capitalist system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statement is partly true.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Soviet agriculture 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notoriously inefficient. </a:t>
            </a: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that is 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whole truth,</a:t>
            </a:r>
          </a:p>
          <a:p>
            <a:pPr algn="ctr"/>
            <a:r>
              <a:rPr lang="en-US" sz="1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it is a huge mistake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think it is the whole truth.      </a:t>
            </a:r>
          </a:p>
        </p:txBody>
      </p:sp>
    </p:spTree>
    <p:extLst>
      <p:ext uri="{BB962C8B-B14F-4D97-AF65-F5344CB8AC3E}">
        <p14:creationId xmlns:p14="http://schemas.microsoft.com/office/powerpoint/2010/main" val="19268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352800" y="2895600"/>
            <a:ext cx="3505200" cy="1769364"/>
          </a:xfrm>
          <a:prstGeom prst="wedgeRoundRectCallout">
            <a:avLst>
              <a:gd name="adj1" fmla="val -14875"/>
              <a:gd name="adj2" fmla="val 4801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Nearly all of Russia is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farther from the equator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 Montana, the Dakotas,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 Minnesota.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667000" y="2438400"/>
            <a:ext cx="2133600" cy="609600"/>
          </a:xfrm>
          <a:prstGeom prst="wedgeRoundRectCallout">
            <a:avLst>
              <a:gd name="adj1" fmla="val -14875"/>
              <a:gd name="adj2" fmla="val 48017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Remember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956955" y="4495800"/>
            <a:ext cx="3581400" cy="838200"/>
          </a:xfrm>
          <a:prstGeom prst="wedgeRoundRectCallout">
            <a:avLst>
              <a:gd name="adj1" fmla="val -71257"/>
              <a:gd name="adj2" fmla="val -2710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this area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gets less rain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 western Kansas.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7462" y="5257800"/>
            <a:ext cx="3023755" cy="838200"/>
          </a:xfrm>
          <a:prstGeom prst="wedgeRoundRectCallout">
            <a:avLst>
              <a:gd name="adj1" fmla="val -75625"/>
              <a:gd name="adj2" fmla="val -7338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this area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mostly high mountains.</a:t>
            </a:r>
          </a:p>
        </p:txBody>
      </p:sp>
    </p:spTree>
    <p:extLst>
      <p:ext uri="{BB962C8B-B14F-4D97-AF65-F5344CB8AC3E}">
        <p14:creationId xmlns:p14="http://schemas.microsoft.com/office/powerpoint/2010/main" val="14577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447800" y="1295400"/>
            <a:ext cx="5943600" cy="2362200"/>
          </a:xfrm>
          <a:prstGeom prst="wedgeRoundRectCallout">
            <a:avLst>
              <a:gd name="adj1" fmla="val -14875"/>
              <a:gd name="adj2" fmla="val 4801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other words,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nearly all Russian farmers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 working with land that is like North Dakota,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(or even colder and drier).</a:t>
            </a:r>
          </a:p>
          <a:p>
            <a:pPr algn="ctr"/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it reasonable to think that they can produce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well as farmers in Iowa, California, or Texas?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143000" y="3587096"/>
            <a:ext cx="4038600" cy="1975504"/>
          </a:xfrm>
          <a:prstGeom prst="wedgeRoundRectCallout">
            <a:avLst>
              <a:gd name="adj1" fmla="val -49840"/>
              <a:gd name="adj2" fmla="val -1428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even if they have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really good year,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their transportation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much more expensive,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because the country is so big.</a:t>
            </a:r>
          </a:p>
        </p:txBody>
      </p:sp>
    </p:spTree>
    <p:extLst>
      <p:ext uri="{BB962C8B-B14F-4D97-AF65-F5344CB8AC3E}">
        <p14:creationId xmlns:p14="http://schemas.microsoft.com/office/powerpoint/2010/main" val="32691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685800" y="1197123"/>
            <a:ext cx="7696200" cy="3984477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Bottom line: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be sound, foreign policy must be based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understanding that most things in the world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have multiple causes and complicated effects.</a:t>
            </a: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53440" y="3358496"/>
            <a:ext cx="7467600" cy="680104"/>
          </a:xfrm>
          <a:prstGeom prst="wedgeRoundRectCallout">
            <a:avLst>
              <a:gd name="adj1" fmla="val -49840"/>
              <a:gd name="adj2" fmla="val -14286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(The “competition” between American and Russian farmers 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NOT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just about capitalism versus communism.)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953000" y="4191000"/>
            <a:ext cx="4038600" cy="19050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the “winner”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not just a free market,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a strong President  –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was also a better environment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cheaper transportation.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4876800"/>
            <a:ext cx="4876800" cy="18288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key to success in the 21</a:t>
            </a:r>
            <a:r>
              <a:rPr lang="en-US" sz="2000" baseline="30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century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to figure out how important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each of those influences was –</a:t>
            </a:r>
          </a:p>
          <a:p>
            <a:pPr algn="ctr"/>
            <a:endParaRPr lang="en-US" sz="5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there was more than one simple reason for the end of the Cold War. </a:t>
            </a:r>
          </a:p>
        </p:txBody>
      </p:sp>
    </p:spTree>
    <p:extLst>
      <p:ext uri="{BB962C8B-B14F-4D97-AF65-F5344CB8AC3E}">
        <p14:creationId xmlns:p14="http://schemas.microsoft.com/office/powerpoint/2010/main" val="32256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438400" y="2209800"/>
            <a:ext cx="4495800" cy="23622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Another postscript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about Arctic rivers.</a:t>
            </a:r>
          </a:p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496668" y="152400"/>
            <a:ext cx="4285132" cy="1312164"/>
          </a:xfrm>
          <a:prstGeom prst="wedgeRoundRectCallout">
            <a:avLst>
              <a:gd name="adj1" fmla="val -12012"/>
              <a:gd name="adj2" fmla="val 16315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we said earlier,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Russia has five giant rivers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that flow north to the Arctic Ocean.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429000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505200" y="4495800"/>
            <a:ext cx="4038600" cy="1769364"/>
          </a:xfrm>
          <a:prstGeom prst="wedgeRoundRectCallout">
            <a:avLst>
              <a:gd name="adj1" fmla="val -11455"/>
              <a:gd name="adj2" fmla="val 5036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autumn, the northern “ends”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these rivers freeze up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several weeks before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their southern “beginnings.”</a:t>
            </a:r>
          </a:p>
        </p:txBody>
      </p:sp>
    </p:spTree>
    <p:extLst>
      <p:ext uri="{BB962C8B-B14F-4D97-AF65-F5344CB8AC3E}">
        <p14:creationId xmlns:p14="http://schemas.microsoft.com/office/powerpoint/2010/main" val="10774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992155" y="502920"/>
            <a:ext cx="3427443" cy="1686580"/>
          </a:xfrm>
          <a:prstGeom prst="wedgeRoundRectCallout">
            <a:avLst>
              <a:gd name="adj1" fmla="val 8577"/>
              <a:gd name="adj2" fmla="val 5050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frozen rivers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 be used as roads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a few months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each winter.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429000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992155" y="502920"/>
            <a:ext cx="3427443" cy="1686580"/>
          </a:xfrm>
          <a:prstGeom prst="wedgeRoundRectCallout">
            <a:avLst>
              <a:gd name="adj1" fmla="val 8577"/>
              <a:gd name="adj2" fmla="val 5050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frozen rivers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 be used as roads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a few months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each winter.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429000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568851" y="4495800"/>
            <a:ext cx="2743912" cy="1769364"/>
          </a:xfrm>
          <a:prstGeom prst="wedgeRoundRectCallout">
            <a:avLst>
              <a:gd name="adj1" fmla="val -11455"/>
              <a:gd name="adj2" fmla="val 5036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a result,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these rivers make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huge floods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across the frozen land.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096000" y="3431639"/>
            <a:ext cx="2743912" cy="2207161"/>
          </a:xfrm>
          <a:prstGeom prst="wedgeRoundRectCallout">
            <a:avLst>
              <a:gd name="adj1" fmla="val -23138"/>
              <a:gd name="adj2" fmla="val 4861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makes it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even </a:t>
            </a:r>
            <a:r>
              <a:rPr lang="en-US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likely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many people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would live there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(and even harder to get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oil and minerals out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world markets).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144555" y="655320"/>
            <a:ext cx="3427443" cy="1826270"/>
          </a:xfrm>
          <a:prstGeom prst="wedgeRoundRectCallout">
            <a:avLst>
              <a:gd name="adj1" fmla="val 8577"/>
              <a:gd name="adj2" fmla="val 5050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Then, in spring,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southern parts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the rivers begin to flow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while the northern parts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 still frozen.</a:t>
            </a:r>
          </a:p>
        </p:txBody>
      </p:sp>
    </p:spTree>
    <p:extLst>
      <p:ext uri="{BB962C8B-B14F-4D97-AF65-F5344CB8AC3E}">
        <p14:creationId xmlns:p14="http://schemas.microsoft.com/office/powerpoint/2010/main" val="16253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37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24384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 smtClean="0"/>
              <a:t>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419600" y="152400"/>
            <a:ext cx="2362200" cy="1312164"/>
          </a:xfrm>
          <a:prstGeom prst="wedgeRoundRectCallout">
            <a:avLst>
              <a:gd name="adj1" fmla="val -41108"/>
              <a:gd name="adj2" fmla="val 18522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Five giant  rivers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flow north to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Arctic Ocean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429000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570074" y="4486542"/>
            <a:ext cx="4144926" cy="1769364"/>
          </a:xfrm>
          <a:prstGeom prst="wedgeRoundRectCallout">
            <a:avLst>
              <a:gd name="adj1" fmla="val -11455"/>
              <a:gd name="adj2" fmla="val 5036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Each one carries more water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 the famous Nile in Egypt,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Missouri in North America,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 the Rhine in Europe.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545508" y="3998049"/>
            <a:ext cx="2667000" cy="1589862"/>
          </a:xfrm>
          <a:prstGeom prst="wedgeRoundRectCallout">
            <a:avLst>
              <a:gd name="adj1" fmla="val -23138"/>
              <a:gd name="adj2" fmla="val 4861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Very few people live near these rivers,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however, because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so cold there.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79" cy="628192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257800" y="3640836"/>
            <a:ext cx="3581400" cy="1540764"/>
          </a:xfrm>
          <a:prstGeom prst="wedgeRoundRectCallout">
            <a:avLst>
              <a:gd name="adj1" fmla="val -68379"/>
              <a:gd name="adj2" fmla="val -7891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 is a consequence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if a place is located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north of the Arctic Circle?</a:t>
            </a:r>
          </a:p>
        </p:txBody>
      </p:sp>
    </p:spTree>
    <p:extLst>
      <p:ext uri="{BB962C8B-B14F-4D97-AF65-F5344CB8AC3E}">
        <p14:creationId xmlns:p14="http://schemas.microsoft.com/office/powerpoint/2010/main" val="933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429000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Pechora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736439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Ob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723" y="3310113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Yenisei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6467" y="29718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Lena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21998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Kolyma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603491" y="4419600"/>
            <a:ext cx="4144926" cy="1769364"/>
          </a:xfrm>
          <a:prstGeom prst="wedgeRoundRectCallout">
            <a:avLst>
              <a:gd name="adj1" fmla="val -11455"/>
              <a:gd name="adj2" fmla="val 5036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very few people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live near the five giant rivers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that flow northward in Russia?</a:t>
            </a:r>
          </a:p>
        </p:txBody>
      </p:sp>
    </p:spTree>
    <p:extLst>
      <p:ext uri="{BB962C8B-B14F-4D97-AF65-F5344CB8AC3E}">
        <p14:creationId xmlns:p14="http://schemas.microsoft.com/office/powerpoint/2010/main" val="34689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676400" y="135636"/>
            <a:ext cx="2590800" cy="1769364"/>
          </a:xfrm>
          <a:prstGeom prst="wedgeRoundRectCallout">
            <a:avLst>
              <a:gd name="adj1" fmla="val -3434"/>
              <a:gd name="adj2" fmla="val 14667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mountains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form part of the border between   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Europe and Asia?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124200" y="4038600"/>
            <a:ext cx="2819400" cy="1769364"/>
          </a:xfrm>
          <a:prstGeom prst="wedgeRoundRectCallout">
            <a:avLst>
              <a:gd name="adj1" fmla="val -11455"/>
              <a:gd name="adj2" fmla="val 5036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the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geologic history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these mountains?</a:t>
            </a:r>
          </a:p>
        </p:txBody>
      </p:sp>
    </p:spTree>
    <p:extLst>
      <p:ext uri="{BB962C8B-B14F-4D97-AF65-F5344CB8AC3E}">
        <p14:creationId xmlns:p14="http://schemas.microsoft.com/office/powerpoint/2010/main" val="35586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14800" y="609600"/>
            <a:ext cx="2590800" cy="1769364"/>
          </a:xfrm>
          <a:prstGeom prst="wedgeRoundRectCallout">
            <a:avLst>
              <a:gd name="adj1" fmla="val -11455"/>
              <a:gd name="adj2" fmla="val 5036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Farther east</a:t>
            </a:r>
            <a:b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 the remnants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several even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older collisions.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495800" y="2209800"/>
            <a:ext cx="2590800" cy="1769364"/>
          </a:xfrm>
          <a:prstGeom prst="wedgeRoundRectCallout">
            <a:avLst>
              <a:gd name="adj1" fmla="val -11455"/>
              <a:gd name="adj2" fmla="val 5036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 economic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consequence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this history?</a:t>
            </a:r>
          </a:p>
        </p:txBody>
      </p:sp>
    </p:spTree>
    <p:extLst>
      <p:ext uri="{BB962C8B-B14F-4D97-AF65-F5344CB8AC3E}">
        <p14:creationId xmlns:p14="http://schemas.microsoft.com/office/powerpoint/2010/main" val="8040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352800" y="1096640"/>
            <a:ext cx="1905000" cy="1143000"/>
          </a:xfrm>
          <a:prstGeom prst="wedgeRoundRectCallout">
            <a:avLst>
              <a:gd name="adj1" fmla="val 35662"/>
              <a:gd name="adj2" fmla="val 22348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942104" y="811946"/>
            <a:ext cx="1981200" cy="1166692"/>
          </a:xfrm>
          <a:prstGeom prst="wedgeRoundRectCallout">
            <a:avLst>
              <a:gd name="adj1" fmla="val 142152"/>
              <a:gd name="adj2" fmla="val 663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829940" y="1072948"/>
            <a:ext cx="1981200" cy="1166692"/>
          </a:xfrm>
          <a:prstGeom prst="wedgeRoundRectCallout">
            <a:avLst>
              <a:gd name="adj1" fmla="val 73137"/>
              <a:gd name="adj2" fmla="val 270723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819400" y="1159379"/>
            <a:ext cx="1981200" cy="1166692"/>
          </a:xfrm>
          <a:prstGeom prst="wedgeRoundRectCallout">
            <a:avLst>
              <a:gd name="adj1" fmla="val -78696"/>
              <a:gd name="adj2" fmla="val 6343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19258" y="1096640"/>
            <a:ext cx="1981200" cy="1166692"/>
          </a:xfrm>
          <a:prstGeom prst="wedgeRoundRectCallout">
            <a:avLst>
              <a:gd name="adj1" fmla="val 113252"/>
              <a:gd name="adj2" fmla="val 12642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872811" y="1072948"/>
            <a:ext cx="1981200" cy="1166692"/>
          </a:xfrm>
          <a:prstGeom prst="wedgeRoundRectCallout">
            <a:avLst>
              <a:gd name="adj1" fmla="val 20513"/>
              <a:gd name="adj2" fmla="val 28610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859993" y="990600"/>
            <a:ext cx="1981200" cy="1166692"/>
          </a:xfrm>
          <a:prstGeom prst="wedgeRoundRectCallout">
            <a:avLst>
              <a:gd name="adj1" fmla="val -144260"/>
              <a:gd name="adj2" fmla="val 20553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799104" y="152400"/>
            <a:ext cx="3124200" cy="2257184"/>
          </a:xfrm>
          <a:prstGeom prst="wedgeRoundRectCallout">
            <a:avLst>
              <a:gd name="adj1" fmla="val -53490"/>
              <a:gd name="adj2" fmla="val 12822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does Russia’s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mineral resources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compare with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rest of the world?</a:t>
            </a:r>
          </a:p>
        </p:txBody>
      </p:sp>
    </p:spTree>
    <p:extLst>
      <p:ext uri="{BB962C8B-B14F-4D97-AF65-F5344CB8AC3E}">
        <p14:creationId xmlns:p14="http://schemas.microsoft.com/office/powerpoint/2010/main" val="28139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76600" y="785240"/>
            <a:ext cx="1905000" cy="1143000"/>
          </a:xfrm>
          <a:prstGeom prst="wedgeRoundRectCallout">
            <a:avLst>
              <a:gd name="adj1" fmla="val 90391"/>
              <a:gd name="adj2" fmla="val 18684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57600" y="737335"/>
            <a:ext cx="1981200" cy="1166692"/>
          </a:xfrm>
          <a:prstGeom prst="wedgeRoundRectCallout">
            <a:avLst>
              <a:gd name="adj1" fmla="val 106781"/>
              <a:gd name="adj2" fmla="val 3925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72811" y="762000"/>
            <a:ext cx="1981200" cy="1166692"/>
          </a:xfrm>
          <a:prstGeom prst="wedgeRoundRectCallout">
            <a:avLst>
              <a:gd name="adj1" fmla="val -143398"/>
              <a:gd name="adj2" fmla="val 31320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872811" y="773394"/>
            <a:ext cx="1981200" cy="1166692"/>
          </a:xfrm>
          <a:prstGeom prst="wedgeRoundRectCallout">
            <a:avLst>
              <a:gd name="adj1" fmla="val -55404"/>
              <a:gd name="adj2" fmla="val 18062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581400" y="544122"/>
            <a:ext cx="1981200" cy="1166692"/>
          </a:xfrm>
          <a:prstGeom prst="wedgeRoundRectCallout">
            <a:avLst>
              <a:gd name="adj1" fmla="val 169326"/>
              <a:gd name="adj2" fmla="val 26120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590800" y="242786"/>
            <a:ext cx="3124200" cy="1769364"/>
          </a:xfrm>
          <a:prstGeom prst="wedgeRoundRectCallout">
            <a:avLst>
              <a:gd name="adj1" fmla="val -12675"/>
              <a:gd name="adj2" fmla="val 135438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often forms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low areas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around formerly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separate crustal plates?</a:t>
            </a:r>
          </a:p>
        </p:txBody>
      </p:sp>
    </p:spTree>
    <p:extLst>
      <p:ext uri="{BB962C8B-B14F-4D97-AF65-F5344CB8AC3E}">
        <p14:creationId xmlns:p14="http://schemas.microsoft.com/office/powerpoint/2010/main" val="27728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352800" y="2895600"/>
            <a:ext cx="3505200" cy="1769364"/>
          </a:xfrm>
          <a:prstGeom prst="wedgeRoundRectCallout">
            <a:avLst>
              <a:gd name="adj1" fmla="val -14875"/>
              <a:gd name="adj2" fmla="val 4801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does the latitude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Russia compare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the United States?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00200" y="4495800"/>
            <a:ext cx="4076700" cy="1203960"/>
          </a:xfrm>
          <a:prstGeom prst="wedgeRoundRectCallout">
            <a:avLst>
              <a:gd name="adj1" fmla="val -23138"/>
              <a:gd name="adj2" fmla="val 4861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a consequence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this latitudinal position?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0" y="457200"/>
            <a:ext cx="3505200" cy="1752600"/>
          </a:xfrm>
          <a:prstGeom prst="wedgeRoundRectCallout">
            <a:avLst>
              <a:gd name="adj1" fmla="val -14875"/>
              <a:gd name="adj2" fmla="val 4801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the term for soil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that is permanently frozen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below a thin surface layer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that occasionally thaws?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4572000" y="2590800"/>
            <a:ext cx="4229100" cy="16764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2060"/>
                </a:solidFill>
              </a:rPr>
              <a:t>   Definition: </a:t>
            </a:r>
            <a:r>
              <a:rPr lang="en-US" b="1" dirty="0" smtClean="0">
                <a:solidFill>
                  <a:srgbClr val="002060"/>
                </a:solidFill>
              </a:rPr>
              <a:t>permafrost </a:t>
            </a:r>
            <a:r>
              <a:rPr lang="en-US" dirty="0" smtClean="0">
                <a:solidFill>
                  <a:srgbClr val="002060"/>
                </a:solidFill>
              </a:rPr>
              <a:t>is 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a thick layer of soil and broken rock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that remains permanently frozen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even while a thin surface layer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thaws during the short summer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057400" y="152400"/>
            <a:ext cx="4495800" cy="2057400"/>
          </a:xfrm>
          <a:prstGeom prst="wedgeRoundRectCallout">
            <a:avLst>
              <a:gd name="adj1" fmla="val -14875"/>
              <a:gd name="adj2" fmla="val 4801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List several reasons why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 is really hard to get</a:t>
            </a:r>
            <a:b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some of the minerals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that occur in Russia.</a:t>
            </a:r>
          </a:p>
        </p:txBody>
      </p:sp>
    </p:spTree>
    <p:extLst>
      <p:ext uri="{BB962C8B-B14F-4D97-AF65-F5344CB8AC3E}">
        <p14:creationId xmlns:p14="http://schemas.microsoft.com/office/powerpoint/2010/main" val="29648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59872" y="1524000"/>
            <a:ext cx="3893127" cy="1600200"/>
          </a:xfrm>
          <a:prstGeom prst="wedgeRoundRectCallout">
            <a:avLst>
              <a:gd name="adj1" fmla="val -43333"/>
              <a:gd name="adj2" fmla="val 9347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the name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the long railroad that goes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from Moscow to Vladivostok?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581400"/>
            <a:ext cx="441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7350" y="5334000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05400" y="5564832"/>
            <a:ext cx="2602602" cy="685800"/>
          </a:xfrm>
          <a:prstGeom prst="wedgeRoundRectCallout">
            <a:avLst>
              <a:gd name="adj1" fmla="val -23138"/>
              <a:gd name="adj2" fmla="val 4861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does Vladivostok mean?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085754" y="2667000"/>
            <a:ext cx="3381846" cy="990600"/>
          </a:xfrm>
          <a:prstGeom prst="wedgeRoundRectCallout">
            <a:avLst>
              <a:gd name="adj1" fmla="val -23138"/>
              <a:gd name="adj2" fmla="val 4861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List three problems faced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by the railroad builders.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676400" y="135636"/>
            <a:ext cx="2590800" cy="1769364"/>
          </a:xfrm>
          <a:prstGeom prst="wedgeRoundRectCallout">
            <a:avLst>
              <a:gd name="adj1" fmla="val -3434"/>
              <a:gd name="adj2" fmla="val 14667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Ural Mountains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form part of the border between   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Europe and Asia.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124200" y="4038600"/>
            <a:ext cx="2590800" cy="1769364"/>
          </a:xfrm>
          <a:prstGeom prst="wedgeRoundRectCallout">
            <a:avLst>
              <a:gd name="adj1" fmla="val -11455"/>
              <a:gd name="adj2" fmla="val 5036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These mountains are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worn-down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“stumps” of ancient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crustal collisions.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876800" y="2514600"/>
            <a:ext cx="3893127" cy="1447800"/>
          </a:xfrm>
          <a:prstGeom prst="wedgeRoundRectCallout">
            <a:avLst>
              <a:gd name="adj1" fmla="val -37186"/>
              <a:gd name="adj2" fmla="val 13187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the relationship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between the Trans-Siberian RR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the major cities</a:t>
            </a:r>
            <a:b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southern Siberia.</a:t>
            </a:r>
          </a:p>
        </p:txBody>
      </p:sp>
    </p:spTree>
    <p:extLst>
      <p:ext uri="{BB962C8B-B14F-4D97-AF65-F5344CB8AC3E}">
        <p14:creationId xmlns:p14="http://schemas.microsoft.com/office/powerpoint/2010/main" val="17552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514600" y="762000"/>
            <a:ext cx="3893127" cy="1600200"/>
          </a:xfrm>
          <a:prstGeom prst="wedgeRoundRectCallout">
            <a:avLst>
              <a:gd name="adj1" fmla="val -76698"/>
              <a:gd name="adj2" fmla="val 13533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would you describe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pattern of railroads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near the capital of Moscow?</a:t>
            </a:r>
          </a:p>
        </p:txBody>
      </p:sp>
    </p:spTree>
    <p:extLst>
      <p:ext uri="{BB962C8B-B14F-4D97-AF65-F5344CB8AC3E}">
        <p14:creationId xmlns:p14="http://schemas.microsoft.com/office/powerpoint/2010/main" val="23724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971800" y="706582"/>
            <a:ext cx="3893127" cy="1905000"/>
          </a:xfrm>
          <a:prstGeom prst="wedgeRoundRectCallout">
            <a:avLst>
              <a:gd name="adj1" fmla="val -55610"/>
              <a:gd name="adj2" fmla="val 13206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Trans-Siberian Railroad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goes near these metal mines; what is the name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this mining district?</a:t>
            </a:r>
          </a:p>
        </p:txBody>
      </p:sp>
    </p:spTree>
    <p:extLst>
      <p:ext uri="{BB962C8B-B14F-4D97-AF65-F5344CB8AC3E}">
        <p14:creationId xmlns:p14="http://schemas.microsoft.com/office/powerpoint/2010/main" val="2513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9800" y="1143000"/>
            <a:ext cx="4572000" cy="12192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does the green pattern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represent on this map?</a:t>
            </a:r>
          </a:p>
        </p:txBody>
      </p:sp>
    </p:spTree>
    <p:extLst>
      <p:ext uri="{BB962C8B-B14F-4D97-AF65-F5344CB8AC3E}">
        <p14:creationId xmlns:p14="http://schemas.microsoft.com/office/powerpoint/2010/main" val="13947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" y="288036"/>
            <a:ext cx="8954280" cy="628192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9800" y="685800"/>
            <a:ext cx="3893127" cy="16764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would you describe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environmental conditions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autonomous areas?</a:t>
            </a:r>
          </a:p>
        </p:txBody>
      </p:sp>
    </p:spTree>
    <p:extLst>
      <p:ext uri="{BB962C8B-B14F-4D97-AF65-F5344CB8AC3E}">
        <p14:creationId xmlns:p14="http://schemas.microsoft.com/office/powerpoint/2010/main" val="88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" y="288036"/>
            <a:ext cx="8954279" cy="628192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9800" y="457200"/>
            <a:ext cx="3893127" cy="19050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would you compare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geographic pattern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railroads with the pattern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autonomous ethnic areas? </a:t>
            </a:r>
          </a:p>
        </p:txBody>
      </p:sp>
    </p:spTree>
    <p:extLst>
      <p:ext uri="{BB962C8B-B14F-4D97-AF65-F5344CB8AC3E}">
        <p14:creationId xmlns:p14="http://schemas.microsoft.com/office/powerpoint/2010/main" val="287318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09800" y="914400"/>
            <a:ext cx="3893127" cy="16764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do most Russian people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live in the southwestern part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this huge country?</a:t>
            </a:r>
          </a:p>
        </p:txBody>
      </p:sp>
    </p:spTree>
    <p:extLst>
      <p:ext uri="{BB962C8B-B14F-4D97-AF65-F5344CB8AC3E}">
        <p14:creationId xmlns:p14="http://schemas.microsoft.com/office/powerpoint/2010/main" val="2187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434127" y="990600"/>
            <a:ext cx="4114800" cy="1904999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major military powers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invaded Russia from the west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last two centuries?</a:t>
            </a:r>
          </a:p>
        </p:txBody>
      </p:sp>
      <p:sp>
        <p:nvSpPr>
          <p:cNvPr id="4" name="Right Arrow 3"/>
          <p:cNvSpPr/>
          <p:nvPr/>
        </p:nvSpPr>
        <p:spPr>
          <a:xfrm rot="300000">
            <a:off x="609600" y="3457871"/>
            <a:ext cx="685800" cy="533400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800000">
            <a:off x="460277" y="3965818"/>
            <a:ext cx="766193" cy="533400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-600000">
            <a:off x="574140" y="3078167"/>
            <a:ext cx="695629" cy="356064"/>
          </a:xfrm>
          <a:prstGeom prst="rightArrow">
            <a:avLst/>
          </a:prstGeom>
          <a:solidFill>
            <a:srgbClr val="FF66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581401" y="2425124"/>
            <a:ext cx="3428999" cy="1299447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were some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lasting consequences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those invasions?</a:t>
            </a:r>
          </a:p>
        </p:txBody>
      </p:sp>
    </p:spTree>
    <p:extLst>
      <p:ext uri="{BB962C8B-B14F-4D97-AF65-F5344CB8AC3E}">
        <p14:creationId xmlns:p14="http://schemas.microsoft.com/office/powerpoint/2010/main" val="319472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" y="288036"/>
            <a:ext cx="8968960" cy="6281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18951"/>
            <a:ext cx="5016627" cy="511797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09800" y="457200"/>
            <a:ext cx="3893127" cy="1295400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do the populations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Russia and China compare?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276600" y="1524000"/>
            <a:ext cx="3886200" cy="1299447"/>
          </a:xfrm>
          <a:prstGeom prst="wedgeRoundRectCallout">
            <a:avLst>
              <a:gd name="adj1" fmla="val -17176"/>
              <a:gd name="adj2" fmla="val 4916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are some policy issues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that may arise because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these differences?</a:t>
            </a:r>
          </a:p>
        </p:txBody>
      </p:sp>
    </p:spTree>
    <p:extLst>
      <p:ext uri="{BB962C8B-B14F-4D97-AF65-F5344CB8AC3E}">
        <p14:creationId xmlns:p14="http://schemas.microsoft.com/office/powerpoint/2010/main" val="9119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3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14800" y="609600"/>
            <a:ext cx="2590800" cy="1769364"/>
          </a:xfrm>
          <a:prstGeom prst="wedgeRoundRectCallout">
            <a:avLst>
              <a:gd name="adj1" fmla="val -11455"/>
              <a:gd name="adj2" fmla="val 5036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Farther east</a:t>
            </a:r>
            <a:b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 the remnants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several even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older collisions.</a:t>
            </a:r>
          </a:p>
        </p:txBody>
      </p:sp>
    </p:spTree>
    <p:extLst>
      <p:ext uri="{BB962C8B-B14F-4D97-AF65-F5344CB8AC3E}">
        <p14:creationId xmlns:p14="http://schemas.microsoft.com/office/powerpoint/2010/main" val="12930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352800" y="1096640"/>
            <a:ext cx="1905000" cy="1143000"/>
          </a:xfrm>
          <a:prstGeom prst="wedgeRoundRectCallout">
            <a:avLst>
              <a:gd name="adj1" fmla="val 35662"/>
              <a:gd name="adj2" fmla="val 22348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942104" y="811946"/>
            <a:ext cx="1981200" cy="1166692"/>
          </a:xfrm>
          <a:prstGeom prst="wedgeRoundRectCallout">
            <a:avLst>
              <a:gd name="adj1" fmla="val 142152"/>
              <a:gd name="adj2" fmla="val 663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829940" y="1072948"/>
            <a:ext cx="1981200" cy="1166692"/>
          </a:xfrm>
          <a:prstGeom prst="wedgeRoundRectCallout">
            <a:avLst>
              <a:gd name="adj1" fmla="val 73137"/>
              <a:gd name="adj2" fmla="val 270723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819400" y="1159379"/>
            <a:ext cx="1981200" cy="1166692"/>
          </a:xfrm>
          <a:prstGeom prst="wedgeRoundRectCallout">
            <a:avLst>
              <a:gd name="adj1" fmla="val -78696"/>
              <a:gd name="adj2" fmla="val 6343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19258" y="1096640"/>
            <a:ext cx="1981200" cy="1166692"/>
          </a:xfrm>
          <a:prstGeom prst="wedgeRoundRectCallout">
            <a:avLst>
              <a:gd name="adj1" fmla="val 113252"/>
              <a:gd name="adj2" fmla="val 12642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872811" y="1072948"/>
            <a:ext cx="1981200" cy="1166692"/>
          </a:xfrm>
          <a:prstGeom prst="wedgeRoundRectCallout">
            <a:avLst>
              <a:gd name="adj1" fmla="val 20513"/>
              <a:gd name="adj2" fmla="val 28610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859993" y="990600"/>
            <a:ext cx="1981200" cy="1166692"/>
          </a:xfrm>
          <a:prstGeom prst="wedgeRoundRectCallout">
            <a:avLst>
              <a:gd name="adj1" fmla="val -144260"/>
              <a:gd name="adj2" fmla="val 205532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799104" y="152400"/>
            <a:ext cx="3124200" cy="2257184"/>
          </a:xfrm>
          <a:prstGeom prst="wedgeRoundRectCallout">
            <a:avLst>
              <a:gd name="adj1" fmla="val -53490"/>
              <a:gd name="adj2" fmla="val 12822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long and complex geologic history gave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enormous country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even more minerals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 you might expect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based only on its size.</a:t>
            </a:r>
          </a:p>
        </p:txBody>
      </p:sp>
    </p:spTree>
    <p:extLst>
      <p:ext uri="{BB962C8B-B14F-4D97-AF65-F5344CB8AC3E}">
        <p14:creationId xmlns:p14="http://schemas.microsoft.com/office/powerpoint/2010/main" val="35643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76600" y="785240"/>
            <a:ext cx="1905000" cy="1143000"/>
          </a:xfrm>
          <a:prstGeom prst="wedgeRoundRectCallout">
            <a:avLst>
              <a:gd name="adj1" fmla="val 90391"/>
              <a:gd name="adj2" fmla="val 186845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57600" y="737335"/>
            <a:ext cx="1981200" cy="1166692"/>
          </a:xfrm>
          <a:prstGeom prst="wedgeRoundRectCallout">
            <a:avLst>
              <a:gd name="adj1" fmla="val 106781"/>
              <a:gd name="adj2" fmla="val 3925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72811" y="762000"/>
            <a:ext cx="1981200" cy="1166692"/>
          </a:xfrm>
          <a:prstGeom prst="wedgeRoundRectCallout">
            <a:avLst>
              <a:gd name="adj1" fmla="val -143398"/>
              <a:gd name="adj2" fmla="val 31320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872811" y="773394"/>
            <a:ext cx="1981200" cy="1166692"/>
          </a:xfrm>
          <a:prstGeom prst="wedgeRoundRectCallout">
            <a:avLst>
              <a:gd name="adj1" fmla="val -55404"/>
              <a:gd name="adj2" fmla="val 18062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581400" y="544122"/>
            <a:ext cx="1981200" cy="1166692"/>
          </a:xfrm>
          <a:prstGeom prst="wedgeRoundRectCallout">
            <a:avLst>
              <a:gd name="adj1" fmla="val 169326"/>
              <a:gd name="adj2" fmla="val 26120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819400" y="242786"/>
            <a:ext cx="2895600" cy="1769364"/>
          </a:xfrm>
          <a:prstGeom prst="wedgeRoundRectCallout">
            <a:avLst>
              <a:gd name="adj1" fmla="val -12675"/>
              <a:gd name="adj2" fmla="val 135438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Between those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ancient mountains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 several huge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oil and gas fields.</a:t>
            </a:r>
          </a:p>
        </p:txBody>
      </p:sp>
    </p:spTree>
    <p:extLst>
      <p:ext uri="{BB962C8B-B14F-4D97-AF65-F5344CB8AC3E}">
        <p14:creationId xmlns:p14="http://schemas.microsoft.com/office/powerpoint/2010/main" val="40269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88036"/>
            <a:ext cx="8954280" cy="628192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352800" y="2895600"/>
            <a:ext cx="3505200" cy="1769364"/>
          </a:xfrm>
          <a:prstGeom prst="wedgeRoundRectCallout">
            <a:avLst>
              <a:gd name="adj1" fmla="val -14875"/>
              <a:gd name="adj2" fmla="val 48017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That is what you expect: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big country, big resources,</a:t>
            </a:r>
          </a:p>
          <a:p>
            <a:pPr algn="ctr"/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BUT . . .</a:t>
            </a:r>
          </a:p>
        </p:txBody>
      </p:sp>
    </p:spTree>
    <p:extLst>
      <p:ext uri="{BB962C8B-B14F-4D97-AF65-F5344CB8AC3E}">
        <p14:creationId xmlns:p14="http://schemas.microsoft.com/office/powerpoint/2010/main" val="8175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2202</TotalTime>
  <Words>1864</Words>
  <Application>Microsoft Office PowerPoint</Application>
  <PresentationFormat>On-screen Show (4:3)</PresentationFormat>
  <Paragraphs>417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Apex</vt:lpstr>
      <vt:lpstr>AREA A geographic “Big IDEA”  with many consequences IN Russia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59</cp:revision>
  <dcterms:created xsi:type="dcterms:W3CDTF">2013-09-10T21:41:24Z</dcterms:created>
  <dcterms:modified xsi:type="dcterms:W3CDTF">2013-12-31T02:43:40Z</dcterms:modified>
</cp:coreProperties>
</file>