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321" r:id="rId4"/>
    <p:sldId id="320" r:id="rId5"/>
    <p:sldId id="279" r:id="rId6"/>
    <p:sldId id="303" r:id="rId7"/>
    <p:sldId id="304" r:id="rId8"/>
    <p:sldId id="280" r:id="rId9"/>
    <p:sldId id="302" r:id="rId10"/>
    <p:sldId id="329" r:id="rId11"/>
    <p:sldId id="305" r:id="rId12"/>
    <p:sldId id="281" r:id="rId13"/>
    <p:sldId id="285" r:id="rId14"/>
    <p:sldId id="306" r:id="rId15"/>
    <p:sldId id="287" r:id="rId16"/>
    <p:sldId id="288" r:id="rId17"/>
    <p:sldId id="307" r:id="rId18"/>
    <p:sldId id="326" r:id="rId19"/>
    <p:sldId id="308" r:id="rId20"/>
    <p:sldId id="327" r:id="rId21"/>
    <p:sldId id="289" r:id="rId22"/>
    <p:sldId id="290" r:id="rId23"/>
    <p:sldId id="291" r:id="rId24"/>
    <p:sldId id="309" r:id="rId25"/>
    <p:sldId id="311" r:id="rId26"/>
    <p:sldId id="313" r:id="rId27"/>
    <p:sldId id="314" r:id="rId28"/>
    <p:sldId id="332" r:id="rId29"/>
    <p:sldId id="312" r:id="rId30"/>
    <p:sldId id="292" r:id="rId31"/>
    <p:sldId id="293" r:id="rId32"/>
    <p:sldId id="315" r:id="rId33"/>
    <p:sldId id="316" r:id="rId34"/>
    <p:sldId id="317" r:id="rId35"/>
    <p:sldId id="318" r:id="rId36"/>
    <p:sldId id="319" r:id="rId37"/>
    <p:sldId id="294" r:id="rId38"/>
    <p:sldId id="295" r:id="rId39"/>
    <p:sldId id="296" r:id="rId40"/>
    <p:sldId id="328" r:id="rId41"/>
    <p:sldId id="298" r:id="rId42"/>
    <p:sldId id="299" r:id="rId43"/>
    <p:sldId id="300" r:id="rId44"/>
    <p:sldId id="323" r:id="rId45"/>
    <p:sldId id="330" r:id="rId46"/>
    <p:sldId id="331" r:id="rId47"/>
    <p:sldId id="277" r:id="rId48"/>
    <p:sldId id="377" r:id="rId49"/>
    <p:sldId id="379" r:id="rId50"/>
    <p:sldId id="378" r:id="rId51"/>
    <p:sldId id="334" r:id="rId52"/>
    <p:sldId id="335" r:id="rId53"/>
    <p:sldId id="336" r:id="rId54"/>
    <p:sldId id="338" r:id="rId55"/>
    <p:sldId id="339" r:id="rId56"/>
    <p:sldId id="340" r:id="rId57"/>
    <p:sldId id="341" r:id="rId58"/>
    <p:sldId id="343" r:id="rId59"/>
    <p:sldId id="344" r:id="rId60"/>
    <p:sldId id="346" r:id="rId61"/>
    <p:sldId id="348" r:id="rId62"/>
    <p:sldId id="349" r:id="rId63"/>
    <p:sldId id="350" r:id="rId64"/>
    <p:sldId id="351" r:id="rId65"/>
    <p:sldId id="352" r:id="rId66"/>
    <p:sldId id="353" r:id="rId67"/>
    <p:sldId id="354" r:id="rId68"/>
    <p:sldId id="355" r:id="rId69"/>
    <p:sldId id="356" r:id="rId70"/>
    <p:sldId id="357" r:id="rId71"/>
    <p:sldId id="358" r:id="rId72"/>
    <p:sldId id="359" r:id="rId73"/>
    <p:sldId id="360" r:id="rId74"/>
    <p:sldId id="361" r:id="rId75"/>
    <p:sldId id="362" r:id="rId76"/>
    <p:sldId id="363" r:id="rId77"/>
    <p:sldId id="364" r:id="rId78"/>
    <p:sldId id="365" r:id="rId79"/>
    <p:sldId id="366" r:id="rId80"/>
    <p:sldId id="368" r:id="rId81"/>
    <p:sldId id="369" r:id="rId82"/>
    <p:sldId id="370" r:id="rId83"/>
    <p:sldId id="371" r:id="rId84"/>
    <p:sldId id="372" r:id="rId85"/>
    <p:sldId id="373" r:id="rId86"/>
    <p:sldId id="374" r:id="rId87"/>
    <p:sldId id="376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F3399"/>
    <a:srgbClr val="003300"/>
    <a:srgbClr val="FFFF99"/>
    <a:srgbClr val="CCCCFF"/>
    <a:srgbClr val="CEB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123" y="-57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3F3B-6B93-4F3E-BB4F-B29554B01177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965E-680E-4CFC-B581-F89B93D9DF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3F3B-6B93-4F3E-BB4F-B29554B01177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965E-680E-4CFC-B581-F89B93D9D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3F3B-6B93-4F3E-BB4F-B29554B01177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965E-680E-4CFC-B581-F89B93D9D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3F3B-6B93-4F3E-BB4F-B29554B01177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965E-680E-4CFC-B581-F89B93D9D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3F3B-6B93-4F3E-BB4F-B29554B01177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D49965E-680E-4CFC-B581-F89B93D9DF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3F3B-6B93-4F3E-BB4F-B29554B01177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965E-680E-4CFC-B581-F89B93D9D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3F3B-6B93-4F3E-BB4F-B29554B01177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965E-680E-4CFC-B581-F89B93D9D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3F3B-6B93-4F3E-BB4F-B29554B01177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965E-680E-4CFC-B581-F89B93D9D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3F3B-6B93-4F3E-BB4F-B29554B01177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965E-680E-4CFC-B581-F89B93D9D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3F3B-6B93-4F3E-BB4F-B29554B01177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965E-680E-4CFC-B581-F89B93D9D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3F3B-6B93-4F3E-BB4F-B29554B01177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965E-680E-4CFC-B581-F89B93D9D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8D83F3B-6B93-4F3E-BB4F-B29554B01177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D49965E-680E-4CFC-B581-F89B93D9DF8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914400"/>
            <a:ext cx="8229600" cy="2743200"/>
          </a:xfrm>
        </p:spPr>
        <p:txBody>
          <a:bodyPr>
            <a:normAutofit/>
          </a:bodyPr>
          <a:lstStyle/>
          <a:p>
            <a:r>
              <a:rPr lang="en-US" sz="6700" dirty="0" smtClean="0"/>
              <a:t>RESOURCES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700" dirty="0" smtClean="0"/>
              <a:t>A BIG geographical IDEA</a:t>
            </a:r>
            <a:br>
              <a:rPr lang="en-US" sz="2700" dirty="0" smtClean="0"/>
            </a:br>
            <a:r>
              <a:rPr lang="en-US" sz="2700" dirty="0" smtClean="0"/>
              <a:t>with many consequences IN</a:t>
            </a:r>
            <a:br>
              <a:rPr lang="en-US" sz="2700" dirty="0" smtClean="0"/>
            </a:br>
            <a:r>
              <a:rPr lang="en-US" dirty="0" err="1" smtClean="0"/>
              <a:t>SouthWEST</a:t>
            </a:r>
            <a:r>
              <a:rPr lang="en-US" dirty="0" smtClean="0"/>
              <a:t>  ASIA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2514600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</a:pPr>
            <a:r>
              <a:rPr lang="en-US" sz="2200" dirty="0"/>
              <a:t>T</a:t>
            </a:r>
            <a:r>
              <a:rPr lang="en-US" sz="2200" dirty="0" smtClean="0"/>
              <a:t>his big idea can help us understand</a:t>
            </a:r>
            <a:br>
              <a:rPr lang="en-US" sz="2200" dirty="0" smtClean="0"/>
            </a:br>
            <a:r>
              <a:rPr lang="en-US" sz="2200" dirty="0" smtClean="0"/>
              <a:t>many geographic patterns in Southwest Asia,</a:t>
            </a:r>
          </a:p>
          <a:p>
            <a:pPr>
              <a:lnSpc>
                <a:spcPts val="2600"/>
              </a:lnSpc>
            </a:pPr>
            <a:r>
              <a:rPr lang="en-US" sz="2200" dirty="0" smtClean="0"/>
              <a:t>including patterns of food production, population, ancient empires, religions, </a:t>
            </a:r>
          </a:p>
          <a:p>
            <a:pPr>
              <a:lnSpc>
                <a:spcPts val="2600"/>
              </a:lnSpc>
            </a:pPr>
            <a:r>
              <a:rPr lang="en-US" sz="2200" dirty="0" smtClean="0"/>
              <a:t>trade, borders, </a:t>
            </a:r>
            <a:r>
              <a:rPr lang="en-US" sz="2200" dirty="0"/>
              <a:t>oil production, and </a:t>
            </a:r>
            <a:r>
              <a:rPr lang="en-US" sz="2200" dirty="0" smtClean="0"/>
              <a:t>terrorism.</a:t>
            </a:r>
          </a:p>
        </p:txBody>
      </p:sp>
    </p:spTree>
    <p:extLst>
      <p:ext uri="{BB962C8B-B14F-4D97-AF65-F5344CB8AC3E}">
        <p14:creationId xmlns:p14="http://schemas.microsoft.com/office/powerpoint/2010/main" val="3973597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5521450" y="609600"/>
            <a:ext cx="3012950" cy="2362200"/>
          </a:xfrm>
          <a:prstGeom prst="wedgeRoundRectCallout">
            <a:avLst>
              <a:gd name="adj1" fmla="val -50103"/>
              <a:gd name="adj2" fmla="val 2180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          The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soil</a:t>
            </a:r>
          </a:p>
          <a:p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near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end of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 river</a:t>
            </a:r>
          </a:p>
          <a:p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  is usually put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there</a:t>
            </a:r>
          </a:p>
          <a:p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u="sng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river  </a:t>
            </a:r>
          </a:p>
          <a:p>
            <a:r>
              <a:rPr lang="en-US" sz="16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                   (when it floods).</a:t>
            </a:r>
            <a:endParaRPr lang="en-US" sz="16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404360" y="2667000"/>
            <a:ext cx="4053840" cy="1981200"/>
          </a:xfrm>
          <a:prstGeom prst="wedgeRoundRectCallout">
            <a:avLst>
              <a:gd name="adj1" fmla="val -50103"/>
              <a:gd name="adj2" fmla="val 21808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The soft and fertile soil</a:t>
            </a:r>
          </a:p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on a river floodplain is</a:t>
            </a:r>
          </a:p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good for food </a:t>
            </a:r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production</a:t>
            </a:r>
            <a:r>
              <a:rPr lang="en-US" sz="16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900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It’s </a:t>
            </a:r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a resource!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267200" y="4495800"/>
            <a:ext cx="3810000" cy="1828800"/>
          </a:xfrm>
          <a:prstGeom prst="wedgeRoundRectCallout">
            <a:avLst>
              <a:gd name="adj1" fmla="val -50103"/>
              <a:gd name="adj2" fmla="val 21808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It was especially valuable</a:t>
            </a:r>
          </a:p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(as a resource)</a:t>
            </a:r>
          </a:p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before people invented </a:t>
            </a:r>
          </a:p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tractors that could plow</a:t>
            </a:r>
          </a:p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harder ground.</a:t>
            </a:r>
            <a:endParaRPr lang="en-US" sz="2000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810000" y="4495800"/>
            <a:ext cx="4572000" cy="2057400"/>
          </a:xfrm>
          <a:prstGeom prst="wedgeRoundRectCallout">
            <a:avLst>
              <a:gd name="adj1" fmla="val -50103"/>
              <a:gd name="adj2" fmla="val 21808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Even the surrounding desert 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could be viewed as a resource –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desert made it </a:t>
            </a:r>
            <a:r>
              <a:rPr lang="en-US" sz="20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much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harder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for enemies to attack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these ancient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cities.</a:t>
            </a:r>
            <a:endParaRPr lang="en-US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526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2895599" y="3158067"/>
            <a:ext cx="4343400" cy="1447800"/>
          </a:xfrm>
          <a:prstGeom prst="wedgeRoundRectCallout">
            <a:avLst>
              <a:gd name="adj1" fmla="val -49446"/>
              <a:gd name="adj2" fmla="val 2319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Later, people learned how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to divert water out of the rivers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to help their crops grow better.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4114800" y="4495800"/>
            <a:ext cx="4136572" cy="1447800"/>
          </a:xfrm>
          <a:prstGeom prst="wedgeRoundRectCallout">
            <a:avLst>
              <a:gd name="adj1" fmla="val -50103"/>
              <a:gd name="adj2" fmla="val 21808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That’s called </a:t>
            </a:r>
            <a:r>
              <a:rPr lang="en-US" sz="20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irrigation</a:t>
            </a:r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It’s one of the key inventions</a:t>
            </a:r>
          </a:p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of the ancient world.</a:t>
            </a:r>
          </a:p>
        </p:txBody>
      </p:sp>
    </p:spTree>
    <p:extLst>
      <p:ext uri="{BB962C8B-B14F-4D97-AF65-F5344CB8AC3E}">
        <p14:creationId xmlns:p14="http://schemas.microsoft.com/office/powerpoint/2010/main" val="631107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"/>
            <a:ext cx="6138672" cy="67056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3810000" y="3386667"/>
            <a:ext cx="4495800" cy="1947334"/>
          </a:xfrm>
          <a:prstGeom prst="wedgeRoundRectCallout">
            <a:avLst>
              <a:gd name="adj1" fmla="val -49446"/>
              <a:gd name="adj2" fmla="val 2319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Using the technology of irrigation,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people settled all along the rivers,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and they built many new cities 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 strategically important places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(often near river crossings).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iamond 2"/>
          <p:cNvSpPr/>
          <p:nvPr/>
        </p:nvSpPr>
        <p:spPr>
          <a:xfrm>
            <a:off x="2407920" y="1432560"/>
            <a:ext cx="152400" cy="152400"/>
          </a:xfrm>
          <a:prstGeom prst="diamond">
            <a:avLst/>
          </a:prstGeom>
          <a:solidFill>
            <a:srgbClr val="FF3399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>
            <a:off x="2743200" y="1676400"/>
            <a:ext cx="152400" cy="152400"/>
          </a:xfrm>
          <a:prstGeom prst="diamond">
            <a:avLst/>
          </a:prstGeom>
          <a:solidFill>
            <a:srgbClr val="FF3399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/>
          <p:cNvSpPr/>
          <p:nvPr/>
        </p:nvSpPr>
        <p:spPr>
          <a:xfrm>
            <a:off x="3200400" y="1676400"/>
            <a:ext cx="152400" cy="152400"/>
          </a:xfrm>
          <a:prstGeom prst="diamond">
            <a:avLst/>
          </a:prstGeom>
          <a:solidFill>
            <a:srgbClr val="FF3399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1752600" y="685800"/>
            <a:ext cx="152400" cy="152400"/>
          </a:xfrm>
          <a:prstGeom prst="diamond">
            <a:avLst/>
          </a:prstGeom>
          <a:solidFill>
            <a:srgbClr val="FF3399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644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724400" y="685799"/>
            <a:ext cx="3810000" cy="1998133"/>
          </a:xfrm>
          <a:prstGeom prst="wedgeRoundRectCallout">
            <a:avLst>
              <a:gd name="adj1" fmla="val -64405"/>
              <a:gd name="adj2" fmla="val 11195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put this in context,</a:t>
            </a:r>
            <a:endParaRPr lang="en-US" sz="20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let’s back up a little.</a:t>
            </a:r>
          </a:p>
          <a:p>
            <a:pPr algn="ctr"/>
            <a:endParaRPr lang="en-US" sz="9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Tropic of Cancer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goes right through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this general area.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6206067" y="2590800"/>
            <a:ext cx="2853267" cy="1676400"/>
          </a:xfrm>
          <a:prstGeom prst="wedgeRoundRectCallout">
            <a:avLst>
              <a:gd name="adj1" fmla="val -1393"/>
              <a:gd name="adj2" fmla="val 4766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For good reasons</a:t>
            </a:r>
          </a:p>
          <a:p>
            <a:pPr algn="ctr"/>
            <a:r>
              <a:rPr lang="en-US" sz="16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(explained in an activity)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deserts tend to form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near the Tropic lines. 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8606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819400" y="3009900"/>
            <a:ext cx="3276600" cy="1562100"/>
          </a:xfrm>
          <a:prstGeom prst="wedgeRoundRectCallout">
            <a:avLst>
              <a:gd name="adj1" fmla="val -67202"/>
              <a:gd name="adj2" fmla="val -16627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It rains</a:t>
            </a:r>
          </a:p>
          <a:p>
            <a:pPr algn="ctr"/>
            <a:r>
              <a:rPr lang="en-US" sz="24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both north and south</a:t>
            </a:r>
          </a:p>
          <a:p>
            <a:pPr algn="ctr"/>
            <a:r>
              <a:rPr lang="en-US" sz="24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the desert area.</a:t>
            </a:r>
            <a:endParaRPr lang="en-US" sz="24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819400" y="3005666"/>
            <a:ext cx="3276600" cy="1566334"/>
          </a:xfrm>
          <a:prstGeom prst="wedgeRoundRectCallout">
            <a:avLst>
              <a:gd name="adj1" fmla="val -69011"/>
              <a:gd name="adj2" fmla="val 14496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weather is rainier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both north and south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the desert area.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364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660280" y="3581400"/>
            <a:ext cx="2797920" cy="2209800"/>
          </a:xfrm>
          <a:prstGeom prst="wedgeRoundRectCallout">
            <a:avLst>
              <a:gd name="adj1" fmla="val -97973"/>
              <a:gd name="adj2" fmla="val -10458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actual pattern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precipitation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is also influenced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by the locations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high mountains.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638800" y="3581400"/>
            <a:ext cx="2819400" cy="2209800"/>
          </a:xfrm>
          <a:prstGeom prst="wedgeRoundRectCallout">
            <a:avLst>
              <a:gd name="adj1" fmla="val -87084"/>
              <a:gd name="adj2" fmla="val -13726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actual pattern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precipitation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is also influenced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by the locations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high mountains.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638800" y="3581400"/>
            <a:ext cx="2819400" cy="2209800"/>
          </a:xfrm>
          <a:prstGeom prst="wedgeRoundRectCallout">
            <a:avLst>
              <a:gd name="adj1" fmla="val -164041"/>
              <a:gd name="adj2" fmla="val 6713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actual pattern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precipitation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is also influenced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by the locations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high mountains.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5893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5660280" y="3581400"/>
            <a:ext cx="2569320" cy="1981200"/>
          </a:xfrm>
          <a:prstGeom prst="wedgeRoundRectCallout">
            <a:avLst>
              <a:gd name="adj1" fmla="val -148347"/>
              <a:gd name="adj2" fmla="val -17493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actual pattern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precipitation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is also influenced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by the locations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high mountains.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660280" y="3581400"/>
            <a:ext cx="2569320" cy="1981200"/>
          </a:xfrm>
          <a:prstGeom prst="wedgeRoundRectCallout">
            <a:avLst>
              <a:gd name="adj1" fmla="val -173936"/>
              <a:gd name="adj2" fmla="val 749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Both rivers start 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 rainy mountains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and then flow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across a desert.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2937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1" y="91440"/>
            <a:ext cx="6130469" cy="6675119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5486400" y="304800"/>
            <a:ext cx="2971800" cy="2224216"/>
          </a:xfrm>
          <a:prstGeom prst="wedgeRoundRectCallout">
            <a:avLst>
              <a:gd name="adj1" fmla="val -48855"/>
              <a:gd name="adj2" fmla="val 1417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two rivers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are different,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however,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because of </a:t>
            </a:r>
            <a:r>
              <a:rPr lang="en-US" sz="2000" u="sng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when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rain usually falls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 the two regions.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944533" y="3962400"/>
            <a:ext cx="3123446" cy="2286000"/>
          </a:xfrm>
          <a:prstGeom prst="wedgeRoundRectCallout">
            <a:avLst>
              <a:gd name="adj1" fmla="val -96693"/>
              <a:gd name="adj2" fmla="val 2018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 summer, the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Equatorial Rainy Belt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moves northward,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and brings rain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to the highlands in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Ethiopia and Yemen.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944533" y="3962400"/>
            <a:ext cx="3123446" cy="2286000"/>
          </a:xfrm>
          <a:prstGeom prst="wedgeRoundRectCallout">
            <a:avLst>
              <a:gd name="adj1" fmla="val -129890"/>
              <a:gd name="adj2" fmla="val 5060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 summer, the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Equatorial Rainy Belt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moves northward,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and it brings rain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to the highlands in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Ethiopia and Yemen.</a:t>
            </a:r>
          </a:p>
        </p:txBody>
      </p:sp>
    </p:spTree>
    <p:extLst>
      <p:ext uri="{BB962C8B-B14F-4D97-AF65-F5344CB8AC3E}">
        <p14:creationId xmlns:p14="http://schemas.microsoft.com/office/powerpoint/2010/main" val="17131696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1" y="91440"/>
            <a:ext cx="6130469" cy="667511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524000" y="457200"/>
            <a:ext cx="3124200" cy="1402080"/>
          </a:xfrm>
          <a:prstGeom prst="wedgeRoundRectCallout">
            <a:avLst>
              <a:gd name="adj1" fmla="val -55394"/>
              <a:gd name="adj2" fmla="val 1091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Not surprisingly,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Nile River floods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after the summer rains.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944533" y="3962400"/>
            <a:ext cx="3123446" cy="2286000"/>
          </a:xfrm>
          <a:prstGeom prst="wedgeRoundRectCallout">
            <a:avLst>
              <a:gd name="adj1" fmla="val -96693"/>
              <a:gd name="adj2" fmla="val 2018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 summer, the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Equatorial Rainy Belt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moves northward,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and brings rain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to the highlands in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Ethiopia and Yemen.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944533" y="3962400"/>
            <a:ext cx="3123446" cy="2286000"/>
          </a:xfrm>
          <a:prstGeom prst="wedgeRoundRectCallout">
            <a:avLst>
              <a:gd name="adj1" fmla="val -129890"/>
              <a:gd name="adj2" fmla="val 5060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 summer, the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Equatorial Rainy Belt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moves northward,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and brings rain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to the highlands in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Ethiopia and Yemen.</a:t>
            </a:r>
          </a:p>
        </p:txBody>
      </p:sp>
    </p:spTree>
    <p:extLst>
      <p:ext uri="{BB962C8B-B14F-4D97-AF65-F5344CB8AC3E}">
        <p14:creationId xmlns:p14="http://schemas.microsoft.com/office/powerpoint/2010/main" val="11270418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1" y="91440"/>
            <a:ext cx="6130469" cy="667511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128730" y="838199"/>
            <a:ext cx="3405670" cy="3125585"/>
          </a:xfrm>
          <a:prstGeom prst="wedgeRoundRectCallout">
            <a:avLst>
              <a:gd name="adj1" fmla="val -89093"/>
              <a:gd name="adj2" fmla="val -885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 winter,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Rainy Belt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and the Tropical desert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both move south.</a:t>
            </a:r>
          </a:p>
          <a:p>
            <a:pPr algn="ctr"/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When that happens,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mid-latitude storms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bring rain and snow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to the highlands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Anatolia and Persia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(Turkey and Iran).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128730" y="381000"/>
            <a:ext cx="3405670" cy="3657600"/>
          </a:xfrm>
          <a:prstGeom prst="wedgeRoundRectCallout">
            <a:avLst>
              <a:gd name="adj1" fmla="val -129332"/>
              <a:gd name="adj2" fmla="val -384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 winter,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Rainy Belt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and the Tropical desert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both move south.</a:t>
            </a:r>
          </a:p>
          <a:p>
            <a:pPr algn="ctr"/>
            <a:endParaRPr lang="en-US" sz="12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When that happens,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mid-latitude storms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can bring rain and snow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to the highlands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Anatolia and Persia</a:t>
            </a:r>
          </a:p>
          <a:p>
            <a:pPr algn="ctr"/>
            <a:r>
              <a:rPr lang="en-US" sz="16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(now called Turkey and Iran).</a:t>
            </a:r>
            <a:endParaRPr lang="en-US" sz="16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7908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124200"/>
            <a:ext cx="4657344" cy="2033626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638800" y="533400"/>
            <a:ext cx="2971800" cy="2133600"/>
          </a:xfrm>
          <a:prstGeom prst="wedgeRoundRectCallout">
            <a:avLst>
              <a:gd name="adj1" fmla="val -2048"/>
              <a:gd name="adj2" fmla="val 10198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Southwest Asia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and Northeast Africa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have been called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“the crossroads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history.”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260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1" y="91440"/>
            <a:ext cx="6130469" cy="6675118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048000" y="3505200"/>
            <a:ext cx="2971800" cy="2514601"/>
          </a:xfrm>
          <a:prstGeom prst="wedgeRoundRectCallout">
            <a:avLst>
              <a:gd name="adj1" fmla="val -24521"/>
              <a:gd name="adj2" fmla="val -8375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two rivers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Mesopotamia</a:t>
            </a:r>
          </a:p>
          <a:p>
            <a:pPr algn="ctr"/>
            <a:r>
              <a:rPr lang="en-US" sz="16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(the Tigris and Euphrates)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often make floods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 early spring.</a:t>
            </a:r>
          </a:p>
          <a:p>
            <a:pPr algn="ctr"/>
            <a:endParaRPr lang="en-US" sz="1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That’s a better time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for food production.</a:t>
            </a:r>
          </a:p>
        </p:txBody>
      </p:sp>
    </p:spTree>
    <p:extLst>
      <p:ext uri="{BB962C8B-B14F-4D97-AF65-F5344CB8AC3E}">
        <p14:creationId xmlns:p14="http://schemas.microsoft.com/office/powerpoint/2010/main" val="20649519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1" y="91440"/>
            <a:ext cx="6130469" cy="667511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867401" y="999067"/>
            <a:ext cx="2286000" cy="1820333"/>
          </a:xfrm>
          <a:prstGeom prst="wedgeRoundRectCallout">
            <a:avLst>
              <a:gd name="adj1" fmla="val -148807"/>
              <a:gd name="adj2" fmla="val 1564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As a result,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populations 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grew larger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 this area.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6705600" y="4267200"/>
            <a:ext cx="2273770" cy="2286000"/>
          </a:xfrm>
          <a:prstGeom prst="wedgeRoundRectCallout">
            <a:avLst>
              <a:gd name="adj1" fmla="val -49918"/>
              <a:gd name="adj2" fmla="val 19827"/>
              <a:gd name="adj3" fmla="val 16667"/>
            </a:avLst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stars, squares,</a:t>
            </a:r>
          </a:p>
          <a:p>
            <a:pPr algn="ct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triangles, and x’s</a:t>
            </a:r>
          </a:p>
          <a:p>
            <a:pPr algn="ct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show the main cities </a:t>
            </a:r>
          </a:p>
          <a:p>
            <a:pPr algn="ct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at different times,</a:t>
            </a:r>
          </a:p>
          <a:p>
            <a:pPr algn="ct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 explained</a:t>
            </a:r>
          </a:p>
          <a:p>
            <a:pPr algn="ct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the clickable</a:t>
            </a:r>
          </a:p>
          <a:p>
            <a:pPr algn="ct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mini-Atlas </a:t>
            </a:r>
            <a:endParaRPr lang="en-US" sz="16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iamond 4"/>
          <p:cNvSpPr/>
          <p:nvPr/>
        </p:nvSpPr>
        <p:spPr>
          <a:xfrm>
            <a:off x="2743200" y="1756833"/>
            <a:ext cx="152400" cy="152400"/>
          </a:xfrm>
          <a:prstGeom prst="diamond">
            <a:avLst/>
          </a:prstGeom>
          <a:solidFill>
            <a:srgbClr val="FF3399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771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1" y="91440"/>
            <a:ext cx="6130469" cy="667511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175933" y="4114800"/>
            <a:ext cx="4267200" cy="2310714"/>
          </a:xfrm>
          <a:prstGeom prst="wedgeRoundRectCallout">
            <a:avLst>
              <a:gd name="adj1" fmla="val -72722"/>
              <a:gd name="adj2" fmla="val -20002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By Roman times (100 BCE)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people had learned how 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to build sea-going ships.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sea became a resource,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and new cities were built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along the shore.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175933" y="4114800"/>
            <a:ext cx="4267200" cy="2310714"/>
          </a:xfrm>
          <a:prstGeom prst="wedgeRoundRectCallout">
            <a:avLst>
              <a:gd name="adj1" fmla="val -49283"/>
              <a:gd name="adj2" fmla="val -15722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By Roman times (100 BCE)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people had learned how 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to build sea-going ships.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sea became a resource,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and new cities were built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along the shore.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175933" y="4114800"/>
            <a:ext cx="4267200" cy="2310714"/>
          </a:xfrm>
          <a:prstGeom prst="wedgeRoundRectCallout">
            <a:avLst>
              <a:gd name="adj1" fmla="val -78753"/>
              <a:gd name="adj2" fmla="val -17437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By Roman times (100 BCE)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people had learned how 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to build sea-going ships.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sea became a resource,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and new cities were built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along the shore.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175933" y="4114800"/>
            <a:ext cx="4267200" cy="2514600"/>
          </a:xfrm>
          <a:prstGeom prst="wedgeRoundRectCallout">
            <a:avLst>
              <a:gd name="adj1" fmla="val -71465"/>
              <a:gd name="adj2" fmla="val -11621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By Roman times (100 BCE)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people had learned</a:t>
            </a:r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to build 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all-weather sea-going ships.</a:t>
            </a:r>
          </a:p>
          <a:p>
            <a:pPr algn="ctr"/>
            <a:endParaRPr lang="en-US" sz="10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sea then became a resource,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and some cities along the shore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attracted more people.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9876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914400" y="1106810"/>
            <a:ext cx="7239000" cy="4379589"/>
          </a:xfrm>
          <a:prstGeom prst="wedgeRoundRectCallout">
            <a:avLst>
              <a:gd name="adj1" fmla="val -49446"/>
              <a:gd name="adj2" fmla="val 23197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combination of flooding rivers, easy-to-work soil,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irrigation technology, and the surrounding desert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helped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farmers become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very productive.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One farm worker could feed many people.</a:t>
            </a:r>
          </a:p>
          <a:p>
            <a:pPr algn="ctr"/>
            <a:endParaRPr lang="en-US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gave many people time to do other jobs –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trade, government, science, education, religion. </a:t>
            </a:r>
          </a:p>
          <a:p>
            <a:pPr algn="ctr"/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is no accident that astronomy, mathematics, writing,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legal systems, and several major religions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all developed in this relatively small area.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1198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04800" y="3996266"/>
            <a:ext cx="3124200" cy="2023533"/>
          </a:xfrm>
          <a:prstGeom prst="wedgeRoundRectCallout">
            <a:avLst>
              <a:gd name="adj1" fmla="val 47917"/>
              <a:gd name="adj2" fmla="val -13679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Sometime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before 1700 BCE,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Babylonian king Hammurabi made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one of the first sets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written laws.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876800" y="3996267"/>
            <a:ext cx="2667000" cy="2023533"/>
          </a:xfrm>
          <a:prstGeom prst="wedgeRoundRectCallout">
            <a:avLst>
              <a:gd name="adj1" fmla="val -72398"/>
              <a:gd name="adj2" fmla="val -12506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Several hundred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years later,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Zoroastrianism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started in the hills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western Iran.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6696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200400" y="3200400"/>
            <a:ext cx="3581399" cy="1905001"/>
          </a:xfrm>
          <a:prstGeom prst="wedgeRoundRectCallout">
            <a:avLst>
              <a:gd name="adj1" fmla="val -100381"/>
              <a:gd name="adj2" fmla="val -8249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 key time in Jewish history 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came when Moses led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the “Children of Israel,”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out of slavery in Egypt.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394200" y="745067"/>
            <a:ext cx="3733800" cy="1834662"/>
          </a:xfrm>
          <a:prstGeom prst="wedgeRoundRectCallout">
            <a:avLst>
              <a:gd name="adj1" fmla="val -114476"/>
              <a:gd name="adj2" fmla="val 3601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They settled in the hills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west of the Jordan River</a:t>
            </a:r>
            <a:b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(an area with many names –</a:t>
            </a:r>
            <a:br>
              <a:rPr lang="en-US" sz="16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including  </a:t>
            </a:r>
            <a:r>
              <a:rPr lang="en-US" sz="1600" dirty="0" err="1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Retenu</a:t>
            </a:r>
            <a:r>
              <a:rPr lang="en-US" sz="16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, Canaan, Philistia, </a:t>
            </a:r>
          </a:p>
          <a:p>
            <a:pPr algn="ctr"/>
            <a:r>
              <a:rPr lang="en-US" sz="16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Samaria, Judea, Palestine, Israel).</a:t>
            </a:r>
            <a:endParaRPr lang="en-US" sz="16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448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267200" y="2336799"/>
            <a:ext cx="3581399" cy="2133600"/>
          </a:xfrm>
          <a:prstGeom prst="wedgeRoundRectCallout">
            <a:avLst>
              <a:gd name="adj1" fmla="val -114459"/>
              <a:gd name="adj2" fmla="val -4853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Christianity started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 that same small area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during the Roman Empire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(the beginning of the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Common Era - CE). 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1220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066800" y="1072943"/>
            <a:ext cx="7086600" cy="4379590"/>
          </a:xfrm>
          <a:prstGeom prst="wedgeRoundRectCallout">
            <a:avLst>
              <a:gd name="adj1" fmla="val -49446"/>
              <a:gd name="adj2" fmla="val 23197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Zoroastrianism, Judaism, and Christianity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all started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Southwest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Asia, thousands of years ago,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but today they are no longer the main religions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this part of the world.</a:t>
            </a:r>
          </a:p>
          <a:p>
            <a:pPr algn="ctr"/>
            <a:endParaRPr lang="en-US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Christianity spread to cover most of Europe, 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Americas, and much of Africa.</a:t>
            </a:r>
          </a:p>
          <a:p>
            <a:pPr algn="ctr"/>
            <a:endParaRPr lang="en-US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Jews migrated to many places around the world,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and now live mainly in urban areas.</a:t>
            </a:r>
          </a:p>
          <a:p>
            <a:pPr algn="ctr"/>
            <a:endParaRPr lang="en-US" sz="11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Zoroastrianism also still exists,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although the estimated number of believers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ranges from 150,000 to nearly 3 million.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836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5897033" y="2971800"/>
            <a:ext cx="2561167" cy="2514600"/>
          </a:xfrm>
          <a:prstGeom prst="wedgeRoundRectCallout">
            <a:avLst>
              <a:gd name="adj1" fmla="val -178261"/>
              <a:gd name="adj2" fmla="val -1858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 the early 600s, 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Prophet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Muhammad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started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religion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called Islam.</a:t>
            </a:r>
          </a:p>
        </p:txBody>
      </p:sp>
    </p:spTree>
    <p:extLst>
      <p:ext uri="{BB962C8B-B14F-4D97-AF65-F5344CB8AC3E}">
        <p14:creationId xmlns:p14="http://schemas.microsoft.com/office/powerpoint/2010/main" val="32361103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5219700" y="609600"/>
            <a:ext cx="3390900" cy="2209800"/>
          </a:xfrm>
          <a:prstGeom prst="wedgeRoundRectCallout">
            <a:avLst>
              <a:gd name="adj1" fmla="val -50103"/>
              <a:gd name="adj2" fmla="val 2180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Islam soon split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into two main groups.</a:t>
            </a:r>
          </a:p>
          <a:p>
            <a:pPr algn="ctr"/>
            <a:endParaRPr lang="en-US" sz="10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About three quarters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are Sunni Muslims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(shown on this map).</a:t>
            </a:r>
          </a:p>
        </p:txBody>
      </p:sp>
    </p:spTree>
    <p:extLst>
      <p:ext uri="{BB962C8B-B14F-4D97-AF65-F5344CB8AC3E}">
        <p14:creationId xmlns:p14="http://schemas.microsoft.com/office/powerpoint/2010/main" val="2286497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562600" y="228600"/>
            <a:ext cx="2819400" cy="1981200"/>
          </a:xfrm>
          <a:prstGeom prst="wedgeRoundRectCallout">
            <a:avLst>
              <a:gd name="adj1" fmla="val -125278"/>
              <a:gd name="adj2" fmla="val 2866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 really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important area is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an arc-shaped blob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that is usually called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the Fertile Crescent. 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219200" y="3276601"/>
            <a:ext cx="3276600" cy="3124200"/>
          </a:xfrm>
          <a:prstGeom prst="wedgeRoundRectCallout">
            <a:avLst>
              <a:gd name="adj1" fmla="val -50103"/>
              <a:gd name="adj2" fmla="val 21808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Note: In some ways,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that’s an odd name,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because the area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not symmetrical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like a crescent,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much of it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is not very fertile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(compared to, say,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American Corn Belt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or the North China Plain).</a:t>
            </a:r>
          </a:p>
        </p:txBody>
      </p:sp>
    </p:spTree>
    <p:extLst>
      <p:ext uri="{BB962C8B-B14F-4D97-AF65-F5344CB8AC3E}">
        <p14:creationId xmlns:p14="http://schemas.microsoft.com/office/powerpoint/2010/main" val="14024092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572000" y="3657600"/>
            <a:ext cx="3276600" cy="2209800"/>
          </a:xfrm>
          <a:prstGeom prst="wedgeRoundRectCallout">
            <a:avLst>
              <a:gd name="adj1" fmla="val -64424"/>
              <a:gd name="adj2" fmla="val -12833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About one-fifth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are Shi’a Muslims.</a:t>
            </a:r>
          </a:p>
          <a:p>
            <a:pPr algn="ctr"/>
            <a:endParaRPr lang="en-US" sz="10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Shi’ites are the majority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 the modern country 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of Iran </a:t>
            </a:r>
            <a:r>
              <a:rPr lang="en-US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(ancient Persia).</a:t>
            </a:r>
            <a:endParaRPr lang="en-US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855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4593336" y="76200"/>
            <a:ext cx="4322064" cy="1143000"/>
          </a:xfrm>
          <a:prstGeom prst="wedgeRoundRectCallout">
            <a:avLst>
              <a:gd name="adj1" fmla="val -50103"/>
              <a:gd name="adj2" fmla="val 2180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If your map shows both groups,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you can see that they do not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always live in separate areas.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324600" y="3276600"/>
            <a:ext cx="2311061" cy="2209800"/>
          </a:xfrm>
          <a:prstGeom prst="wedgeRoundRectCallout">
            <a:avLst>
              <a:gd name="adj1" fmla="val 50053"/>
              <a:gd name="adj2" fmla="val -988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 fact,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ost countries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 the region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have people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 both groups.</a:t>
            </a:r>
          </a:p>
          <a:p>
            <a:pPr algn="ctr"/>
            <a:endParaRPr lang="en-US" sz="20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04800" y="4724400"/>
            <a:ext cx="2336800" cy="1524000"/>
          </a:xfrm>
          <a:prstGeom prst="wedgeRoundRectCallout">
            <a:avLst>
              <a:gd name="adj1" fmla="val 83386"/>
              <a:gd name="adj2" fmla="val -22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Countries like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Yemen have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large numbers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both groups.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105400" y="5116176"/>
            <a:ext cx="3962400" cy="1665624"/>
          </a:xfrm>
          <a:prstGeom prst="wedgeRoundRectCallout">
            <a:avLst>
              <a:gd name="adj1" fmla="val 50053"/>
              <a:gd name="adj2" fmla="val -9883"/>
              <a:gd name="adj3" fmla="val 16667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Note: This is partly because 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each group has several subgroups.</a:t>
            </a:r>
          </a:p>
          <a:p>
            <a:pPr algn="ctr"/>
            <a:endParaRPr lang="en-US" sz="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Some of them have been enemies for many years, whereas many 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thers get along peacefully.</a:t>
            </a:r>
          </a:p>
        </p:txBody>
      </p:sp>
    </p:spTree>
    <p:extLst>
      <p:ext uri="{BB962C8B-B14F-4D97-AF65-F5344CB8AC3E}">
        <p14:creationId xmlns:p14="http://schemas.microsoft.com/office/powerpoint/2010/main" val="36551306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143000" y="1828800"/>
            <a:ext cx="6705600" cy="2133600"/>
          </a:xfrm>
          <a:prstGeom prst="wedgeRoundRectCallout">
            <a:avLst>
              <a:gd name="adj1" fmla="val -49446"/>
              <a:gd name="adj2" fmla="val 23197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map does not show the full picture.</a:t>
            </a:r>
          </a:p>
          <a:p>
            <a:pPr algn="ctr"/>
            <a:endParaRPr lang="en-US" sz="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Within 100 years after Muhammad,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Islam spread throughout much of the known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world -</a:t>
            </a:r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across North Africa to Spain in the west,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all the way to China in the east.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105400" y="3810000"/>
            <a:ext cx="3962400" cy="1665624"/>
          </a:xfrm>
          <a:prstGeom prst="wedgeRoundRectCallout">
            <a:avLst>
              <a:gd name="adj1" fmla="val 50053"/>
              <a:gd name="adj2" fmla="val -9883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Many of the distant countries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developed their own kind of Islam,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which is not linked with either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the main groups in SW Asia.</a:t>
            </a:r>
          </a:p>
        </p:txBody>
      </p:sp>
    </p:spTree>
    <p:extLst>
      <p:ext uri="{BB962C8B-B14F-4D97-AF65-F5344CB8AC3E}">
        <p14:creationId xmlns:p14="http://schemas.microsoft.com/office/powerpoint/2010/main" val="14565179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791200" y="2819400"/>
            <a:ext cx="3124200" cy="3048000"/>
          </a:xfrm>
          <a:prstGeom prst="wedgeRoundRectCallout">
            <a:avLst>
              <a:gd name="adj1" fmla="val -93938"/>
              <a:gd name="adj2" fmla="val -3712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For five centuries</a:t>
            </a:r>
          </a:p>
          <a:p>
            <a:pPr algn="ctr"/>
            <a:r>
              <a:rPr lang="en-US" sz="24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after Muhammad,</a:t>
            </a:r>
          </a:p>
          <a:p>
            <a:pPr algn="ctr"/>
            <a:r>
              <a:rPr lang="en-US" sz="24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Islamic traders</a:t>
            </a:r>
          </a:p>
          <a:p>
            <a:pPr algn="ctr"/>
            <a:r>
              <a:rPr lang="en-US" sz="24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controlled the</a:t>
            </a:r>
          </a:p>
          <a:p>
            <a:pPr algn="ctr"/>
            <a:r>
              <a:rPr lang="en-US" sz="24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main resource,</a:t>
            </a:r>
          </a:p>
          <a:p>
            <a:pPr algn="ctr"/>
            <a:endParaRPr lang="en-US" sz="24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791200" y="1905000"/>
            <a:ext cx="3200400" cy="4419600"/>
          </a:xfrm>
          <a:prstGeom prst="wedgeRoundRectCallout">
            <a:avLst>
              <a:gd name="adj1" fmla="val -158597"/>
              <a:gd name="adj2" fmla="val 667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For six centuries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after Muhammad,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Islamic caliphs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had complete control </a:t>
            </a:r>
            <a:endParaRPr lang="en-US" sz="20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over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Persian Gulf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and the Red Sea.</a:t>
            </a:r>
          </a:p>
          <a:p>
            <a:pPr algn="ctr"/>
            <a:endParaRPr lang="en-US" sz="8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Along with some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land routes that also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came through this area, these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waterways were 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main trade routes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between Europe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and China.</a:t>
            </a:r>
          </a:p>
        </p:txBody>
      </p:sp>
    </p:spTree>
    <p:extLst>
      <p:ext uri="{BB962C8B-B14F-4D97-AF65-F5344CB8AC3E}">
        <p14:creationId xmlns:p14="http://schemas.microsoft.com/office/powerpoint/2010/main" val="17523897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495800" y="177800"/>
            <a:ext cx="4419600" cy="2870200"/>
          </a:xfrm>
          <a:prstGeom prst="wedgeRoundRectCallout">
            <a:avLst>
              <a:gd name="adj1" fmla="val -69369"/>
              <a:gd name="adj2" fmla="val 2057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Control of these trade routes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helped the city of Baghdad.</a:t>
            </a:r>
          </a:p>
          <a:p>
            <a:pPr algn="ctr"/>
            <a:endParaRPr lang="en-US" sz="8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caliphs in this city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ruled an area that extended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from North Africa to India, 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city grew to become 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what was probably the largest 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and richest city in the world.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3276600" y="2072640"/>
            <a:ext cx="304800" cy="304800"/>
          </a:xfrm>
          <a:prstGeom prst="star5">
            <a:avLst/>
          </a:prstGeom>
          <a:solidFill>
            <a:srgbClr val="92D05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33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52400" y="838200"/>
            <a:ext cx="7772400" cy="3429000"/>
          </a:xfrm>
          <a:prstGeom prst="wedgeRoundRectCallout">
            <a:avLst>
              <a:gd name="adj1" fmla="val -49446"/>
              <a:gd name="adj2" fmla="val 23197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0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Then four important things happened:</a:t>
            </a:r>
          </a:p>
          <a:p>
            <a:pPr>
              <a:lnSpc>
                <a:spcPts val="30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1. The Islamic empire split into regional dynasties.</a:t>
            </a:r>
          </a:p>
          <a:p>
            <a:pPr>
              <a:lnSpc>
                <a:spcPts val="3000"/>
              </a:lnSpc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2. People invented better ships that could sail farther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ts val="3000"/>
              </a:lnSpc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3. Europeans got the magnetic compass from China.</a:t>
            </a:r>
          </a:p>
          <a:p>
            <a:pPr>
              <a:lnSpc>
                <a:spcPts val="3000"/>
              </a:lnSpc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and</a:t>
            </a:r>
          </a:p>
          <a:p>
            <a:pPr>
              <a:lnSpc>
                <a:spcPts val="2200"/>
              </a:lnSpc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4. The Islamic Moors were driven out of Spain in 1492 </a:t>
            </a:r>
          </a:p>
          <a:p>
            <a:pPr>
              <a:lnSpc>
                <a:spcPts val="2200"/>
              </a:lnSpc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and no longer controlled the Strait of Gibraltar.</a:t>
            </a:r>
          </a:p>
          <a:p>
            <a:endParaRPr lang="en-US" sz="1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How do these ideas fit together?</a:t>
            </a:r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793240" y="3703320"/>
            <a:ext cx="7010400" cy="2209800"/>
          </a:xfrm>
          <a:prstGeom prst="wedgeRoundRectCallout">
            <a:avLst>
              <a:gd name="adj1" fmla="val -49446"/>
              <a:gd name="adj2" fmla="val 23197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 a result, Europeans could travel</a:t>
            </a:r>
          </a:p>
          <a:p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all the way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around Africa to Asia </a:t>
            </a:r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and even go across the ocean to the Americas.</a:t>
            </a:r>
          </a:p>
          <a:p>
            <a:endParaRPr lang="en-US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</a:t>
            </a:r>
            <a:endParaRPr lang="en-US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295400" y="4960620"/>
            <a:ext cx="7086600" cy="1810404"/>
          </a:xfrm>
          <a:prstGeom prst="wedgeRoundRectCallout">
            <a:avLst>
              <a:gd name="adj1" fmla="val -49446"/>
              <a:gd name="adj2" fmla="val 23197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Consequence:  The Red Sea and Persian Gulf were</a:t>
            </a:r>
          </a:p>
          <a:p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no longer the most valuable trade routes in the world.</a:t>
            </a:r>
          </a:p>
          <a:p>
            <a:endParaRPr lang="en-US" sz="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short, they were no longer uniquely valuable resources;</a:t>
            </a:r>
          </a:p>
          <a:p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wealth and power began to slip away from this region.</a:t>
            </a:r>
          </a:p>
        </p:txBody>
      </p:sp>
    </p:spTree>
    <p:extLst>
      <p:ext uri="{BB962C8B-B14F-4D97-AF65-F5344CB8AC3E}">
        <p14:creationId xmlns:p14="http://schemas.microsoft.com/office/powerpoint/2010/main" val="42018381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09600" y="1676400"/>
            <a:ext cx="7620000" cy="3048000"/>
          </a:xfrm>
          <a:prstGeom prst="wedgeRoundRectCallout">
            <a:avLst>
              <a:gd name="adj1" fmla="val -49446"/>
              <a:gd name="adj2" fmla="val 23197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make matters worse,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Industrial Revolution came next.</a:t>
            </a:r>
          </a:p>
          <a:p>
            <a:pPr algn="ctr"/>
            <a:endParaRPr lang="en-US" sz="1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new factories relied on water power, coal, and iron ore.</a:t>
            </a:r>
          </a:p>
          <a:p>
            <a:pPr algn="ctr"/>
            <a:endParaRPr lang="en-US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Southwest Asia does </a:t>
            </a:r>
            <a:r>
              <a:rPr lang="en-US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have these resources.</a:t>
            </a:r>
          </a:p>
          <a:p>
            <a:pPr algn="ctr"/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667000" y="3810000"/>
            <a:ext cx="6248400" cy="2209800"/>
          </a:xfrm>
          <a:prstGeom prst="wedgeRoundRectCallout">
            <a:avLst>
              <a:gd name="adj1" fmla="val -49446"/>
              <a:gd name="adj2" fmla="val 23197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What </a:t>
            </a:r>
            <a:r>
              <a:rPr lang="en-US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did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the region have? 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- a lot of people who used to work as traders,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- some old cities that were falling into ruin,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- a relatively small amount of good cropland.</a:t>
            </a:r>
          </a:p>
          <a:p>
            <a:endParaRPr lang="en-US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That’s a recipe for poverty!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1356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5029200" y="1295400"/>
            <a:ext cx="3297936" cy="1524000"/>
          </a:xfrm>
          <a:prstGeom prst="wedgeRoundRectCallout">
            <a:avLst>
              <a:gd name="adj1" fmla="val -50103"/>
              <a:gd name="adj2" fmla="val 2180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Then people discovered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another key resource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- - - petroleum - - -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5943600" y="2590800"/>
            <a:ext cx="3048000" cy="1286933"/>
          </a:xfrm>
          <a:prstGeom prst="wedgeRoundRectCallout">
            <a:avLst>
              <a:gd name="adj1" fmla="val -50103"/>
              <a:gd name="adj2" fmla="val 2180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Southwest Asia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has more than half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the world’s oil.</a:t>
            </a:r>
          </a:p>
        </p:txBody>
      </p:sp>
    </p:spTree>
    <p:extLst>
      <p:ext uri="{BB962C8B-B14F-4D97-AF65-F5344CB8AC3E}">
        <p14:creationId xmlns:p14="http://schemas.microsoft.com/office/powerpoint/2010/main" val="31415211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5562600" y="5029200"/>
            <a:ext cx="3276600" cy="1143000"/>
          </a:xfrm>
          <a:prstGeom prst="wedgeRoundRectCallout">
            <a:avLst>
              <a:gd name="adj1" fmla="val -50103"/>
              <a:gd name="adj2" fmla="val 2180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Oil is found in both Sunni and Shi’a areas. </a:t>
            </a:r>
          </a:p>
        </p:txBody>
      </p:sp>
    </p:spTree>
    <p:extLst>
      <p:ext uri="{BB962C8B-B14F-4D97-AF65-F5344CB8AC3E}">
        <p14:creationId xmlns:p14="http://schemas.microsoft.com/office/powerpoint/2010/main" val="607341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705600" y="381000"/>
            <a:ext cx="2286000" cy="3530601"/>
          </a:xfrm>
          <a:prstGeom prst="wedgeRoundRectCallout">
            <a:avLst>
              <a:gd name="adj1" fmla="val -49446"/>
              <a:gd name="adj2" fmla="val 2597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To make things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even more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complicated,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borders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between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countries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were drawn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by European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colonial powers.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4586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410200" y="800100"/>
            <a:ext cx="2506133" cy="1905000"/>
          </a:xfrm>
          <a:prstGeom prst="wedgeRoundRectCallout">
            <a:avLst>
              <a:gd name="adj1" fmla="val -127462"/>
              <a:gd name="adj2" fmla="val 2015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main area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is about the size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and latitude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Texas.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191000" y="3810000"/>
            <a:ext cx="3166872" cy="2260600"/>
          </a:xfrm>
          <a:prstGeom prst="wedgeRoundRectCallout">
            <a:avLst>
              <a:gd name="adj1" fmla="val -50103"/>
              <a:gd name="adj2" fmla="val 2180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This small region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had some of the first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urban civilizations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the world –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starting more than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6000 years ago.</a:t>
            </a:r>
          </a:p>
        </p:txBody>
      </p:sp>
    </p:spTree>
    <p:extLst>
      <p:ext uri="{BB962C8B-B14F-4D97-AF65-F5344CB8AC3E}">
        <p14:creationId xmlns:p14="http://schemas.microsoft.com/office/powerpoint/2010/main" val="3897190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3096"/>
            <a:ext cx="6138671" cy="6671806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705600" y="1219200"/>
            <a:ext cx="2286000" cy="2819400"/>
          </a:xfrm>
          <a:prstGeom prst="wedgeRoundRectCallout">
            <a:avLst>
              <a:gd name="adj1" fmla="val -49446"/>
              <a:gd name="adj2" fmla="val 2597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These borders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were done with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little</a:t>
            </a:r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concern 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for the location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resources –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rivers, cropland, OR petroleum.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544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6671732" y="2247900"/>
            <a:ext cx="2355272" cy="2971800"/>
          </a:xfrm>
          <a:prstGeom prst="wedgeRoundRectCallout">
            <a:avLst>
              <a:gd name="adj1" fmla="val -49446"/>
              <a:gd name="adj2" fmla="val 2597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new borders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also did not pay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much attention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to the pattern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Sunni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and Shi’a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populations.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369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6705600" y="2561166"/>
            <a:ext cx="2286000" cy="3606801"/>
          </a:xfrm>
          <a:prstGeom prst="wedgeRoundRectCallout">
            <a:avLst>
              <a:gd name="adj1" fmla="val -49446"/>
              <a:gd name="adj2" fmla="val 2597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Even more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important,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borders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ignored</a:t>
            </a:r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large groups 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people 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who want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their own country –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such as the Kurds.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724400" y="3234266"/>
            <a:ext cx="2129536" cy="2133600"/>
          </a:xfrm>
          <a:prstGeom prst="wedgeRoundRectCallout">
            <a:avLst>
              <a:gd name="adj1" fmla="val -50103"/>
              <a:gd name="adj2" fmla="val 2180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They are now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scattered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000" u="sng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six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different 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countries.</a:t>
            </a:r>
          </a:p>
        </p:txBody>
      </p:sp>
    </p:spTree>
    <p:extLst>
      <p:ext uri="{BB962C8B-B14F-4D97-AF65-F5344CB8AC3E}">
        <p14:creationId xmlns:p14="http://schemas.microsoft.com/office/powerpoint/2010/main" val="1642047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28" y="89728"/>
            <a:ext cx="6133615" cy="6678543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52400" y="3581400"/>
            <a:ext cx="3581400" cy="3183467"/>
          </a:xfrm>
          <a:prstGeom prst="wedgeRoundRectCallout">
            <a:avLst>
              <a:gd name="adj1" fmla="val -50103"/>
              <a:gd name="adj2" fmla="val 2180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When we put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all this onto one map -</a:t>
            </a:r>
          </a:p>
          <a:p>
            <a:pPr algn="ctr"/>
            <a:endParaRPr lang="en-US" sz="5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formerly wealthy cities, 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several branches of Islam,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mismatched country borders,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Kurds, petroleum deposits, etc. -</a:t>
            </a:r>
          </a:p>
          <a:p>
            <a:pPr algn="ctr"/>
            <a:endParaRPr lang="en-US" sz="5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it helps us understand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why this region now has</a:t>
            </a:r>
          </a:p>
          <a:p>
            <a:pPr algn="ctr"/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so much political unrest</a:t>
            </a:r>
            <a:r>
              <a:rPr lang="en-US" sz="24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4589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371600" y="1828800"/>
            <a:ext cx="6858000" cy="4267200"/>
          </a:xfrm>
          <a:prstGeom prst="wedgeRoundRectCallout">
            <a:avLst>
              <a:gd name="adj1" fmla="val -49446"/>
              <a:gd name="adj2" fmla="val 2597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As these maps show, this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part of the world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has a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very long and complicated history.</a:t>
            </a:r>
          </a:p>
          <a:p>
            <a:pPr algn="ctr"/>
            <a:endParaRPr lang="en-US" sz="9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Here is </a:t>
            </a:r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ne result of that history: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region has many groups of people 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who were treated badly at various times in the past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and think they deserve more than they have now</a:t>
            </a:r>
          </a:p>
          <a:p>
            <a:pPr algn="ctr"/>
            <a:r>
              <a:rPr lang="en-US" sz="2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(e.g. Jews Kurds </a:t>
            </a:r>
            <a:r>
              <a:rPr lang="en-US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Palestinians 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Samaritans Shi’ites 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Sunnis etc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3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etc.</a:t>
            </a:r>
            <a:r>
              <a:rPr lang="en-US" sz="1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etc.</a:t>
            </a:r>
            <a:r>
              <a:rPr lang="en-US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6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 big complication in this region 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is the simple fact that a high world price for oil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can support undemocratic governments.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733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477602" y="1828800"/>
            <a:ext cx="6599597" cy="4267200"/>
          </a:xfrm>
          <a:prstGeom prst="wedgeRoundRectCallout">
            <a:avLst>
              <a:gd name="adj1" fmla="val -49446"/>
              <a:gd name="adj2" fmla="val 2597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57200" y="3352800"/>
            <a:ext cx="7315200" cy="2788921"/>
          </a:xfrm>
          <a:prstGeom prst="wedgeRoundRectCallout">
            <a:avLst>
              <a:gd name="adj1" fmla="val -49446"/>
              <a:gd name="adj2" fmla="val 2597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Governments can use oil money to: </a:t>
            </a:r>
          </a:p>
          <a:p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      - buy weapons, police, and security forces,</a:t>
            </a:r>
          </a:p>
          <a:p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      - support a lavish lifestyle for the elite,</a:t>
            </a:r>
          </a:p>
          <a:p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           and</a:t>
            </a:r>
          </a:p>
          <a:p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      - provide cheap food and gasoline to the people</a:t>
            </a:r>
          </a:p>
          <a:p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           (in effect, “bribing” people to accept the status quo).</a:t>
            </a:r>
            <a:endParaRPr lang="en-US" sz="8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endParaRPr lang="en-US" sz="8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endParaRPr lang="en-US" sz="8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endParaRPr lang="en-US" sz="8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endParaRPr lang="en-US" sz="8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endParaRPr lang="en-US" sz="8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endParaRPr lang="en-US" sz="8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endParaRPr lang="en-US" sz="8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endParaRPr lang="en-US" sz="8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691328" y="5562600"/>
            <a:ext cx="5113867" cy="1196494"/>
          </a:xfrm>
          <a:prstGeom prst="wedgeRoundRectCallout">
            <a:avLst>
              <a:gd name="adj1" fmla="val -49446"/>
              <a:gd name="adj2" fmla="val 25975"/>
              <a:gd name="adj3" fmla="val 16667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Political conflicts in Egypt since 2011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tell you what can happen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when the oil money runs out.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935480" y="4693920"/>
            <a:ext cx="5715000" cy="1143000"/>
          </a:xfrm>
          <a:prstGeom prst="wedgeRoundRectCallout">
            <a:avLst>
              <a:gd name="adj1" fmla="val -49446"/>
              <a:gd name="adj2" fmla="val 2597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en-US" sz="12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1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 a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high world price for oil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can </a:t>
            </a:r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support undemocratic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governments.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6454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 1.11022E-16 C -0.00972 -0.01296 -0.00833 -0.00116 -0.01007 -0.01111 C -0.01128 -0.01806 -0.01163 -0.02593 -0.01302 -0.02894 C -0.01441 -0.03472 -0.0151 -0.04167 -0.01614 -0.04907 C -0.01614 -0.05116 -0.01614 -0.0537 -0.01649 -0.05556 C -0.01684 -0.05972 -0.01823 -0.06667 -0.01823 -0.06644 C -0.01875 -0.07824 -0.01909 -0.08981 -0.02014 -0.1 C -0.02066 -0.12847 -0.02066 -0.17824 -0.01545 -0.18889 C -0.01302 -0.20463 -0.01024 -0.21713 -0.00781 -0.23125 C -0.0059 -0.24167 -0.00764 -0.2294 -0.00538 -0.24005 C -0.00503 -0.2419 -0.00486 -0.24468 -0.00434 -0.24676 C -0.00416 -0.24838 -0.00364 -0.24977 -0.0033 -0.25116 C -0.00156 -0.26944 -0.00399 -0.24838 -0.00173 -0.26019 C 0.00052 -0.27153 -0.0026 -0.26319 -3.33333E-6 -0.26898 C 0.00052 -0.27569 0.00105 -0.28241 0.00157 -0.28889 C 0.00226 -0.3037 0.00382 -0.31759 0.00382 -0.33333 C 0.00417 -0.34375 0.00382 -0.35417 0.00382 -0.36458 " pathEditMode="relative" rAng="0" ptsTypes="ffff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85800" y="304800"/>
            <a:ext cx="7696200" cy="63246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presentation showed one way to use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clickable mini-Atlas - to help us investigate 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some consequences of the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big idea of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resources,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examples from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Southwest Asia and north Africa.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Resources can affect: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305906" y="2150692"/>
            <a:ext cx="6847494" cy="74768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Population density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because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productive use of resources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can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help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people live longer and have more children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305906" y="2977320"/>
            <a:ext cx="6629400" cy="831273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Social relations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because resources can help workers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become more productive and thus support people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who can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other things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(art, science, religion, trade)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295400" y="3884793"/>
            <a:ext cx="6923694" cy="692727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Military power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because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countries that control resources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can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afford professional armies and security forces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305906" y="4643329"/>
            <a:ext cx="6847494" cy="623455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Trade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because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people with unique resources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have something they can sell to other people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300646" y="5334000"/>
            <a:ext cx="6629400" cy="914400"/>
          </a:xfrm>
          <a:prstGeom prst="wedgeRoundRectCallout">
            <a:avLst>
              <a:gd name="adj1" fmla="val 29058"/>
              <a:gd name="adj2" fmla="val 4855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Expectations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because changes in technology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may make other places (with other resources)</a:t>
            </a: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more powerful, but it takes time for people to adjust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085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52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914400"/>
            <a:ext cx="8229600" cy="2743200"/>
          </a:xfrm>
        </p:spPr>
        <p:txBody>
          <a:bodyPr>
            <a:normAutofit/>
          </a:bodyPr>
          <a:lstStyle/>
          <a:p>
            <a:r>
              <a:rPr lang="en-US" sz="6700" dirty="0" smtClean="0"/>
              <a:t>RESOURCES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700" dirty="0" smtClean="0"/>
              <a:t>A BIG geographical IDEA</a:t>
            </a:r>
            <a:br>
              <a:rPr lang="en-US" sz="2700" dirty="0" smtClean="0"/>
            </a:br>
            <a:r>
              <a:rPr lang="en-US" sz="2700" dirty="0" smtClean="0"/>
              <a:t>with many consequences IN</a:t>
            </a:r>
            <a:br>
              <a:rPr lang="en-US" sz="2700" dirty="0" smtClean="0"/>
            </a:br>
            <a:r>
              <a:rPr lang="en-US" dirty="0" err="1" smtClean="0"/>
              <a:t>SouthWEST</a:t>
            </a:r>
            <a:r>
              <a:rPr lang="en-US" dirty="0" smtClean="0"/>
              <a:t>  ASIA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2514600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</a:pPr>
            <a:r>
              <a:rPr lang="en-US" sz="2200" dirty="0"/>
              <a:t>T</a:t>
            </a:r>
            <a:r>
              <a:rPr lang="en-US" sz="2200" dirty="0" smtClean="0"/>
              <a:t>his big idea can help us understand</a:t>
            </a:r>
            <a:br>
              <a:rPr lang="en-US" sz="2200" dirty="0" smtClean="0"/>
            </a:br>
            <a:r>
              <a:rPr lang="en-US" sz="2200" dirty="0" smtClean="0"/>
              <a:t>many geographic patterns in Southwest Asia,</a:t>
            </a:r>
          </a:p>
          <a:p>
            <a:pPr>
              <a:lnSpc>
                <a:spcPts val="2600"/>
              </a:lnSpc>
            </a:pPr>
            <a:r>
              <a:rPr lang="en-US" sz="2200" dirty="0" smtClean="0"/>
              <a:t>including patterns of food production, population, ancient empires, religions, </a:t>
            </a:r>
          </a:p>
          <a:p>
            <a:pPr>
              <a:lnSpc>
                <a:spcPts val="2600"/>
              </a:lnSpc>
            </a:pPr>
            <a:r>
              <a:rPr lang="en-US" sz="2200" dirty="0" smtClean="0"/>
              <a:t>trade, borders, </a:t>
            </a:r>
            <a:r>
              <a:rPr lang="en-US" sz="2200" dirty="0"/>
              <a:t>oil production, and </a:t>
            </a:r>
            <a:r>
              <a:rPr lang="en-US" sz="2200" dirty="0" smtClean="0"/>
              <a:t>terrorism.</a:t>
            </a:r>
          </a:p>
        </p:txBody>
      </p:sp>
    </p:spTree>
    <p:extLst>
      <p:ext uri="{BB962C8B-B14F-4D97-AF65-F5344CB8AC3E}">
        <p14:creationId xmlns:p14="http://schemas.microsoft.com/office/powerpoint/2010/main" val="39550669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770925" y="3112625"/>
            <a:ext cx="4572000" cy="1981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Questions</a:t>
            </a:r>
            <a:br>
              <a:rPr lang="en-US" sz="4000" dirty="0" smtClean="0"/>
            </a:br>
            <a:r>
              <a:rPr lang="en-US" sz="4000" dirty="0" smtClean="0"/>
              <a:t>se</a:t>
            </a:r>
            <a:r>
              <a:rPr lang="en-US" sz="4000" dirty="0" smtClean="0"/>
              <a:t>ction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09690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818472" y="3963889"/>
            <a:ext cx="3554799" cy="1677888"/>
          </a:xfrm>
          <a:prstGeom prst="wedgeRoundRectCallout">
            <a:avLst>
              <a:gd name="adj1" fmla="val -49446"/>
              <a:gd name="adj2" fmla="val 2389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Not surprisingly,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many parts of this area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have had</a:t>
            </a:r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different names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 the past.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4200" y="1759799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LEVANT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5334000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AKSUM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5254" y="2353733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AKKAD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3189" y="1742644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ASSYRIA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64620" y="2050421"/>
            <a:ext cx="1085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BABYLON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1200" y="440267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BYZANTIUM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5034769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KUSH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2413" y="4722911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NUBIA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0832" y="1981198"/>
            <a:ext cx="1058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PHOENICIA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93232" y="2206823"/>
            <a:ext cx="1058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CANAAN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40832" y="594155"/>
            <a:ext cx="1278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CAPPADOCIA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95253" y="1373088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MEDIA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45185" y="1219200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TAURUS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4415" y="748044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LYDIA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49436" y="2073586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ELAM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80709" y="1141511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SCYTHIA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4350327" y="205345"/>
            <a:ext cx="4081272" cy="1515533"/>
          </a:xfrm>
          <a:prstGeom prst="wedgeRoundRectCallout">
            <a:avLst>
              <a:gd name="adj1" fmla="val -62339"/>
              <a:gd name="adj2" fmla="val 8326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Including one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the most famous names:</a:t>
            </a:r>
          </a:p>
          <a:p>
            <a:pPr algn="ctr"/>
            <a:r>
              <a:rPr lang="en-US" sz="32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Mesopotamia</a:t>
            </a:r>
          </a:p>
        </p:txBody>
      </p:sp>
    </p:spTree>
    <p:extLst>
      <p:ext uri="{BB962C8B-B14F-4D97-AF65-F5344CB8AC3E}">
        <p14:creationId xmlns:p14="http://schemas.microsoft.com/office/powerpoint/2010/main" val="4253587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124200"/>
            <a:ext cx="4657344" cy="2033626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638800" y="533400"/>
            <a:ext cx="2971800" cy="2133600"/>
          </a:xfrm>
          <a:prstGeom prst="wedgeRoundRectCallout">
            <a:avLst>
              <a:gd name="adj1" fmla="val -2048"/>
              <a:gd name="adj2" fmla="val 10198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Why is this area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sometimes called</a:t>
            </a:r>
            <a:endParaRPr lang="en-US" sz="20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“the crossroads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of history”?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6197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562600" y="228600"/>
            <a:ext cx="2819400" cy="1981200"/>
          </a:xfrm>
          <a:prstGeom prst="wedgeRoundRectCallout">
            <a:avLst>
              <a:gd name="adj1" fmla="val -125278"/>
              <a:gd name="adj2" fmla="val 2866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What is another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common name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for this area?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8489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191000" y="3352800"/>
            <a:ext cx="3166872" cy="2717800"/>
          </a:xfrm>
          <a:prstGeom prst="wedgeRoundRectCallout">
            <a:avLst>
              <a:gd name="adj1" fmla="val -50103"/>
              <a:gd name="adj2" fmla="val 2180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What are some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consequences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its latitude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(compared with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Texas in the US)</a:t>
            </a:r>
            <a:endParaRPr lang="en-US" sz="20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752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4200" y="1759799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LEVANT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5334000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AKSUM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5254" y="2353733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AKKAD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3189" y="1742644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ASSYRIA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64620" y="2050421"/>
            <a:ext cx="1085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BABYLON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1200" y="440267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BYZANTIUM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5034769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KUSH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2413" y="4722911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NUBIA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0832" y="1981198"/>
            <a:ext cx="1058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PHOENICIA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93232" y="2206823"/>
            <a:ext cx="1058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CANAAN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40832" y="594155"/>
            <a:ext cx="1278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CAPPADOCIA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95253" y="1373088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MEDIA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45185" y="1219200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TAURUS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4415" y="748044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LYDIA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49436" y="2073586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ELAM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80709" y="1141511"/>
            <a:ext cx="831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SCYTHIA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4350327" y="205345"/>
            <a:ext cx="4081272" cy="1515533"/>
          </a:xfrm>
          <a:prstGeom prst="wedgeRoundRectCallout">
            <a:avLst>
              <a:gd name="adj1" fmla="val -62339"/>
              <a:gd name="adj2" fmla="val 8326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What is the general name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for this area, which supported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several ancient civilizations?</a:t>
            </a:r>
            <a:endParaRPr lang="en-US" sz="32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4803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295400" y="914400"/>
            <a:ext cx="5791200" cy="1066800"/>
          </a:xfrm>
          <a:prstGeom prst="wedgeRoundRectCallout">
            <a:avLst>
              <a:gd name="adj1" fmla="val -49446"/>
              <a:gd name="adj2" fmla="val 2389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One way to try to understand this region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is to look at the idea of </a:t>
            </a:r>
            <a:r>
              <a:rPr lang="en-US" sz="2000" u="sng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resources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485909" y="1828800"/>
            <a:ext cx="2743200" cy="762000"/>
          </a:xfrm>
          <a:prstGeom prst="wedgeRoundRectCallout">
            <a:avLst>
              <a:gd name="adj1" fmla="val -50103"/>
              <a:gd name="adj2" fmla="val 2180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What is a resource?</a:t>
            </a:r>
            <a:endParaRPr lang="en-US" sz="20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nip Single Corner Rectangle 2"/>
          <p:cNvSpPr/>
          <p:nvPr/>
        </p:nvSpPr>
        <p:spPr>
          <a:xfrm>
            <a:off x="609600" y="2057400"/>
            <a:ext cx="5562600" cy="1752600"/>
          </a:xfrm>
          <a:prstGeom prst="snip1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Definition: a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is something that nature provides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and people have learned how to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828800" y="3657600"/>
            <a:ext cx="6553200" cy="2156461"/>
          </a:xfrm>
          <a:prstGeom prst="wedgeRoundRectCallout">
            <a:avLst>
              <a:gd name="adj1" fmla="val -50103"/>
              <a:gd name="adj2" fmla="val 2180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Why are resources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are geographically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important?</a:t>
            </a:r>
          </a:p>
          <a:p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Why are resources historically important?</a:t>
            </a:r>
            <a:endParaRPr lang="en-US" sz="20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530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143000" y="4267200"/>
            <a:ext cx="4038600" cy="1752600"/>
          </a:xfrm>
          <a:prstGeom prst="wedgeRoundRectCallout">
            <a:avLst>
              <a:gd name="adj1" fmla="val -46367"/>
              <a:gd name="adj2" fmla="val -13130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To see how resources work,</a:t>
            </a:r>
          </a:p>
          <a:p>
            <a:pPr algn="ctr"/>
            <a:r>
              <a:rPr lang="en-US" sz="24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let’s look at </a:t>
            </a:r>
            <a:r>
              <a:rPr lang="en-US" sz="2400" u="sng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where</a:t>
            </a:r>
          </a:p>
          <a:p>
            <a:pPr algn="ctr"/>
            <a:r>
              <a:rPr lang="en-US" sz="24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first two large cities</a:t>
            </a:r>
          </a:p>
          <a:p>
            <a:pPr algn="ctr"/>
            <a:r>
              <a:rPr lang="en-US" sz="24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the world were built.</a:t>
            </a:r>
            <a:endParaRPr lang="en-US" sz="24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143000" y="4267200"/>
            <a:ext cx="4038600" cy="1752600"/>
          </a:xfrm>
          <a:prstGeom prst="wedgeRoundRectCallout">
            <a:avLst>
              <a:gd name="adj1" fmla="val 16671"/>
              <a:gd name="adj2" fmla="val -13314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What do the first cities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that people ever built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 this world region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have in common?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2121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1143000" y="4267200"/>
            <a:ext cx="4038600" cy="1752600"/>
          </a:xfrm>
          <a:prstGeom prst="wedgeRoundRectCallout">
            <a:avLst>
              <a:gd name="adj1" fmla="val -46367"/>
              <a:gd name="adj2" fmla="val -13130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To see how resources work,</a:t>
            </a:r>
          </a:p>
          <a:p>
            <a:pPr algn="ctr"/>
            <a:r>
              <a:rPr lang="en-US" sz="24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let’s look at </a:t>
            </a:r>
            <a:r>
              <a:rPr lang="en-US" sz="2400" u="sng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where</a:t>
            </a:r>
          </a:p>
          <a:p>
            <a:pPr algn="ctr"/>
            <a:r>
              <a:rPr lang="en-US" sz="24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first two large cities</a:t>
            </a:r>
          </a:p>
          <a:p>
            <a:pPr algn="ctr"/>
            <a:r>
              <a:rPr lang="en-US" sz="24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the world were built.</a:t>
            </a:r>
            <a:endParaRPr lang="en-US" sz="24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143000" y="4267200"/>
            <a:ext cx="4038600" cy="1752600"/>
          </a:xfrm>
          <a:prstGeom prst="wedgeRoundRectCallout">
            <a:avLst>
              <a:gd name="adj1" fmla="val 16671"/>
              <a:gd name="adj2" fmla="val -13314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To see how resources work,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let’s look at </a:t>
            </a:r>
            <a:r>
              <a:rPr lang="en-US" sz="2000" u="sng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where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first two large cities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the world were built.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571999" y="5334000"/>
            <a:ext cx="3505201" cy="1437024"/>
          </a:xfrm>
          <a:prstGeom prst="wedgeRoundRectCallout">
            <a:avLst>
              <a:gd name="adj1" fmla="val -50760"/>
              <a:gd name="adj2" fmla="val 2458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Each city was located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near the end of a river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flowing through a desert.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9249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4568952" y="2438399"/>
            <a:ext cx="4053840" cy="1981200"/>
          </a:xfrm>
          <a:prstGeom prst="wedgeRoundRectCallout">
            <a:avLst>
              <a:gd name="adj1" fmla="val -50103"/>
              <a:gd name="adj2" fmla="val 21808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Describe how the soil</a:t>
            </a:r>
          </a:p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near the end of a river</a:t>
            </a:r>
          </a:p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is made by the river,</a:t>
            </a:r>
          </a:p>
          <a:p>
            <a:pPr algn="ctr"/>
            <a:r>
              <a:rPr lang="en-US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and why that is important.</a:t>
            </a:r>
            <a:endParaRPr lang="en-US" sz="2000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819400" y="4191000"/>
            <a:ext cx="4572000" cy="1219200"/>
          </a:xfrm>
          <a:prstGeom prst="wedgeRoundRectCallout">
            <a:avLst>
              <a:gd name="adj1" fmla="val -50103"/>
              <a:gd name="adj2" fmla="val 21808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Describe how a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surrounding desert 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could be viewed as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resource.</a:t>
            </a:r>
            <a:endParaRPr lang="en-US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54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"/>
            <a:ext cx="6138672" cy="67056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3810000" y="3386667"/>
            <a:ext cx="4495800" cy="1947334"/>
          </a:xfrm>
          <a:prstGeom prst="wedgeRoundRectCallout">
            <a:avLst>
              <a:gd name="adj1" fmla="val -49446"/>
              <a:gd name="adj2" fmla="val 2319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What technology allowed people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to settle along a river?</a:t>
            </a:r>
          </a:p>
          <a:p>
            <a:pPr algn="ctr"/>
            <a:endParaRPr lang="en-US" sz="10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How did they choose locations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when they decided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to build 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many new cities?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iamond 2"/>
          <p:cNvSpPr/>
          <p:nvPr/>
        </p:nvSpPr>
        <p:spPr>
          <a:xfrm>
            <a:off x="2407920" y="1432560"/>
            <a:ext cx="152400" cy="152400"/>
          </a:xfrm>
          <a:prstGeom prst="diamond">
            <a:avLst/>
          </a:prstGeom>
          <a:solidFill>
            <a:srgbClr val="FF3399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>
            <a:off x="2743200" y="1676400"/>
            <a:ext cx="152400" cy="152400"/>
          </a:xfrm>
          <a:prstGeom prst="diamond">
            <a:avLst/>
          </a:prstGeom>
          <a:solidFill>
            <a:srgbClr val="FF3399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/>
          <p:cNvSpPr/>
          <p:nvPr/>
        </p:nvSpPr>
        <p:spPr>
          <a:xfrm>
            <a:off x="3200400" y="1676400"/>
            <a:ext cx="152400" cy="152400"/>
          </a:xfrm>
          <a:prstGeom prst="diamond">
            <a:avLst/>
          </a:prstGeom>
          <a:solidFill>
            <a:srgbClr val="FF3399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1752600" y="685800"/>
            <a:ext cx="152400" cy="152400"/>
          </a:xfrm>
          <a:prstGeom prst="diamond">
            <a:avLst/>
          </a:prstGeom>
          <a:solidFill>
            <a:srgbClr val="FF3399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362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724400" y="685799"/>
            <a:ext cx="3810000" cy="1998133"/>
          </a:xfrm>
          <a:prstGeom prst="wedgeRoundRectCallout">
            <a:avLst>
              <a:gd name="adj1" fmla="val -64405"/>
              <a:gd name="adj2" fmla="val 11195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What kind of environment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is usually found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near the Tropic lines?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297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286000" y="838200"/>
            <a:ext cx="6553200" cy="4038600"/>
          </a:xfrm>
          <a:prstGeom prst="wedgeRoundRectCallout">
            <a:avLst>
              <a:gd name="adj1" fmla="val -49446"/>
              <a:gd name="adj2" fmla="val 2389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These ancient civilizations developed</a:t>
            </a:r>
          </a:p>
          <a:p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     in an area that is now the home of: </a:t>
            </a:r>
          </a:p>
          <a:p>
            <a:pPr>
              <a:lnSpc>
                <a:spcPts val="3600"/>
              </a:lnSpc>
            </a:pP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        - large numbers of very poor people,</a:t>
            </a:r>
          </a:p>
          <a:p>
            <a:pPr>
              <a:lnSpc>
                <a:spcPts val="3600"/>
              </a:lnSpc>
            </a:pP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        - a few multimillionaire </a:t>
            </a:r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families,</a:t>
            </a:r>
          </a:p>
          <a:p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        - some of the least democratic governments           </a:t>
            </a:r>
          </a:p>
          <a:p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              in the world,</a:t>
            </a:r>
          </a:p>
          <a:p>
            <a:pPr>
              <a:lnSpc>
                <a:spcPts val="3600"/>
              </a:lnSpc>
            </a:pP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en-US" sz="2000" u="sng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ts val="3600"/>
              </a:lnSpc>
            </a:pPr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       - some well-known terrorist organizations.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038600" y="4572001"/>
            <a:ext cx="4419600" cy="990600"/>
          </a:xfrm>
          <a:prstGeom prst="wedgeRoundRectCallout">
            <a:avLst>
              <a:gd name="adj1" fmla="val -24831"/>
              <a:gd name="adj2" fmla="val 5085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Why are they here?</a:t>
            </a:r>
          </a:p>
        </p:txBody>
      </p:sp>
    </p:spTree>
    <p:extLst>
      <p:ext uri="{BB962C8B-B14F-4D97-AF65-F5344CB8AC3E}">
        <p14:creationId xmlns:p14="http://schemas.microsoft.com/office/powerpoint/2010/main" val="42033210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660280" y="3581400"/>
            <a:ext cx="2797920" cy="2209800"/>
          </a:xfrm>
          <a:prstGeom prst="wedgeRoundRectCallout">
            <a:avLst>
              <a:gd name="adj1" fmla="val -97973"/>
              <a:gd name="adj2" fmla="val -10458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actual pattern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precipitation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is also influenced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by the locations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high mountains.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638800" y="3581400"/>
            <a:ext cx="2819400" cy="2209800"/>
          </a:xfrm>
          <a:prstGeom prst="wedgeRoundRectCallout">
            <a:avLst>
              <a:gd name="adj1" fmla="val -87084"/>
              <a:gd name="adj2" fmla="val -13726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actual pattern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precipitation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is also influenced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by the locations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high mountains.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638800" y="3581400"/>
            <a:ext cx="2819400" cy="2209800"/>
          </a:xfrm>
          <a:prstGeom prst="wedgeRoundRectCallout">
            <a:avLst>
              <a:gd name="adj1" fmla="val -164041"/>
              <a:gd name="adj2" fmla="val 6713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How is the pattern</a:t>
            </a:r>
            <a:endParaRPr lang="en-US" sz="20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precipitation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influenced</a:t>
            </a:r>
            <a:endParaRPr lang="en-US" sz="20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by the locations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high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mountains?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0597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1" y="91440"/>
            <a:ext cx="6130469" cy="667511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944533" y="3962400"/>
            <a:ext cx="3123446" cy="2286000"/>
          </a:xfrm>
          <a:prstGeom prst="wedgeRoundRectCallout">
            <a:avLst>
              <a:gd name="adj1" fmla="val -96693"/>
              <a:gd name="adj2" fmla="val 2018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 summer, the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Equatorial Rainy Belt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moves northward,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and brings rain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to the highlands in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Ethiopia and Yemen.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954179" y="3971081"/>
            <a:ext cx="3123446" cy="2286000"/>
          </a:xfrm>
          <a:prstGeom prst="wedgeRoundRectCallout">
            <a:avLst>
              <a:gd name="adj1" fmla="val -129890"/>
              <a:gd name="adj2" fmla="val 5060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What season is this?</a:t>
            </a:r>
          </a:p>
          <a:p>
            <a:pPr algn="ctr"/>
            <a:endParaRPr lang="en-US" sz="9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What causes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rain to fall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 these areas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at this time?</a:t>
            </a:r>
            <a:endParaRPr lang="en-US" sz="20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767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1" y="91440"/>
            <a:ext cx="6130469" cy="667511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524000" y="457200"/>
            <a:ext cx="3124200" cy="1402080"/>
          </a:xfrm>
          <a:prstGeom prst="wedgeRoundRectCallout">
            <a:avLst>
              <a:gd name="adj1" fmla="val -55394"/>
              <a:gd name="adj2" fmla="val 1091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What river is this?</a:t>
            </a:r>
          </a:p>
          <a:p>
            <a:pPr algn="ctr"/>
            <a:endParaRPr lang="en-US" sz="8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 what months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does it usually flood?</a:t>
            </a:r>
            <a:endParaRPr lang="en-US" sz="20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372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1" y="91440"/>
            <a:ext cx="6130469" cy="667511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128730" y="838199"/>
            <a:ext cx="3405670" cy="2438401"/>
          </a:xfrm>
          <a:prstGeom prst="wedgeRoundRectCallout">
            <a:avLst>
              <a:gd name="adj1" fmla="val -88413"/>
              <a:gd name="adj2" fmla="val -125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128730" y="381000"/>
            <a:ext cx="3405670" cy="3047999"/>
          </a:xfrm>
          <a:prstGeom prst="wedgeRoundRectCallout">
            <a:avLst>
              <a:gd name="adj1" fmla="val -129332"/>
              <a:gd name="adj2" fmla="val -3846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What season is this?</a:t>
            </a:r>
          </a:p>
          <a:p>
            <a:pPr algn="ctr"/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What causes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rain and snow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to fall in these areas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at this time of year?</a:t>
            </a:r>
            <a:endParaRPr lang="en-US" sz="16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0342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1" y="91440"/>
            <a:ext cx="6130469" cy="6675118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048000" y="3505200"/>
            <a:ext cx="2971800" cy="2514601"/>
          </a:xfrm>
          <a:prstGeom prst="wedgeRoundRectCallout">
            <a:avLst>
              <a:gd name="adj1" fmla="val -24521"/>
              <a:gd name="adj2" fmla="val -8375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 what months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do these two rivers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usually flood?</a:t>
            </a:r>
          </a:p>
          <a:p>
            <a:pPr algn="ctr"/>
            <a:endParaRPr lang="en-US" sz="9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Why is that 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 good time</a:t>
            </a:r>
            <a:endParaRPr lang="en-US" sz="20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for food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production?</a:t>
            </a:r>
            <a:endParaRPr lang="en-US" sz="20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4468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1" y="91440"/>
            <a:ext cx="6130469" cy="667511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867400" y="999067"/>
            <a:ext cx="2743199" cy="1820333"/>
          </a:xfrm>
          <a:prstGeom prst="wedgeRoundRectCallout">
            <a:avLst>
              <a:gd name="adj1" fmla="val -139946"/>
              <a:gd name="adj2" fmla="val 1564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Name at least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three civilizations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that developed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 this general area.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6705600" y="4267200"/>
            <a:ext cx="2273770" cy="2286000"/>
          </a:xfrm>
          <a:prstGeom prst="wedgeRoundRectCallout">
            <a:avLst>
              <a:gd name="adj1" fmla="val -49918"/>
              <a:gd name="adj2" fmla="val 19827"/>
              <a:gd name="adj3" fmla="val 16667"/>
            </a:avLst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stars, squares,</a:t>
            </a:r>
          </a:p>
          <a:p>
            <a:pPr algn="ct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triangles, and x’s</a:t>
            </a:r>
          </a:p>
          <a:p>
            <a:pPr algn="ct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show the main cities </a:t>
            </a:r>
          </a:p>
          <a:p>
            <a:pPr algn="ct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at different times,</a:t>
            </a:r>
          </a:p>
          <a:p>
            <a:pPr algn="ct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 explained</a:t>
            </a:r>
          </a:p>
          <a:p>
            <a:pPr algn="ct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the clickable</a:t>
            </a:r>
          </a:p>
          <a:p>
            <a:pPr algn="ct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mini-Atlas </a:t>
            </a:r>
            <a:endParaRPr lang="en-US" sz="16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iamond 4"/>
          <p:cNvSpPr/>
          <p:nvPr/>
        </p:nvSpPr>
        <p:spPr>
          <a:xfrm>
            <a:off x="2743200" y="1756833"/>
            <a:ext cx="152400" cy="152400"/>
          </a:xfrm>
          <a:prstGeom prst="diamond">
            <a:avLst/>
          </a:prstGeom>
          <a:solidFill>
            <a:srgbClr val="FF3399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434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1" y="91440"/>
            <a:ext cx="6130469" cy="667511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175933" y="4114800"/>
            <a:ext cx="4267200" cy="2310714"/>
          </a:xfrm>
          <a:prstGeom prst="wedgeRoundRectCallout">
            <a:avLst>
              <a:gd name="adj1" fmla="val -72722"/>
              <a:gd name="adj2" fmla="val -20002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By Roman times (100 BCE)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people had learned how 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to build sea-going ships.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sea became a resource,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and new cities were built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along the shore.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175933" y="4114800"/>
            <a:ext cx="4267200" cy="2310714"/>
          </a:xfrm>
          <a:prstGeom prst="wedgeRoundRectCallout">
            <a:avLst>
              <a:gd name="adj1" fmla="val -49283"/>
              <a:gd name="adj2" fmla="val -15722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By Roman times (100 BCE)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people had learned how 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to build sea-going ships.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sea became a resource,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and new cities were built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along the shore.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175933" y="4114800"/>
            <a:ext cx="4267200" cy="2310714"/>
          </a:xfrm>
          <a:prstGeom prst="wedgeRoundRectCallout">
            <a:avLst>
              <a:gd name="adj1" fmla="val -78753"/>
              <a:gd name="adj2" fmla="val -17437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By Roman times (100 BCE)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people had learned how 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to build sea-going ships.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sea became a resource,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and new cities were built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along the shore.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175932" y="4114800"/>
            <a:ext cx="4529668" cy="2514600"/>
          </a:xfrm>
          <a:prstGeom prst="wedgeRoundRectCallout">
            <a:avLst>
              <a:gd name="adj1" fmla="val -71465"/>
              <a:gd name="adj2" fmla="val -11621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What technology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became important at the time 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the Greek and Roman empires?</a:t>
            </a:r>
            <a:endParaRPr lang="en-US" sz="20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0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What were some consequences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this new technology?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5119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914400" y="1106810"/>
            <a:ext cx="7239000" cy="4379589"/>
          </a:xfrm>
          <a:prstGeom prst="wedgeRoundRectCallout">
            <a:avLst>
              <a:gd name="adj1" fmla="val -49446"/>
              <a:gd name="adj2" fmla="val 23197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combination of flooding rivers, easy-to-work soil,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irrigation technology, and the surrounding desert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helped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farmers become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very productive.</a:t>
            </a:r>
          </a:p>
          <a:p>
            <a:pPr algn="ctr"/>
            <a:endParaRPr lang="en-US" sz="9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What is an important consequence</a:t>
            </a:r>
          </a:p>
          <a:p>
            <a:pPr algn="ctr"/>
            <a:r>
              <a:rPr lang="en-US" sz="24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of that rise in productivity?</a:t>
            </a:r>
            <a:endParaRPr lang="en-US" sz="2400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5424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04800" y="3996266"/>
            <a:ext cx="3124200" cy="2023533"/>
          </a:xfrm>
          <a:prstGeom prst="wedgeRoundRectCallout">
            <a:avLst>
              <a:gd name="adj1" fmla="val 47917"/>
              <a:gd name="adj2" fmla="val -13679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What Babylonian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king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made</a:t>
            </a:r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one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the first </a:t>
            </a:r>
            <a:endParaRPr lang="en-US" sz="20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sets of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written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laws?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876800" y="3996267"/>
            <a:ext cx="2667000" cy="2023533"/>
          </a:xfrm>
          <a:prstGeom prst="wedgeRoundRectCallout">
            <a:avLst>
              <a:gd name="adj1" fmla="val -72398"/>
              <a:gd name="adj2" fmla="val -12506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 few centuries later, what religion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started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 the hills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western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Iran?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1663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200400" y="3200400"/>
            <a:ext cx="3581399" cy="1905001"/>
          </a:xfrm>
          <a:prstGeom prst="wedgeRoundRectCallout">
            <a:avLst>
              <a:gd name="adj1" fmla="val -100381"/>
              <a:gd name="adj2" fmla="val -8249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What group of people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trace their history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to a time of slavery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and an Exodus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out of Egypt?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394200" y="990599"/>
            <a:ext cx="3911600" cy="1589129"/>
          </a:xfrm>
          <a:prstGeom prst="wedgeRoundRectCallout">
            <a:avLst>
              <a:gd name="adj1" fmla="val -111517"/>
              <a:gd name="adj2" fmla="val 3528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What are some names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the area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that these people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called their “Promised Land”?</a:t>
            </a:r>
            <a:endParaRPr lang="en-US" sz="16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1117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295400" y="914400"/>
            <a:ext cx="5791200" cy="1066800"/>
          </a:xfrm>
          <a:prstGeom prst="wedgeRoundRectCallout">
            <a:avLst>
              <a:gd name="adj1" fmla="val -49446"/>
              <a:gd name="adj2" fmla="val 2389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One way to try to understand this region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is to look at the idea of </a:t>
            </a:r>
            <a:r>
              <a:rPr lang="en-US" sz="2000" u="sng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resources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3" name="Snip Single Corner Rectangle 2"/>
          <p:cNvSpPr/>
          <p:nvPr/>
        </p:nvSpPr>
        <p:spPr>
          <a:xfrm>
            <a:off x="624840" y="1981200"/>
            <a:ext cx="5562600" cy="1752600"/>
          </a:xfrm>
          <a:prstGeom prst="snip1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Definition: a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is something that nature provides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and people have learned how to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628900" y="3428999"/>
            <a:ext cx="5562600" cy="1752601"/>
          </a:xfrm>
          <a:prstGeom prst="wedgeRoundRectCallout">
            <a:avLst>
              <a:gd name="adj1" fmla="val -50103"/>
              <a:gd name="adj2" fmla="val 2180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People use resources to produce everything</a:t>
            </a:r>
          </a:p>
          <a:p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  that they eat, wear, buy, or use –</a:t>
            </a:r>
          </a:p>
          <a:p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       from wood chips to </a:t>
            </a:r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potato chips,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       computer chips, and poker chips.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981200" y="4396739"/>
            <a:ext cx="6553200" cy="2156461"/>
          </a:xfrm>
          <a:prstGeom prst="wedgeRoundRectCallout">
            <a:avLst>
              <a:gd name="adj1" fmla="val -50103"/>
              <a:gd name="adj2" fmla="val 2180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Resources are geographically important,</a:t>
            </a:r>
          </a:p>
          <a:p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  because different places have different resources.</a:t>
            </a:r>
          </a:p>
          <a:p>
            <a:endParaRPr lang="en-US" sz="8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They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are also historically important,</a:t>
            </a:r>
          </a:p>
          <a:p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because technology changes, and therefore</a:t>
            </a:r>
            <a:endParaRPr lang="en-US" sz="20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people used different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resources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different times.</a:t>
            </a:r>
          </a:p>
        </p:txBody>
      </p:sp>
    </p:spTree>
    <p:extLst>
      <p:ext uri="{BB962C8B-B14F-4D97-AF65-F5344CB8AC3E}">
        <p14:creationId xmlns:p14="http://schemas.microsoft.com/office/powerpoint/2010/main" val="1225541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267200" y="2336799"/>
            <a:ext cx="3581399" cy="2133600"/>
          </a:xfrm>
          <a:prstGeom prst="wedgeRoundRectCallout">
            <a:avLst>
              <a:gd name="adj1" fmla="val -114459"/>
              <a:gd name="adj2" fmla="val -4853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What other religion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started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 that same small area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during the Roman Empire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(the beginning of the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Common Era - CE). 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317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066800" y="1072943"/>
            <a:ext cx="7086600" cy="4379590"/>
          </a:xfrm>
          <a:prstGeom prst="wedgeRoundRectCallout">
            <a:avLst>
              <a:gd name="adj1" fmla="val -49446"/>
              <a:gd name="adj2" fmla="val 23197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Zoroastrianism, Judaism, and Christianity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all started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Southwest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Asia, thousands of years ago,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but today they are no longer the main religions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this part of the world.</a:t>
            </a:r>
          </a:p>
          <a:p>
            <a:pPr algn="ctr"/>
            <a:endParaRPr lang="en-US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Briefly describe the history of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Christianity.</a:t>
            </a: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Briefly describe the history of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Judaism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11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Briefly describe the history of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Zoroastrianism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592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5897033" y="2971800"/>
            <a:ext cx="2561167" cy="2514600"/>
          </a:xfrm>
          <a:prstGeom prst="wedgeRoundRectCallout">
            <a:avLst>
              <a:gd name="adj1" fmla="val -178261"/>
              <a:gd name="adj2" fmla="val -1858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What happened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 this desert area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 the early 600s</a:t>
            </a:r>
            <a:r>
              <a:rPr lang="en-US" sz="20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0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6396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5219700" y="1143000"/>
            <a:ext cx="3390900" cy="1676400"/>
          </a:xfrm>
          <a:prstGeom prst="wedgeRoundRectCallout">
            <a:avLst>
              <a:gd name="adj1" fmla="val -50103"/>
              <a:gd name="adj2" fmla="val 2180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What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branch of Islam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is shown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on this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map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75603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572000" y="3657600"/>
            <a:ext cx="3276600" cy="2209800"/>
          </a:xfrm>
          <a:prstGeom prst="wedgeRoundRectCallout">
            <a:avLst>
              <a:gd name="adj1" fmla="val -64424"/>
              <a:gd name="adj2" fmla="val -12833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What branch of Islam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is shown on this map?</a:t>
            </a:r>
          </a:p>
          <a:p>
            <a:pPr algn="ctr"/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 what country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are they the majority?</a:t>
            </a:r>
            <a:endParaRPr lang="en-US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562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6324600" y="685800"/>
            <a:ext cx="2743200" cy="2895600"/>
          </a:xfrm>
          <a:prstGeom prst="wedgeRoundRectCallout">
            <a:avLst>
              <a:gd name="adj1" fmla="val -50103"/>
              <a:gd name="adj2" fmla="val 2180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What is the balance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among different 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Islamic groups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 Egypt?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 Turkey?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 Iran?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 Yemen?</a:t>
            </a:r>
            <a:endParaRPr lang="en-US" sz="20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410200" y="5078392"/>
            <a:ext cx="3124200" cy="1665624"/>
          </a:xfrm>
          <a:prstGeom prst="wedgeRoundRectCallout">
            <a:avLst>
              <a:gd name="adj1" fmla="val 50053"/>
              <a:gd name="adj2" fmla="val -9883"/>
              <a:gd name="adj3" fmla="val 16667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Why is it difficult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make generalizations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about relationships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between different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Islamic groups?</a:t>
            </a: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8979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143000" y="1828800"/>
            <a:ext cx="6019800" cy="2133600"/>
          </a:xfrm>
          <a:prstGeom prst="wedgeRoundRectCallout">
            <a:avLst>
              <a:gd name="adj1" fmla="val -49446"/>
              <a:gd name="adj2" fmla="val 23197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map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shows only Southwest Asia.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Within a century after Muhammad, </a:t>
            </a:r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How far </a:t>
            </a:r>
            <a:r>
              <a:rPr lang="en-US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west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had Islam spread?</a:t>
            </a:r>
          </a:p>
          <a:p>
            <a:pPr algn="ctr"/>
            <a:endParaRPr lang="en-US" sz="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How far </a:t>
            </a:r>
            <a:r>
              <a:rPr lang="en-US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east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had Islam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spread?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6758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791200" y="2819400"/>
            <a:ext cx="3124200" cy="3048000"/>
          </a:xfrm>
          <a:prstGeom prst="wedgeRoundRectCallout">
            <a:avLst>
              <a:gd name="adj1" fmla="val -93938"/>
              <a:gd name="adj2" fmla="val -3712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For five centuries</a:t>
            </a:r>
          </a:p>
          <a:p>
            <a:pPr algn="ctr"/>
            <a:r>
              <a:rPr lang="en-US" sz="24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after Muhammad,</a:t>
            </a:r>
          </a:p>
          <a:p>
            <a:pPr algn="ctr"/>
            <a:r>
              <a:rPr lang="en-US" sz="24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Islamic traders</a:t>
            </a:r>
          </a:p>
          <a:p>
            <a:pPr algn="ctr"/>
            <a:r>
              <a:rPr lang="en-US" sz="24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controlled the</a:t>
            </a:r>
          </a:p>
          <a:p>
            <a:pPr algn="ctr"/>
            <a:r>
              <a:rPr lang="en-US" sz="24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main resource,</a:t>
            </a:r>
          </a:p>
          <a:p>
            <a:pPr algn="ctr"/>
            <a:endParaRPr lang="en-US" sz="24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791200" y="1905000"/>
            <a:ext cx="3200400" cy="4419600"/>
          </a:xfrm>
          <a:prstGeom prst="wedgeRoundRectCallout">
            <a:avLst>
              <a:gd name="adj1" fmla="val -158597"/>
              <a:gd name="adj2" fmla="val 667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What are the names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these two bodies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water?</a:t>
            </a:r>
            <a:endParaRPr lang="en-US" sz="20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Why were they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strategically important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 the Middle Ages?</a:t>
            </a:r>
          </a:p>
          <a:p>
            <a:pPr algn="ctr"/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Who controlled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travel at that time?</a:t>
            </a:r>
            <a:endParaRPr lang="en-US" sz="20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668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495800" y="177800"/>
            <a:ext cx="4419600" cy="2870200"/>
          </a:xfrm>
          <a:prstGeom prst="wedgeRoundRectCallout">
            <a:avLst>
              <a:gd name="adj1" fmla="val -69369"/>
              <a:gd name="adj2" fmla="val 2057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What city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grew to become 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what was probably the largest 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and richest city in the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world?</a:t>
            </a:r>
          </a:p>
          <a:p>
            <a:pPr algn="ctr"/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What is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important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about its location?</a:t>
            </a:r>
            <a:endParaRPr lang="en-US" sz="20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3276600" y="2072640"/>
            <a:ext cx="304800" cy="304800"/>
          </a:xfrm>
          <a:prstGeom prst="star5">
            <a:avLst/>
          </a:prstGeom>
          <a:solidFill>
            <a:srgbClr val="92D05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20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52400" y="838200"/>
            <a:ext cx="7772400" cy="3429000"/>
          </a:xfrm>
          <a:prstGeom prst="wedgeRoundRectCallout">
            <a:avLst>
              <a:gd name="adj1" fmla="val -49446"/>
              <a:gd name="adj2" fmla="val 23197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0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Describe at least four things that happened </a:t>
            </a:r>
          </a:p>
          <a:p>
            <a:pPr>
              <a:lnSpc>
                <a:spcPts val="3000"/>
              </a:lnSpc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change the balance of power.</a:t>
            </a:r>
          </a:p>
          <a:p>
            <a:pPr>
              <a:lnSpc>
                <a:spcPts val="3000"/>
              </a:lnSpc>
            </a:pP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region gained by these changes?</a:t>
            </a:r>
          </a:p>
          <a:p>
            <a:pPr>
              <a:lnSpc>
                <a:spcPts val="3000"/>
              </a:lnSpc>
            </a:pP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region lost?</a:t>
            </a:r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851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143000" y="4267200"/>
            <a:ext cx="4038600" cy="1752600"/>
          </a:xfrm>
          <a:prstGeom prst="wedgeRoundRectCallout">
            <a:avLst>
              <a:gd name="adj1" fmla="val -46367"/>
              <a:gd name="adj2" fmla="val -13130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To see how resources work,</a:t>
            </a:r>
          </a:p>
          <a:p>
            <a:pPr algn="ctr"/>
            <a:r>
              <a:rPr lang="en-US" sz="24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let’s look at </a:t>
            </a:r>
            <a:r>
              <a:rPr lang="en-US" sz="2400" u="sng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where</a:t>
            </a:r>
          </a:p>
          <a:p>
            <a:pPr algn="ctr"/>
            <a:r>
              <a:rPr lang="en-US" sz="24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first two large cities</a:t>
            </a:r>
          </a:p>
          <a:p>
            <a:pPr algn="ctr"/>
            <a:r>
              <a:rPr lang="en-US" sz="24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the world were built.</a:t>
            </a:r>
            <a:endParaRPr lang="en-US" sz="24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143000" y="4267200"/>
            <a:ext cx="4038600" cy="1752600"/>
          </a:xfrm>
          <a:prstGeom prst="wedgeRoundRectCallout">
            <a:avLst>
              <a:gd name="adj1" fmla="val 16671"/>
              <a:gd name="adj2" fmla="val -13314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To see how resources work,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let’s look at </a:t>
            </a:r>
            <a:r>
              <a:rPr lang="en-US" sz="2000" u="sng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where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first two large cities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the world were built.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426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5029200" y="1295400"/>
            <a:ext cx="3297936" cy="1524000"/>
          </a:xfrm>
          <a:prstGeom prst="wedgeRoundRectCallout">
            <a:avLst>
              <a:gd name="adj1" fmla="val -50103"/>
              <a:gd name="adj2" fmla="val 2180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What resource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is shown on this map?</a:t>
            </a:r>
            <a:endParaRPr lang="en-US" sz="20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715000" y="4343400"/>
            <a:ext cx="3048000" cy="1286933"/>
          </a:xfrm>
          <a:prstGeom prst="wedgeRoundRectCallout">
            <a:avLst>
              <a:gd name="adj1" fmla="val -50103"/>
              <a:gd name="adj2" fmla="val 2180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What fraction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world reserves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are in this region?</a:t>
            </a:r>
            <a:endParaRPr lang="en-US" sz="20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663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5562600" y="5029200"/>
            <a:ext cx="3276600" cy="1371600"/>
          </a:xfrm>
          <a:prstGeom prst="wedgeRoundRectCallout">
            <a:avLst>
              <a:gd name="adj1" fmla="val -50103"/>
              <a:gd name="adj2" fmla="val 2180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Do people 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in either branch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Islam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control more of the oil?</a:t>
            </a:r>
            <a:endParaRPr lang="en-US" sz="20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3535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705600" y="381000"/>
            <a:ext cx="2286000" cy="3530601"/>
          </a:xfrm>
          <a:prstGeom prst="wedgeRoundRectCallout">
            <a:avLst>
              <a:gd name="adj1" fmla="val -49446"/>
              <a:gd name="adj2" fmla="val 2597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How were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borders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between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countries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established?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2906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3096"/>
            <a:ext cx="6138671" cy="6671806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705600" y="1219200"/>
            <a:ext cx="2286000" cy="2819400"/>
          </a:xfrm>
          <a:prstGeom prst="wedgeRoundRectCallout">
            <a:avLst>
              <a:gd name="adj1" fmla="val -49446"/>
              <a:gd name="adj2" fmla="val 2597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Which 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countries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control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most of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large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oil fields?</a:t>
            </a:r>
          </a:p>
          <a:p>
            <a:pPr algn="ctr"/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101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6671732" y="2247900"/>
            <a:ext cx="2355272" cy="2971800"/>
          </a:xfrm>
          <a:prstGeom prst="wedgeRoundRectCallout">
            <a:avLst>
              <a:gd name="adj1" fmla="val -49446"/>
              <a:gd name="adj2" fmla="val 2597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Were borders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carefully drawn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to separate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different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branches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Islam?</a:t>
            </a:r>
          </a:p>
          <a:p>
            <a:pPr algn="ctr"/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Why or why not?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9763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4724400" y="2971800"/>
            <a:ext cx="2286000" cy="3606801"/>
          </a:xfrm>
          <a:prstGeom prst="wedgeRoundRectCallout">
            <a:avLst>
              <a:gd name="adj1" fmla="val -49446"/>
              <a:gd name="adj2" fmla="val 2597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What group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people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are shown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by the red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squares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on this map?</a:t>
            </a:r>
          </a:p>
          <a:p>
            <a:pPr algn="ctr"/>
            <a:endParaRPr lang="en-US" sz="20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323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28" y="89728"/>
            <a:ext cx="6133615" cy="6678543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52400" y="3581400"/>
            <a:ext cx="3581400" cy="3183467"/>
          </a:xfrm>
          <a:prstGeom prst="wedgeRoundRectCallout">
            <a:avLst>
              <a:gd name="adj1" fmla="val -50103"/>
              <a:gd name="adj2" fmla="val 2180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How does comparing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all of </a:t>
            </a:r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these maps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help us understand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why this world region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has so much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political unrest?</a:t>
            </a:r>
            <a:endParaRPr lang="en-US" sz="24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04800" y="3733801"/>
            <a:ext cx="3221735" cy="2895600"/>
          </a:xfrm>
          <a:prstGeom prst="wedgeRoundRectCallout">
            <a:avLst>
              <a:gd name="adj1" fmla="val -50103"/>
              <a:gd name="adj2" fmla="val 2180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What is the role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that oil resources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might be playing</a:t>
            </a:r>
          </a:p>
          <a:p>
            <a:pPr algn="ctr"/>
            <a:r>
              <a:rPr lang="en-US" sz="200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to help support</a:t>
            </a:r>
            <a:endParaRPr lang="en-US" sz="20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undemocratic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governments?</a:t>
            </a:r>
            <a:endParaRPr lang="en-US" sz="24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6392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733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975"/>
            <a:ext cx="6138672" cy="6684049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1143000" y="4267200"/>
            <a:ext cx="4038600" cy="1752600"/>
          </a:xfrm>
          <a:prstGeom prst="wedgeRoundRectCallout">
            <a:avLst>
              <a:gd name="adj1" fmla="val -46367"/>
              <a:gd name="adj2" fmla="val -13130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To see how resources work,</a:t>
            </a:r>
          </a:p>
          <a:p>
            <a:pPr algn="ctr"/>
            <a:r>
              <a:rPr lang="en-US" sz="24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let’s look at </a:t>
            </a:r>
            <a:r>
              <a:rPr lang="en-US" sz="2400" u="sng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where</a:t>
            </a:r>
          </a:p>
          <a:p>
            <a:pPr algn="ctr"/>
            <a:r>
              <a:rPr lang="en-US" sz="24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first two large cities</a:t>
            </a:r>
          </a:p>
          <a:p>
            <a:pPr algn="ctr"/>
            <a:r>
              <a:rPr lang="en-US" sz="24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the world were built.</a:t>
            </a:r>
            <a:endParaRPr lang="en-US" sz="24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143000" y="4267200"/>
            <a:ext cx="4038600" cy="1752600"/>
          </a:xfrm>
          <a:prstGeom prst="wedgeRoundRectCallout">
            <a:avLst>
              <a:gd name="adj1" fmla="val 16671"/>
              <a:gd name="adj2" fmla="val -13314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To see how resources work,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let’s look at </a:t>
            </a:r>
            <a:r>
              <a:rPr lang="en-US" sz="2000" u="sng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where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the first two large cities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of the world were built.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571999" y="5334000"/>
            <a:ext cx="3505201" cy="1437024"/>
          </a:xfrm>
          <a:prstGeom prst="wedgeRoundRectCallout">
            <a:avLst>
              <a:gd name="adj1" fmla="val -50760"/>
              <a:gd name="adj2" fmla="val 2458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Each city was located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near the end of a river</a:t>
            </a:r>
          </a:p>
          <a:p>
            <a:pPr algn="ctr"/>
            <a:r>
              <a:rPr lang="en-US" sz="20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flowing through a desert.</a:t>
            </a:r>
            <a:endParaRPr lang="en-US" sz="20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0219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1289</TotalTime>
  <Words>3431</Words>
  <Application>Microsoft Office PowerPoint</Application>
  <PresentationFormat>On-screen Show (4:3)</PresentationFormat>
  <Paragraphs>829</Paragraphs>
  <Slides>87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8" baseType="lpstr">
      <vt:lpstr>Apex</vt:lpstr>
      <vt:lpstr>RESOURCES A BIG geographical IDEA with many consequences IN SouthWEST  ASIA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 A BIG geographical IDEA with many consequences IN SouthWEST  ASIA</vt:lpstr>
      <vt:lpstr>Questions section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PG</dc:creator>
  <cp:lastModifiedBy>PG</cp:lastModifiedBy>
  <cp:revision>112</cp:revision>
  <dcterms:created xsi:type="dcterms:W3CDTF">2013-09-11T00:41:12Z</dcterms:created>
  <dcterms:modified xsi:type="dcterms:W3CDTF">2013-12-31T16:18:31Z</dcterms:modified>
</cp:coreProperties>
</file>