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275" r:id="rId2"/>
    <p:sldId id="322" r:id="rId3"/>
    <p:sldId id="351" r:id="rId4"/>
    <p:sldId id="277" r:id="rId5"/>
    <p:sldId id="323" r:id="rId6"/>
    <p:sldId id="324" r:id="rId7"/>
    <p:sldId id="325" r:id="rId8"/>
    <p:sldId id="327" r:id="rId9"/>
    <p:sldId id="326" r:id="rId10"/>
    <p:sldId id="328" r:id="rId11"/>
    <p:sldId id="294" r:id="rId12"/>
    <p:sldId id="329" r:id="rId13"/>
    <p:sldId id="346" r:id="rId14"/>
    <p:sldId id="310" r:id="rId15"/>
    <p:sldId id="330" r:id="rId16"/>
    <p:sldId id="321" r:id="rId17"/>
    <p:sldId id="344" r:id="rId18"/>
    <p:sldId id="343" r:id="rId19"/>
    <p:sldId id="331" r:id="rId20"/>
    <p:sldId id="306" r:id="rId21"/>
    <p:sldId id="307" r:id="rId22"/>
    <p:sldId id="308" r:id="rId23"/>
    <p:sldId id="309" r:id="rId24"/>
    <p:sldId id="305" r:id="rId25"/>
    <p:sldId id="314" r:id="rId26"/>
    <p:sldId id="315" r:id="rId27"/>
    <p:sldId id="304" r:id="rId28"/>
    <p:sldId id="345" r:id="rId29"/>
    <p:sldId id="337" r:id="rId30"/>
    <p:sldId id="303" r:id="rId31"/>
    <p:sldId id="300" r:id="rId32"/>
    <p:sldId id="311" r:id="rId33"/>
    <p:sldId id="332" r:id="rId34"/>
    <p:sldId id="333" r:id="rId35"/>
    <p:sldId id="338" r:id="rId36"/>
    <p:sldId id="301" r:id="rId37"/>
    <p:sldId id="334" r:id="rId38"/>
    <p:sldId id="336" r:id="rId39"/>
    <p:sldId id="312" r:id="rId40"/>
    <p:sldId id="316" r:id="rId41"/>
    <p:sldId id="313" r:id="rId42"/>
    <p:sldId id="347" r:id="rId43"/>
    <p:sldId id="350" r:id="rId44"/>
    <p:sldId id="342" r:id="rId45"/>
    <p:sldId id="352" r:id="rId46"/>
    <p:sldId id="348" r:id="rId47"/>
    <p:sldId id="354" r:id="rId48"/>
    <p:sldId id="397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366" r:id="rId61"/>
    <p:sldId id="368" r:id="rId62"/>
    <p:sldId id="369" r:id="rId63"/>
    <p:sldId id="367" r:id="rId64"/>
    <p:sldId id="372" r:id="rId65"/>
    <p:sldId id="373" r:id="rId66"/>
    <p:sldId id="374" r:id="rId67"/>
    <p:sldId id="375" r:id="rId68"/>
    <p:sldId id="376" r:id="rId69"/>
    <p:sldId id="377" r:id="rId70"/>
    <p:sldId id="378" r:id="rId71"/>
    <p:sldId id="379" r:id="rId72"/>
    <p:sldId id="380" r:id="rId73"/>
    <p:sldId id="381" r:id="rId74"/>
    <p:sldId id="383" r:id="rId75"/>
    <p:sldId id="384" r:id="rId76"/>
    <p:sldId id="385" r:id="rId77"/>
    <p:sldId id="386" r:id="rId78"/>
    <p:sldId id="389" r:id="rId79"/>
    <p:sldId id="391" r:id="rId80"/>
    <p:sldId id="392" r:id="rId81"/>
    <p:sldId id="393" r:id="rId82"/>
    <p:sldId id="395" r:id="rId83"/>
    <p:sldId id="396" r:id="rId84"/>
    <p:sldId id="398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9999"/>
    <a:srgbClr val="FF0000"/>
    <a:srgbClr val="003300"/>
    <a:srgbClr val="99FF99"/>
    <a:srgbClr val="FFCC99"/>
    <a:srgbClr val="660033"/>
    <a:srgbClr val="8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89" d="100"/>
          <a:sy n="89" d="100"/>
        </p:scale>
        <p:origin x="-7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B59D-31F5-4127-A6BE-1E3359B777B9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053C5-3C2C-46FC-BB82-9182733B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053C5-3C2C-46FC-BB82-9182733BEF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053C5-3C2C-46FC-BB82-9182733BEF6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CBA9F-94AD-4885-8A62-4528CE6C8FFD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858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dirty="0" smtClean="0"/>
              <a:t>Population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A geographic “BIG IDEA”</a:t>
            </a:r>
            <a:br>
              <a:rPr lang="en-US" sz="2400" dirty="0" smtClean="0"/>
            </a:br>
            <a:r>
              <a:rPr lang="en-US" sz="2400" dirty="0" smtClean="0"/>
              <a:t>with many consequences IN</a:t>
            </a:r>
            <a:br>
              <a:rPr lang="en-US" sz="2400" dirty="0" smtClean="0"/>
            </a:br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7467600" cy="2514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dirty="0" smtClean="0"/>
              <a:t>Population density helps us understand</a:t>
            </a:r>
            <a:br>
              <a:rPr lang="en-US" sz="2400" dirty="0" smtClean="0"/>
            </a:br>
            <a:r>
              <a:rPr lang="en-US" sz="2400" dirty="0" smtClean="0"/>
              <a:t>many other geographic </a:t>
            </a:r>
            <a:r>
              <a:rPr lang="en-US" sz="2400" dirty="0" smtClean="0"/>
              <a:t>features in </a:t>
            </a:r>
            <a:r>
              <a:rPr lang="en-US" sz="2400" dirty="0" smtClean="0"/>
              <a:t>China,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dirty="0" smtClean="0"/>
              <a:t>including patterns of crop production,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dirty="0" smtClean="0"/>
              <a:t>dynasties, </a:t>
            </a:r>
            <a:r>
              <a:rPr lang="en-US" sz="2400" dirty="0"/>
              <a:t>inventions</a:t>
            </a:r>
            <a:r>
              <a:rPr lang="en-US" sz="2400" dirty="0" smtClean="0"/>
              <a:t>, large </a:t>
            </a:r>
            <a:r>
              <a:rPr lang="en-US" sz="2400" dirty="0" smtClean="0"/>
              <a:t>building projects</a:t>
            </a:r>
            <a:r>
              <a:rPr lang="en-US" sz="2400" dirty="0" smtClean="0"/>
              <a:t>,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dirty="0" smtClean="0"/>
              <a:t>highways, factories, trade, pollution,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dirty="0" smtClean="0"/>
              <a:t>disease, and human rights.</a:t>
            </a:r>
          </a:p>
          <a:p>
            <a:r>
              <a:rPr lang="en-US" sz="2400" dirty="0" smtClean="0"/>
              <a:t>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335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971800" y="571500"/>
            <a:ext cx="4495799" cy="36195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Along with these similarities,</a:t>
            </a:r>
            <a:endParaRPr lang="en-US" sz="200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we should note that there are 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several important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differences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in environmental conditions.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60420" y="2286000"/>
            <a:ext cx="3649980" cy="1605868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For example, China </a:t>
            </a:r>
            <a:b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does </a:t>
            </a:r>
            <a:r>
              <a:rPr lang="en-US" sz="2000" u="sng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have a 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west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coast.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Therefore, it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has no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places </a:t>
            </a:r>
            <a:b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like California, Oregon,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Washington, or Alaska.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991100" y="3962400"/>
            <a:ext cx="3276600" cy="19431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And remember,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California is </a:t>
            </a:r>
            <a:r>
              <a:rPr lang="en-US" sz="2000" u="sng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by far 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number one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food-producing state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in the United States.</a:t>
            </a:r>
            <a:endParaRPr lang="en-US" sz="2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38800" y="2286000"/>
            <a:ext cx="3293692" cy="2209800"/>
          </a:xfrm>
          <a:prstGeom prst="wedgeRoundRectCallout">
            <a:avLst>
              <a:gd name="adj1" fmla="val -77995"/>
              <a:gd name="adj2" fmla="val -6401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Another huge difference:</a:t>
            </a:r>
          </a:p>
          <a:p>
            <a:pPr algn="ctr"/>
            <a:endParaRPr lang="en-US" sz="105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China does </a:t>
            </a:r>
            <a:r>
              <a:rPr lang="en-US" sz="2000" u="sng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have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anything like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 Great Lakes.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5097" y="1790700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Mongolia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638800" y="2286000"/>
            <a:ext cx="3293692" cy="2209800"/>
          </a:xfrm>
          <a:prstGeom prst="wedgeRoundRectCallout">
            <a:avLst>
              <a:gd name="adj1" fmla="val -77995"/>
              <a:gd name="adj2" fmla="val -6401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Another huge difference:</a:t>
            </a:r>
          </a:p>
          <a:p>
            <a:pPr algn="ctr"/>
            <a:endParaRPr lang="en-US" sz="105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China does not have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anything like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 Great Lakes.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8269" y="1414046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Manchuria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312706" y="914400"/>
            <a:ext cx="2286000" cy="1752600"/>
          </a:xfrm>
          <a:prstGeom prst="ellipse">
            <a:avLst/>
          </a:prstGeom>
          <a:solidFill>
            <a:srgbClr val="0070C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191000" y="4267200"/>
            <a:ext cx="4572000" cy="2057400"/>
          </a:xfrm>
          <a:prstGeom prst="wedgeRoundRectCallout">
            <a:avLst>
              <a:gd name="adj1" fmla="val -49895"/>
              <a:gd name="adj2" fmla="val -2724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As a result, China’s “northlands”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(Mongolia and Manchuria)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much colder and drier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than Wisconsin, Michigan,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or Ontario, Canada.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7200" y="4876800"/>
            <a:ext cx="4372598" cy="1870815"/>
          </a:xfrm>
          <a:prstGeom prst="wedgeRoundRectCallout">
            <a:avLst>
              <a:gd name="adj1" fmla="val -49895"/>
              <a:gd name="adj2" fmla="val -2724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This fact had a great importance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throughout the history of China, 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 very first dynasties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to the invasion by Genghis Khan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and the fall of the Ming Dynasty.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2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312706" y="914400"/>
            <a:ext cx="2286000" cy="1752600"/>
          </a:xfrm>
          <a:prstGeom prst="ellipse">
            <a:avLst/>
          </a:prstGeom>
          <a:solidFill>
            <a:srgbClr val="0070C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853440" y="457200"/>
            <a:ext cx="2743200" cy="1600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Great Lakes 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are a big benefit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for food production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the United States.</a:t>
            </a:r>
            <a:endParaRPr lang="en-US" sz="2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62826" y="1905000"/>
            <a:ext cx="2819400" cy="1981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China does </a:t>
            </a:r>
            <a:r>
              <a:rPr lang="en-US" sz="2000" u="sng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have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any large region 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 prime farmland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like the Corn Belt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the Midwest.</a:t>
            </a:r>
            <a:endParaRPr lang="en-US" sz="2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4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66800" y="77788"/>
            <a:ext cx="6705600" cy="760412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China </a:t>
            </a:r>
            <a:r>
              <a:rPr lang="en-US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 is four giant river systems.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629400" y="812014"/>
            <a:ext cx="1676400" cy="940586"/>
          </a:xfrm>
          <a:prstGeom prst="wedgeRoundRectCallout">
            <a:avLst>
              <a:gd name="adj1" fmla="val -64129"/>
              <a:gd name="adj2" fmla="val -974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Amur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border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Russia.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2362200"/>
            <a:ext cx="2514600" cy="1219200"/>
          </a:xfrm>
          <a:prstGeom prst="wedgeRoundRectCallout">
            <a:avLst>
              <a:gd name="adj1" fmla="val -100368"/>
              <a:gd name="adj2" fmla="val -15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Huang He -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“He” means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muddy river.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248400" y="3810000"/>
            <a:ext cx="2746333" cy="1219200"/>
          </a:xfrm>
          <a:prstGeom prst="wedgeRoundRectCallout">
            <a:avLst>
              <a:gd name="adj1" fmla="val -91230"/>
              <a:gd name="adj2" fmla="val -4427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Yangtze Jiang –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“Jiang” means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clear blue river.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67514" y="5257800"/>
            <a:ext cx="2514600" cy="1219200"/>
          </a:xfrm>
          <a:prstGeom prst="wedgeRoundRectCallout">
            <a:avLst>
              <a:gd name="adj1" fmla="val -96969"/>
              <a:gd name="adj2" fmla="val -6810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Zhu Jiang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(also known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an English name,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 Pearl River).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66800" y="77788"/>
            <a:ext cx="6019800" cy="760412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floodplains of three rivers have had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large populations throughout Chinese history.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1219200"/>
            <a:ext cx="2514600" cy="2057400"/>
          </a:xfrm>
          <a:prstGeom prst="wedgeRoundRectCallout">
            <a:avLst>
              <a:gd name="adj1" fmla="val -116341"/>
              <a:gd name="adj2" fmla="val 4961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old capitals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Luoyang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Xi’an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on the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Huang He.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248400" y="3810000"/>
            <a:ext cx="2746333" cy="1219200"/>
          </a:xfrm>
          <a:prstGeom prst="wedgeRoundRectCallout">
            <a:avLst>
              <a:gd name="adj1" fmla="val -91230"/>
              <a:gd name="adj2" fmla="val -4427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Four great cities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spaced along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Yangtze.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67514" y="5257800"/>
            <a:ext cx="2695486" cy="1447800"/>
          </a:xfrm>
          <a:prstGeom prst="wedgeRoundRectCallout">
            <a:avLst>
              <a:gd name="adj1" fmla="val -89832"/>
              <a:gd name="adj2" fmla="val -4707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Guangzhou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(Canton)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Hong Kong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near the mouth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Pearl.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57285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397094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488071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404216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013533" y="5092936"/>
            <a:ext cx="1692067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Guangzhou,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905000" y="3566622"/>
            <a:ext cx="1524000" cy="4696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Chongqing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448584"/>
            <a:ext cx="1447800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Nanjing,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19500" y="1909984"/>
            <a:ext cx="11049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12934" y="355045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75181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77788"/>
            <a:ext cx="4191000" cy="12359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oday, six of these cities are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urban cores of areas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especially large population.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57285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397094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488071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404216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013533" y="5092936"/>
            <a:ext cx="1692067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Guangzhou,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905000" y="3566622"/>
            <a:ext cx="1524000" cy="4696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Chongqing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448584"/>
            <a:ext cx="1447800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Nanjing,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19500" y="1909984"/>
            <a:ext cx="11049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27234" y="356662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75181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018107" y="812641"/>
            <a:ext cx="2743200" cy="1489816"/>
          </a:xfrm>
          <a:prstGeom prst="wedgeRoundRectCallout">
            <a:avLst>
              <a:gd name="adj1" fmla="val -85544"/>
              <a:gd name="adj2" fmla="val 61418"/>
              <a:gd name="adj3" fmla="val 16667"/>
            </a:avLst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Remember,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Beijing’s climate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like Washington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or New York City.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7074748" y="2237655"/>
            <a:ext cx="1720426" cy="1115145"/>
          </a:xfrm>
          <a:prstGeom prst="wedgeRoundRectCallout">
            <a:avLst>
              <a:gd name="adj1" fmla="val -127648"/>
              <a:gd name="adj2" fmla="val 61855"/>
              <a:gd name="adj3" fmla="val 16667"/>
            </a:avLst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like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Savannah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868161" y="4304271"/>
            <a:ext cx="2133600" cy="895091"/>
          </a:xfrm>
          <a:prstGeom prst="wedgeRoundRectCallout">
            <a:avLst>
              <a:gd name="adj1" fmla="val -139622"/>
              <a:gd name="adj2" fmla="val 26879"/>
              <a:gd name="adj3" fmla="val 16667"/>
            </a:avLst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like Miami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381000" y="77788"/>
            <a:ext cx="4191000" cy="12359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oday, six of these cities are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urban cores of areas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especially large population.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22448" y="1752600"/>
            <a:ext cx="2373151" cy="1199891"/>
          </a:xfrm>
          <a:prstGeom prst="wedgeRoundRectCallout">
            <a:avLst>
              <a:gd name="adj1" fmla="val 90101"/>
              <a:gd name="adj2" fmla="val 133767"/>
              <a:gd name="adj3" fmla="val 16667"/>
            </a:avLst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Chongqing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like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Dallas</a:t>
            </a:r>
          </a:p>
          <a:p>
            <a:pPr algn="ctr"/>
            <a:r>
              <a:rPr lang="en-US" sz="1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(with rainier summers</a:t>
            </a:r>
          </a:p>
          <a:p>
            <a:pPr algn="ctr"/>
            <a:r>
              <a:rPr lang="en-US" sz="14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and drier winters)</a:t>
            </a:r>
            <a:endParaRPr lang="en-US" sz="14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57285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397094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488071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404216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013533" y="5092936"/>
            <a:ext cx="1692067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Guangzhou,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905000" y="3566622"/>
            <a:ext cx="1524000" cy="4696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Chongqing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448584"/>
            <a:ext cx="1447800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Nanjing,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19500" y="1909984"/>
            <a:ext cx="11049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867400" y="609600"/>
            <a:ext cx="3124200" cy="2514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Different dynasties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had their capital cities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different regions.</a:t>
            </a:r>
          </a:p>
          <a:p>
            <a:pPr algn="ctr"/>
            <a:r>
              <a:rPr lang="en-US" sz="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9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Imagine being in a country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where the capital city moved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every few hundred years,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sometimes more often!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27234" y="356662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75181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7696200" y="2947066"/>
            <a:ext cx="1371600" cy="1962848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Read on,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see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this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would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matter.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81000" y="77788"/>
            <a:ext cx="4191000" cy="12359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oday, six of these cities are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urban cores of areas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especially large population.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1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2286000" y="1752600"/>
            <a:ext cx="3886200" cy="3505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Chinese history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very long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complex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but under it all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one fairly simple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geographical basis: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Different parts of the country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had different economies,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lifestyles, and cultures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73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90600" y="47165"/>
            <a:ext cx="7162800" cy="1095835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China is a good choice as a “lab”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study consequences of population density,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because it has had a large population for 2000 years. 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7400" y="3657600"/>
            <a:ext cx="3124200" cy="2667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southern region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has a long summer.</a:t>
            </a:r>
          </a:p>
          <a:p>
            <a:pPr algn="ctr"/>
            <a:endParaRPr lang="en-US" sz="8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Farmers here can grow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several crops of rice,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but plant diseases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are a problem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wet years.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877370" y="2971800"/>
            <a:ext cx="3124200" cy="2514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the north and west,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growing season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gets shorter.</a:t>
            </a:r>
          </a:p>
          <a:p>
            <a:pPr algn="ctr"/>
            <a:endParaRPr lang="en-US" sz="8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Farmers can harvest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only one crop of rice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a typical year.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7400" y="2057400"/>
            <a:ext cx="3124200" cy="28194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Still farther north,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 the floodplain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the Huang He,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wheat and millet are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preferred crops,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drought is a risk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(in years when the river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does not flood!)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0" y="533400"/>
            <a:ext cx="3124200" cy="2514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Farther inland,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corn has recently become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widely grown.</a:t>
            </a: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It has the same use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in the United States,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feed for pigs.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19800" y="2743200"/>
            <a:ext cx="2819400" cy="2514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Put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all four crops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 one map,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you see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some overlap,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but you still see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distinct regions.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33400" y="304800"/>
            <a:ext cx="4191000" cy="1828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We’ve added a map layer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show the amount of rain. 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northwestern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half of China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generally dry, with only a few 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small areas of irrigated farming.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81000" y="2057400"/>
            <a:ext cx="2743200" cy="1219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This helps explain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very few people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live out here.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43600" y="2362200"/>
            <a:ext cx="3124200" cy="2590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southwestern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area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has another problem -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very high elevation.</a:t>
            </a:r>
          </a:p>
          <a:p>
            <a:pPr algn="ctr"/>
            <a:endParaRPr lang="en-US" sz="8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These cold mountains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very little land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is suitable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for crop farming.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791200" y="3810000"/>
            <a:ext cx="3276600" cy="2895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When the map shows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high areas</a:t>
            </a:r>
          </a:p>
          <a:p>
            <a:pPr algn="ctr"/>
            <a:r>
              <a:rPr lang="en-US" sz="2000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the dry areas,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you can see that China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has only about half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much good cropland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the United States.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791200" y="3810000"/>
            <a:ext cx="3276600" cy="2895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When the map shows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high areas</a:t>
            </a:r>
          </a:p>
          <a:p>
            <a:pPr algn="ctr"/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dry areas,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can see why China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 only about half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much good cropland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the United States.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 rot="3900000">
            <a:off x="-158306" y="2913325"/>
            <a:ext cx="1942428" cy="719967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33400" y="762000"/>
            <a:ext cx="2590800" cy="12954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Remember, China does not have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West Coast.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791200" y="3810000"/>
            <a:ext cx="3276600" cy="2895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When the map shows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high areas</a:t>
            </a:r>
          </a:p>
          <a:p>
            <a:pPr algn="ctr"/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dry areas,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can see why China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 only about half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much good cropland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the United States.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12706" y="914400"/>
            <a:ext cx="2286000" cy="1752600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3900000">
            <a:off x="-158306" y="2913325"/>
            <a:ext cx="1942428" cy="719967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210300" y="114300"/>
            <a:ext cx="2438400" cy="1600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it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does not have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Great Lakes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farming region.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33400" y="762000"/>
            <a:ext cx="2590800" cy="12954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Remember, China does not have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West Coast.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38200" y="47165"/>
            <a:ext cx="7452360" cy="1781635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Moreover, there were at least four times in China’s history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when the country lost more than a third of its population,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warfare, disease, or starvation. Studying those times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might help us understand what causes collapses like that. 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52856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7400" y="3200400"/>
            <a:ext cx="3124200" cy="2971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With all of this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background,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it is easy to see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the population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crowded together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about one-third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the country.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96000" y="3467100"/>
            <a:ext cx="2667000" cy="24384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are some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consequences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a large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but crowded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population?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81000" y="381000"/>
            <a:ext cx="3276600" cy="1752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large population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(if people work together)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can plan and accomplish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large building projects.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65976" y="2743200"/>
            <a:ext cx="3125624" cy="3276600"/>
          </a:xfrm>
          <a:prstGeom prst="wedgeRoundRectCallout">
            <a:avLst>
              <a:gd name="adj1" fmla="val -78020"/>
              <a:gd name="adj2" fmla="val -55789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Here is the famous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Great Wall of China.</a:t>
            </a:r>
          </a:p>
          <a:p>
            <a:pPr algn="ctr"/>
            <a:endParaRPr lang="en-US" sz="9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Chinese people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started building a wall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more than 2000 years ago,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protect the farm villages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from the nomadic people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who lived in the cold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dry country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the north.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7400" y="1313752"/>
            <a:ext cx="3124200" cy="1658048"/>
          </a:xfrm>
          <a:prstGeom prst="wedgeRoundRectCallout">
            <a:avLst>
              <a:gd name="adj1" fmla="val -75333"/>
              <a:gd name="adj2" fmla="val 6504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Another important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early project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(also started 2000 years ago!)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was the Grand Canal.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172200" y="2075752"/>
            <a:ext cx="2838628" cy="2191448"/>
          </a:xfrm>
          <a:prstGeom prst="wedgeRoundRectCallout">
            <a:avLst>
              <a:gd name="adj1" fmla="val -90797"/>
              <a:gd name="adj2" fmla="val -307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172200" y="2075752"/>
            <a:ext cx="2830082" cy="2191448"/>
          </a:xfrm>
          <a:prstGeom prst="wedgeRoundRectCallout">
            <a:avLst>
              <a:gd name="adj1" fmla="val -74583"/>
              <a:gd name="adj2" fmla="val 1915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Textbooks usually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describe this canal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a way for ships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go between the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two large rivers.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096000" y="2514600"/>
            <a:ext cx="2830082" cy="2164080"/>
          </a:xfrm>
          <a:prstGeom prst="wedgeRoundRectCallout">
            <a:avLst>
              <a:gd name="adj1" fmla="val -80003"/>
              <a:gd name="adj2" fmla="val -1434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real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purpose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of this long canal,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however,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was to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connect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regions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could grow different crops.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572032" y="4572000"/>
            <a:ext cx="2495768" cy="2133600"/>
          </a:xfrm>
          <a:prstGeom prst="wedgeRoundRectCallout">
            <a:avLst>
              <a:gd name="adj1" fmla="val -49537"/>
              <a:gd name="adj2" fmla="val -2114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If one area had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crop failure,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people could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use the canal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move food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other areas.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4184" y="59822"/>
            <a:ext cx="3916110" cy="3962400"/>
          </a:xfrm>
          <a:prstGeom prst="wedgeRoundRectCallout">
            <a:avLst>
              <a:gd name="adj1" fmla="val -50124"/>
              <a:gd name="adj2" fmla="val -2350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short, it is important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realize that China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not homogeneous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(the same throughout the country).</a:t>
            </a:r>
          </a:p>
          <a:p>
            <a:pPr algn="ctr"/>
            <a:endParaRPr lang="en-US" sz="1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Throughout its history,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China’s large population had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different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groups of people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with different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languages,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economies,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lifestyles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1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They often cooperated,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but sometimes fought.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6200" y="3962400"/>
            <a:ext cx="2827020" cy="1371600"/>
          </a:xfrm>
          <a:prstGeom prst="wedgeRoundRectCallout">
            <a:avLst>
              <a:gd name="adj1" fmla="val -50124"/>
              <a:gd name="adj2" fmla="val -23501"/>
              <a:gd name="adj3" fmla="val 16667"/>
            </a:avLst>
          </a:prstGeom>
          <a:solidFill>
            <a:srgbClr val="FF9999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are some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other consequences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a large population?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77788"/>
            <a:ext cx="7772400" cy="1598612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large population is likely to have a lot of smart people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who can invent things.  On the internet, you can find many lists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important Chinese inventions, including silk cloth, paper,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porcelain, magnetic compasses, gunpowder, and rockets.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85800" y="77788"/>
            <a:ext cx="7772400" cy="1598612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large population is likely to have a lot of smart people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who can invent things – on the internet, you can find many lists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important Chinese inventions, including silk cloth, paper,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porcelain, magnetic compasses, gunpowder, and rockets.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62600" y="1524000"/>
            <a:ext cx="3276600" cy="2209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Silk was so important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it gave its name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some trading roads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went all the way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Rome and Africa,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2000 years ago!</a:t>
            </a:r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3962400"/>
            <a:ext cx="3182619" cy="1676400"/>
          </a:xfrm>
          <a:prstGeom prst="wedgeRoundRectCallout">
            <a:avLst>
              <a:gd name="adj1" fmla="val 47685"/>
              <a:gd name="adj2" fmla="val -10809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Part of the Great Wall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was built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protect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Silk Road traders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from attacks by bandits.</a:t>
            </a:r>
            <a:endParaRPr lang="en-US" sz="12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91200" y="3581400"/>
            <a:ext cx="3234267" cy="2823633"/>
          </a:xfrm>
          <a:prstGeom prst="wedgeRoundRectCallout">
            <a:avLst>
              <a:gd name="adj1" fmla="val 32656"/>
              <a:gd name="adj2" fmla="val -5051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Roman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rulers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actually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tried to limit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amount of silk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people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could wear – because they thought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 were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spending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too much money buying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imported silk from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China!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 that idea sound familiar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743200" y="1752600"/>
            <a:ext cx="3657600" cy="3810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Silk Roads illustrate another consequence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a large population – </a:t>
            </a:r>
          </a:p>
          <a:p>
            <a:pPr algn="ctr"/>
            <a:endParaRPr lang="en-US" sz="8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people often need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trade products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they make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order to get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resources they need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(like horses in ancient times,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or iron or oil today).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91200" y="2209800"/>
            <a:ext cx="3276600" cy="4495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Remember the point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about large populations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being able to do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large building projects?</a:t>
            </a:r>
          </a:p>
          <a:p>
            <a:pPr algn="ctr"/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just a few years, China has built</a:t>
            </a:r>
          </a:p>
          <a:p>
            <a:pPr algn="ctr"/>
            <a:r>
              <a:rPr lang="en-US" sz="20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network of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highways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with as many miles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the entire system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Interstate Highways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United States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(it took nearly 40 years to 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 build the American system). 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219200" y="47165"/>
            <a:ext cx="6629400" cy="1095835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China has about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same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area as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United States,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it has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more than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four times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many people.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324600" y="990600"/>
            <a:ext cx="2743199" cy="2514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Both countries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cover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roughly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same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latitude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general position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 the east coast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their continents. 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39897" y="3276600"/>
            <a:ext cx="2022505" cy="2590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a result,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many of the environments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China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are similar to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places in the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United States.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6667499" y="5715000"/>
            <a:ext cx="2133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Click here to skip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the examples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38200" y="77788"/>
            <a:ext cx="7315200" cy="1065212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map of this road system clearly shows how China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divided into a crowded East and a nearly empty West.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057400" y="1295400"/>
            <a:ext cx="4876800" cy="35814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Large populations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have other consequences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are described in the text.</a:t>
            </a:r>
          </a:p>
          <a:p>
            <a:pPr algn="ctr"/>
            <a:endParaRPr lang="en-US" sz="9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These include more use of resources,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greater risk of air and water pollution,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origin and rapid spread of disease,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many complicated effects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 personal freedom.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828800" y="775531"/>
            <a:ext cx="5334000" cy="4572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big challenge for China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to maintain economic growth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while limiting the pollution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other side-effects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of crowded populations.</a:t>
            </a:r>
          </a:p>
          <a:p>
            <a:pPr algn="ctr"/>
            <a:endParaRPr lang="en-US" sz="1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057400" y="2895600"/>
            <a:ext cx="4876800" cy="2209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1970s, the Chinese government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decided to try to limit the growth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population in the country.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They made a law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made it illegal for most families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have more than one child.</a:t>
            </a:r>
          </a:p>
          <a:p>
            <a:pPr algn="ctr"/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828800" y="775531"/>
            <a:ext cx="5334000" cy="4572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This law (the “one-child policy”)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helped trigger an economic boom,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by making it possible for people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invest money in businesses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(rather than spending it to feed children).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943100" y="2895600"/>
            <a:ext cx="5105400" cy="1752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Now, this policy adds to the challenge,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because the population is aging.</a:t>
            </a:r>
          </a:p>
          <a:p>
            <a:pPr algn="ctr"/>
            <a:endParaRPr lang="en-US" sz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Every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year, there are more old people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for every worker to help support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381000" y="4602480"/>
            <a:ext cx="4953000" cy="217932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rgbClr val="002060"/>
                </a:solidFill>
              </a:rPr>
              <a:t>   Definition: 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the </a:t>
            </a:r>
            <a:r>
              <a:rPr lang="en-US" b="1" dirty="0" smtClean="0">
                <a:solidFill>
                  <a:srgbClr val="002060"/>
                </a:solidFill>
              </a:rPr>
              <a:t>demographic transition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is the change 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from high birth rates and short lives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to low birth rates and long lives.</a:t>
            </a:r>
          </a:p>
          <a:p>
            <a:endParaRPr lang="en-US" sz="1000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As countries go through this transition,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the average age tends to go up.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469813" y="1656159"/>
            <a:ext cx="6172200" cy="301069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Meanwhile,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he challenge for other countries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to continue to grow in a world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where the rapidly rising wealth of China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allows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its people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buy more and more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any resource that is in short supply,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such as oil, wood, metal ores, or water. 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consequences of the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big idea of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density, 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examples from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China.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Population density affects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305906" y="2215574"/>
            <a:ext cx="6324600" cy="617917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Construction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large, dense populations can provide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plenty of workers for large building projects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305906" y="2905576"/>
            <a:ext cx="6629400" cy="624548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Innovations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large populations are more likely to have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many thinkers, artists, inventors, etc.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295400" y="3619642"/>
            <a:ext cx="6923694" cy="62975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Military strength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large, dense populations are harder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to attack, because they can mobilize more defenders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05906" y="5022889"/>
            <a:ext cx="6847494" cy="566777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Pollution and disease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large, dense populations make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more pollution, and diseases can spread quickly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00646" y="5645727"/>
            <a:ext cx="6629400" cy="831273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Personal freedom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large, dense populations allow less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freedom to act without having an effect on others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295400" y="4317762"/>
            <a:ext cx="6923694" cy="629752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Resource use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large, dense populations demand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more resources to maintain the same living standard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7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2209800"/>
            <a:ext cx="6512170" cy="1524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Questions</a:t>
            </a:r>
            <a:br>
              <a:rPr lang="en-US" sz="4400" dirty="0" smtClean="0"/>
            </a:br>
            <a:r>
              <a:rPr lang="en-US" sz="4400" dirty="0" smtClean="0"/>
              <a:t>section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207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90600" y="47165"/>
            <a:ext cx="7162800" cy="1095835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is China a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good choice as a “lab”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study consequences of population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density? 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38200" y="47165"/>
            <a:ext cx="7452360" cy="1781635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happened near the end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nearly every important dynasty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long history of China?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52856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24400" y="487680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65691" y="43434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2998861" y="2380561"/>
            <a:ext cx="1856574" cy="547917"/>
          </a:xfrm>
          <a:prstGeom prst="wedgeRoundRectCallout">
            <a:avLst>
              <a:gd name="adj1" fmla="val 44529"/>
              <a:gd name="adj2" fmla="val 3780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855435" y="2184838"/>
            <a:ext cx="1856574" cy="547917"/>
          </a:xfrm>
          <a:prstGeom prst="wedgeRoundRectCallout">
            <a:avLst>
              <a:gd name="adj1" fmla="val -18626"/>
              <a:gd name="adj2" fmla="val 3133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590800" y="914400"/>
            <a:ext cx="4789561" cy="2091267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For example,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Hong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Kong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Miami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both </a:t>
            </a:r>
          </a:p>
          <a:p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- on the east coast, </a:t>
            </a:r>
          </a:p>
          <a:p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- near the same latitude, </a:t>
            </a: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     and </a:t>
            </a: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- close to warm ocean.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199261" y="1841263"/>
            <a:ext cx="2362200" cy="2590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Not surprisingly,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both cities have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mild winters,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hot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summers,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occasional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hurricanes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the fall. 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219200" y="47165"/>
            <a:ext cx="6629400" cy="1095835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How does China compare to the United States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area and in population?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6667499" y="5715000"/>
            <a:ext cx="2133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Click here to skip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the examples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24400" y="487680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65691" y="43434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2998861" y="2380561"/>
            <a:ext cx="1856574" cy="547917"/>
          </a:xfrm>
          <a:prstGeom prst="wedgeRoundRectCallout">
            <a:avLst>
              <a:gd name="adj1" fmla="val 44529"/>
              <a:gd name="adj2" fmla="val 3780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191000" y="2184838"/>
            <a:ext cx="1856574" cy="547917"/>
          </a:xfrm>
          <a:prstGeom prst="wedgeRoundRectCallout">
            <a:avLst>
              <a:gd name="adj1" fmla="val 21880"/>
              <a:gd name="adj2" fmla="val 32430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590801" y="914400"/>
            <a:ext cx="3657600" cy="2091267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are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Hong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Kong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Miami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similar in location</a:t>
            </a: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   and in climate?</a:t>
            </a:r>
            <a:endParaRPr lang="en-US" sz="200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82783" y="3531549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03621" y="3459979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324600" y="3238500"/>
            <a:ext cx="2438400" cy="1752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are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Shanghai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Savannah, GA,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similar in location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 in climate?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800600" y="243840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82783" y="24384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553200" y="533400"/>
            <a:ext cx="2438400" cy="2362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are the capital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cities,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Beijing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Washington,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similar in location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 in climate?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82783" y="207734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20713" y="22098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574564" y="1010540"/>
            <a:ext cx="2438400" cy="203746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are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Shenyang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Pittsburgh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similar in location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 in climate?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010400" y="2895600"/>
            <a:ext cx="1828800" cy="2362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what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other ways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are t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hese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two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cities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similar?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95400" y="2175261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33330" y="25146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3581400" y="5460211"/>
            <a:ext cx="1856574" cy="547917"/>
          </a:xfrm>
          <a:prstGeom prst="wedgeRoundRectCallout">
            <a:avLst>
              <a:gd name="adj1" fmla="val -161924"/>
              <a:gd name="adj2" fmla="val -6117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747545" y="5334000"/>
            <a:ext cx="1856574" cy="547917"/>
          </a:xfrm>
          <a:prstGeom prst="wedgeRoundRectCallout">
            <a:avLst>
              <a:gd name="adj1" fmla="val -238334"/>
              <a:gd name="adj2" fmla="val -5399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33399" y="4648200"/>
            <a:ext cx="7620001" cy="1359928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are the cities of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Kashgar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Reno, 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Nevada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similar in location and in climate?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are they different?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971800" y="1981200"/>
            <a:ext cx="4495799" cy="2209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360420" y="2286000"/>
            <a:ext cx="3649980" cy="1605868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Why doesn’t China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have any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places that are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like California, Oregon,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Washington, or Alaska.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38800" y="2286000"/>
            <a:ext cx="3293692" cy="2209800"/>
          </a:xfrm>
          <a:prstGeom prst="wedgeRoundRectCallout">
            <a:avLst>
              <a:gd name="adj1" fmla="val -50233"/>
              <a:gd name="adj2" fmla="val -1954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What other 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natural features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very important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the United States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but absent in China?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5097" y="1790700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Mongolia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8269" y="1414046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Manchuria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312706" y="914400"/>
            <a:ext cx="2286000" cy="1752600"/>
          </a:xfrm>
          <a:prstGeom prst="ellipse">
            <a:avLst/>
          </a:prstGeom>
          <a:solidFill>
            <a:srgbClr val="0070C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191000" y="3124200"/>
            <a:ext cx="4572000" cy="2057400"/>
          </a:xfrm>
          <a:prstGeom prst="wedgeRoundRectCallout">
            <a:avLst>
              <a:gd name="adj1" fmla="val -49895"/>
              <a:gd name="adj2" fmla="val -2724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are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China’s “northlands”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(Mongolia and Manchuria)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different from places like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Wisconsin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, Michigan,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or Ontario,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Canada?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14400" y="4876801"/>
            <a:ext cx="3915398" cy="1066800"/>
          </a:xfrm>
          <a:prstGeom prst="wedgeRoundRectCallout">
            <a:avLst>
              <a:gd name="adj1" fmla="val -49895"/>
              <a:gd name="adj2" fmla="val -2724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Why was this fact important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the history of China?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312706" y="914400"/>
            <a:ext cx="2286000" cy="1752600"/>
          </a:xfrm>
          <a:prstGeom prst="ellipse">
            <a:avLst/>
          </a:prstGeom>
          <a:solidFill>
            <a:srgbClr val="0070C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462826" y="1905000"/>
            <a:ext cx="2966174" cy="2743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Partly because China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has no Great Lakes,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other important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farming region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has no equivalent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China?</a:t>
            </a:r>
            <a:endParaRPr lang="en-US" sz="2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82783" y="3531549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03621" y="3459979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324600" y="3238500"/>
            <a:ext cx="2438400" cy="1752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Shanghai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Savannah, GA,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have almost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identical climates.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66800" y="77788"/>
            <a:ext cx="6705600" cy="760412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China </a:t>
            </a:r>
            <a:r>
              <a:rPr lang="en-US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 is four giant river systems.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629400" y="812014"/>
            <a:ext cx="1676400" cy="940586"/>
          </a:xfrm>
          <a:prstGeom prst="wedgeRoundRectCallout">
            <a:avLst>
              <a:gd name="adj1" fmla="val -64129"/>
              <a:gd name="adj2" fmla="val -974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river is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border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Russia?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2362200"/>
            <a:ext cx="2514600" cy="1219200"/>
          </a:xfrm>
          <a:prstGeom prst="wedgeRoundRectCallout">
            <a:avLst>
              <a:gd name="adj1" fmla="val -100368"/>
              <a:gd name="adj2" fmla="val -15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does the Chinese word “He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mean?.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248400" y="3810000"/>
            <a:ext cx="2746333" cy="1219200"/>
          </a:xfrm>
          <a:prstGeom prst="wedgeRoundRectCallout">
            <a:avLst>
              <a:gd name="adj1" fmla="val -91230"/>
              <a:gd name="adj2" fmla="val -4427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does the word “Jiang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mean?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67514" y="5257800"/>
            <a:ext cx="2514600" cy="1219200"/>
          </a:xfrm>
          <a:prstGeom prst="wedgeRoundRectCallout">
            <a:avLst>
              <a:gd name="adj1" fmla="val -96969"/>
              <a:gd name="adj2" fmla="val -6810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English name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Zhu Jiang? 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57285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397094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488071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404216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013533" y="5092936"/>
            <a:ext cx="667283" cy="5458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5, 6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895600" y="3566622"/>
            <a:ext cx="533400" cy="4696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550456"/>
            <a:ext cx="685800" cy="48583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3, 4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267200" y="1909984"/>
            <a:ext cx="4572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12934" y="355045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75181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381000" y="77788"/>
            <a:ext cx="4191000" cy="12359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six cities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urban cores of areas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especially large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population?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57285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397094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488071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404216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013533" y="5092936"/>
            <a:ext cx="1692067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Guangzhou,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905000" y="3566622"/>
            <a:ext cx="1524000" cy="4696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Chongqing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448584"/>
            <a:ext cx="1447800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Nanjing,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19500" y="1909984"/>
            <a:ext cx="11049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27234" y="356662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75181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381000" y="77788"/>
            <a:ext cx="4191000" cy="12359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cities in the United States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have weather conditions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like these Chinese cities?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81000" y="77788"/>
            <a:ext cx="4191000" cy="12359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Which of these cities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were the capital of China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at some time in the past?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7400" y="3657600"/>
            <a:ext cx="3124200" cy="2667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food crop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shown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 this map?</a:t>
            </a: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environmental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conditions favor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its production?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7400" y="3048000"/>
            <a:ext cx="3124200" cy="2667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food crop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shown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 this map?</a:t>
            </a: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environmental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conditions favor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its production?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867400" y="2095500"/>
            <a:ext cx="3124200" cy="2667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food crop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shown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 this map?</a:t>
            </a: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environmental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conditions favor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its production?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38200" y="609600"/>
            <a:ext cx="3124200" cy="2667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food crop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shown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 this map?</a:t>
            </a: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role does it play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Chinese diet?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19800" y="2743200"/>
            <a:ext cx="2819400" cy="2514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generalization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can you make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about food production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China?</a:t>
            </a:r>
          </a:p>
        </p:txBody>
      </p:sp>
    </p:spTree>
    <p:extLst>
      <p:ext uri="{BB962C8B-B14F-4D97-AF65-F5344CB8AC3E}">
        <p14:creationId xmlns:p14="http://schemas.microsoft.com/office/powerpoint/2010/main" val="15547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33400" y="304800"/>
            <a:ext cx="4191000" cy="1828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is there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such a small amount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food production in the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northwestern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half of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China?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800600" y="243840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82783" y="24384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553200" y="533400"/>
            <a:ext cx="2438400" cy="2362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 capital cities,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Beijing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Washington,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also have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very similar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weather.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43600" y="2819400"/>
            <a:ext cx="3124200" cy="2133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How does elevation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limit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food production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southwestern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part of China?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791200" y="3810000"/>
            <a:ext cx="3276600" cy="2895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When the map shows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high areas</a:t>
            </a:r>
          </a:p>
          <a:p>
            <a:pPr algn="ctr"/>
            <a:r>
              <a:rPr lang="en-US" sz="2000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the dry areas,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you can see that China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has only about half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much good cropland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the United States.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3900000">
            <a:off x="-158306" y="2913325"/>
            <a:ext cx="1942428" cy="719967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33400" y="533400"/>
            <a:ext cx="3810000" cy="1524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major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food-producing area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does the United States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have in this general position?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12706" y="914400"/>
            <a:ext cx="2286000" cy="1752600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3900000">
            <a:off x="-158306" y="2913325"/>
            <a:ext cx="1942428" cy="719967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210300" y="114300"/>
            <a:ext cx="2438400" cy="27051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feature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does the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United States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have in this area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enhance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food production?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81000" y="381000"/>
            <a:ext cx="3276600" cy="2133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important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building project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shown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on this map?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is it located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where it is?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7400" y="1313752"/>
            <a:ext cx="3124200" cy="2115248"/>
          </a:xfrm>
          <a:prstGeom prst="wedgeRoundRectCallout">
            <a:avLst>
              <a:gd name="adj1" fmla="val -76700"/>
              <a:gd name="adj2" fmla="val 3591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important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building project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is this?</a:t>
            </a:r>
          </a:p>
          <a:p>
            <a:pPr algn="ctr"/>
            <a:endParaRPr lang="en-US" sz="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is it located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where it is?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172200" y="2075752"/>
            <a:ext cx="2838628" cy="2191448"/>
          </a:xfrm>
          <a:prstGeom prst="wedgeRoundRectCallout">
            <a:avLst>
              <a:gd name="adj1" fmla="val -90797"/>
              <a:gd name="adj2" fmla="val -307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172200" y="2075752"/>
            <a:ext cx="2830082" cy="2191448"/>
          </a:xfrm>
          <a:prstGeom prst="wedgeRoundRectCallout">
            <a:avLst>
              <a:gd name="adj1" fmla="val -74583"/>
              <a:gd name="adj2" fmla="val 1915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Textbooks usually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describe this canal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as a way for ships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go between the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two large rivers.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096000" y="2514600"/>
            <a:ext cx="2830082" cy="2164080"/>
          </a:xfrm>
          <a:prstGeom prst="wedgeRoundRectCallout">
            <a:avLst>
              <a:gd name="adj1" fmla="val -50109"/>
              <a:gd name="adj2" fmla="val -1316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 value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a ship canal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connects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these areas?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7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85800" y="77788"/>
            <a:ext cx="7772400" cy="1598612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important ancient feature is represented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by these red lines?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3962400"/>
            <a:ext cx="3182619" cy="1676400"/>
          </a:xfrm>
          <a:prstGeom prst="wedgeRoundRectCallout">
            <a:avLst>
              <a:gd name="adj1" fmla="val 47685"/>
              <a:gd name="adj2" fmla="val -10809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 relationship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between these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building projects?</a:t>
            </a:r>
            <a:endParaRPr lang="en-US" sz="12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91200" y="4800600"/>
            <a:ext cx="3234267" cy="1604433"/>
          </a:xfrm>
          <a:prstGeom prst="wedgeRoundRectCallout">
            <a:avLst>
              <a:gd name="adj1" fmla="val 32656"/>
              <a:gd name="adj2" fmla="val -5051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List several impacts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the Silk Roads had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Roman Empire.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943600" y="3733800"/>
            <a:ext cx="3124200" cy="2971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Compare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road network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shown on this map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with the system of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Interstate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Highways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United States.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82783" y="207734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20713" y="22098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574564" y="1010540"/>
            <a:ext cx="2438400" cy="203746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Shenyang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Pittsburgh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two more cities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with similar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climates.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324600" y="2895600"/>
            <a:ext cx="2514600" cy="3429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These two cities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have even more similarities –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both were centers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steelmaking,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53200" y="4876800"/>
            <a:ext cx="2057400" cy="12192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both became hi-tech centers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when the steel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industry faded. 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38200" y="77788"/>
            <a:ext cx="6781800" cy="1065212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are some relationships between terrain,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precipitation,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population, and highways in China?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057400" y="1828800"/>
            <a:ext cx="4876800" cy="30480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are some other consequences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large populations?</a:t>
            </a: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did Chinese rulers do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try to limit population growth?</a:t>
            </a: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How effective was this policy?</a:t>
            </a:r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828800" y="775531"/>
            <a:ext cx="5334000" cy="2882069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Demographic Transition?</a:t>
            </a:r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is this change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especially important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China today?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3048000" y="3276600"/>
            <a:ext cx="4953000" cy="217932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rgbClr val="002060"/>
                </a:solidFill>
              </a:rPr>
              <a:t>   Definition: 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the </a:t>
            </a:r>
            <a:r>
              <a:rPr lang="en-US" b="1" dirty="0" smtClean="0">
                <a:solidFill>
                  <a:srgbClr val="002060"/>
                </a:solidFill>
              </a:rPr>
              <a:t>demographic transition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is the change 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from high birth rates and short lives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to low birth rates and long lives.</a:t>
            </a:r>
          </a:p>
          <a:p>
            <a:endParaRPr lang="en-US" sz="1000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As countries go through this transition,</a:t>
            </a:r>
          </a:p>
          <a:p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  the average age tends to go up.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469813" y="1656159"/>
            <a:ext cx="6172200" cy="301069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are some challenges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posed by the large population of China . . . </a:t>
            </a: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China itself?</a:t>
            </a: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other countries?</a:t>
            </a:r>
          </a:p>
          <a:p>
            <a:pPr algn="ctr"/>
            <a:endParaRPr lang="en-US" sz="16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17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95400" y="2175261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33330" y="25146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3581400" y="5460211"/>
            <a:ext cx="1856574" cy="547917"/>
          </a:xfrm>
          <a:prstGeom prst="wedgeRoundRectCallout">
            <a:avLst>
              <a:gd name="adj1" fmla="val -161924"/>
              <a:gd name="adj2" fmla="val -6117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747545" y="5334000"/>
            <a:ext cx="1856574" cy="547917"/>
          </a:xfrm>
          <a:prstGeom prst="wedgeRoundRectCallout">
            <a:avLst>
              <a:gd name="adj1" fmla="val -238334"/>
              <a:gd name="adj2" fmla="val -5399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33399" y="4648200"/>
            <a:ext cx="7620001" cy="20574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Here is another pair of cities with very similar conditions: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 old Silk Road city of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Kashgar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Reno, Nevada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9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Both cities are located 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about 4300 feet above sea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level,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small 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irrigated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oases 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major 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transcontinental 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routes, 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between high mountains to the west and desert to the east.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324600" y="2162442"/>
            <a:ext cx="2760291" cy="2133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lang="en-US" sz="20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Kashgar</a:t>
            </a:r>
            <a:endParaRPr lang="en-US" sz="200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(also called </a:t>
            </a:r>
            <a:r>
              <a:rPr lang="en-US" sz="16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Kashi</a:t>
            </a:r>
            <a:r>
              <a:rPr lang="en-US" sz="16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is a much older city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 has ten times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as many people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as Reno. 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3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2477</TotalTime>
  <Words>2809</Words>
  <Application>Microsoft Office PowerPoint</Application>
  <PresentationFormat>On-screen Show (4:3)</PresentationFormat>
  <Paragraphs>712</Paragraphs>
  <Slides>84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Apex</vt:lpstr>
      <vt:lpstr>Population A geographic “BIG IDEA” with many consequences IN 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106</cp:revision>
  <dcterms:created xsi:type="dcterms:W3CDTF">2013-09-10T21:41:24Z</dcterms:created>
  <dcterms:modified xsi:type="dcterms:W3CDTF">2013-12-31T21:03:11Z</dcterms:modified>
</cp:coreProperties>
</file>