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302" r:id="rId4"/>
    <p:sldId id="294" r:id="rId5"/>
    <p:sldId id="317" r:id="rId6"/>
    <p:sldId id="344" r:id="rId7"/>
    <p:sldId id="318" r:id="rId8"/>
    <p:sldId id="319" r:id="rId9"/>
    <p:sldId id="320" r:id="rId10"/>
    <p:sldId id="321" r:id="rId11"/>
    <p:sldId id="322" r:id="rId12"/>
    <p:sldId id="323" r:id="rId13"/>
    <p:sldId id="303" r:id="rId14"/>
    <p:sldId id="295" r:id="rId15"/>
    <p:sldId id="297" r:id="rId16"/>
    <p:sldId id="298" r:id="rId17"/>
    <p:sldId id="299" r:id="rId18"/>
    <p:sldId id="296" r:id="rId19"/>
    <p:sldId id="300" r:id="rId20"/>
    <p:sldId id="301" r:id="rId21"/>
    <p:sldId id="350" r:id="rId22"/>
    <p:sldId id="306" r:id="rId23"/>
    <p:sldId id="307" r:id="rId24"/>
    <p:sldId id="308" r:id="rId25"/>
    <p:sldId id="309" r:id="rId26"/>
    <p:sldId id="343" r:id="rId27"/>
    <p:sldId id="312" r:id="rId28"/>
    <p:sldId id="313" r:id="rId29"/>
    <p:sldId id="310" r:id="rId30"/>
    <p:sldId id="314" r:id="rId31"/>
    <p:sldId id="315" r:id="rId32"/>
    <p:sldId id="316" r:id="rId33"/>
    <p:sldId id="324" r:id="rId34"/>
    <p:sldId id="304" r:id="rId35"/>
    <p:sldId id="354" r:id="rId36"/>
    <p:sldId id="325" r:id="rId37"/>
    <p:sldId id="326" r:id="rId38"/>
    <p:sldId id="346" r:id="rId39"/>
    <p:sldId id="327" r:id="rId40"/>
    <p:sldId id="347" r:id="rId41"/>
    <p:sldId id="328" r:id="rId42"/>
    <p:sldId id="345" r:id="rId43"/>
    <p:sldId id="330" r:id="rId44"/>
    <p:sldId id="331" r:id="rId45"/>
    <p:sldId id="332" r:id="rId46"/>
    <p:sldId id="333" r:id="rId47"/>
    <p:sldId id="334" r:id="rId48"/>
    <p:sldId id="355" r:id="rId49"/>
    <p:sldId id="335" r:id="rId50"/>
    <p:sldId id="353" r:id="rId51"/>
    <p:sldId id="336" r:id="rId52"/>
    <p:sldId id="337" r:id="rId53"/>
    <p:sldId id="338" r:id="rId54"/>
    <p:sldId id="293" r:id="rId55"/>
    <p:sldId id="341" r:id="rId56"/>
    <p:sldId id="356" r:id="rId57"/>
    <p:sldId id="339" r:id="rId58"/>
    <p:sldId id="357" r:id="rId59"/>
    <p:sldId id="358" r:id="rId60"/>
    <p:sldId id="359" r:id="rId61"/>
    <p:sldId id="360" r:id="rId62"/>
    <p:sldId id="352" r:id="rId63"/>
    <p:sldId id="351" r:id="rId64"/>
    <p:sldId id="369" r:id="rId65"/>
    <p:sldId id="370" r:id="rId66"/>
    <p:sldId id="372" r:id="rId67"/>
    <p:sldId id="375" r:id="rId68"/>
    <p:sldId id="376" r:id="rId69"/>
    <p:sldId id="378" r:id="rId70"/>
    <p:sldId id="379" r:id="rId71"/>
    <p:sldId id="380" r:id="rId72"/>
    <p:sldId id="381" r:id="rId73"/>
    <p:sldId id="382" r:id="rId74"/>
    <p:sldId id="383" r:id="rId75"/>
    <p:sldId id="385" r:id="rId76"/>
    <p:sldId id="387" r:id="rId77"/>
    <p:sldId id="390" r:id="rId78"/>
    <p:sldId id="394" r:id="rId79"/>
    <p:sldId id="395" r:id="rId80"/>
    <p:sldId id="398" r:id="rId81"/>
    <p:sldId id="400" r:id="rId82"/>
    <p:sldId id="401" r:id="rId83"/>
    <p:sldId id="402" r:id="rId84"/>
    <p:sldId id="403" r:id="rId85"/>
    <p:sldId id="404" r:id="rId86"/>
    <p:sldId id="405" r:id="rId87"/>
    <p:sldId id="407" r:id="rId88"/>
    <p:sldId id="408" r:id="rId89"/>
    <p:sldId id="409" r:id="rId90"/>
    <p:sldId id="410" r:id="rId91"/>
    <p:sldId id="348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99"/>
    <a:srgbClr val="FFFF66"/>
    <a:srgbClr val="FFFF99"/>
    <a:srgbClr val="FFCC99"/>
    <a:srgbClr val="FF0000"/>
    <a:srgbClr val="FF6600"/>
    <a:srgbClr val="FF9933"/>
    <a:srgbClr val="FFCCCC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9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complexity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A geographic “BIG IDEA”</a:t>
            </a:r>
            <a:br>
              <a:rPr lang="en-US" sz="2400" dirty="0" smtClean="0"/>
            </a:br>
            <a:r>
              <a:rPr lang="en-US" sz="2400" dirty="0" smtClean="0"/>
              <a:t>with many consequences IN</a:t>
            </a:r>
            <a:br>
              <a:rPr lang="en-US" sz="2400" dirty="0" smtClean="0"/>
            </a:b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5146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Complexity </a:t>
            </a:r>
            <a:r>
              <a:rPr lang="en-US" sz="2200" dirty="0" smtClean="0"/>
              <a:t>(of shape, geology, terrain, </a:t>
            </a:r>
            <a:r>
              <a:rPr lang="en-US" sz="2200" dirty="0" err="1" smtClean="0"/>
              <a:t>etc</a:t>
            </a:r>
            <a:r>
              <a:rPr lang="en-US" sz="2200" dirty="0" smtClean="0"/>
              <a:t>,)</a:t>
            </a:r>
            <a:endParaRPr lang="en-US" sz="2200" dirty="0" smtClean="0"/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is a big idea that can help us understand</a:t>
            </a:r>
            <a:br>
              <a:rPr lang="en-US" sz="2200" dirty="0" smtClean="0"/>
            </a:br>
            <a:r>
              <a:rPr lang="en-US" sz="2200" dirty="0" smtClean="0"/>
              <a:t>many other geographic </a:t>
            </a:r>
            <a:r>
              <a:rPr lang="en-US" sz="2200" dirty="0" smtClean="0"/>
              <a:t>features </a:t>
            </a:r>
            <a:r>
              <a:rPr lang="en-US" sz="2200" dirty="0" smtClean="0"/>
              <a:t>in Europe,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including patterns of early civilizations,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empires, invasions, overseas colonization,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industrial development,</a:t>
            </a:r>
            <a:r>
              <a:rPr lang="en-US" sz="2200" dirty="0"/>
              <a:t> </a:t>
            </a:r>
            <a:r>
              <a:rPr lang="en-US" sz="2200" dirty="0" smtClean="0"/>
              <a:t>two World </a:t>
            </a:r>
            <a:r>
              <a:rPr lang="en-US" sz="2200" dirty="0" smtClean="0"/>
              <a:t>Wars,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 smtClean="0"/>
              <a:t>and issues facing the European Union today.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.</a:t>
            </a:r>
          </a:p>
          <a:p>
            <a:r>
              <a:rPr lang="en-US" sz="2400" dirty="0" smtClean="0"/>
              <a:t>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61231" y="38100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61231" y="44958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stop for a moment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list important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61231" y="38100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61231" y="44958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61231" y="5181600"/>
            <a:ext cx="2514600" cy="914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63343" y="3538617"/>
            <a:ext cx="1080257" cy="827162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61231" y="38100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61231" y="44958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61231" y="5181600"/>
            <a:ext cx="2514600" cy="914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63367" y="622205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Kola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752600" y="6289698"/>
            <a:ext cx="1295400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(Cold War</a:t>
            </a:r>
          </a:p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submarines)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63343" y="3538617"/>
            <a:ext cx="1080257" cy="827162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3200400"/>
            <a:ext cx="3733800" cy="3124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peninsula is like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room with only one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door.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Enemy armies can attack it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only one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direction.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(Attacking from the sea is also hard, because the people who live 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islands and peninsulas 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 ships to get around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usually have a strong navy!)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304800"/>
            <a:ext cx="4038600" cy="39859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Its many peninsulas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islands give Europe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long coastline.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though Europe 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one-third as large as Africa,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has nearly twice as many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miles of coastline as Africa,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Australia, and South America,</a:t>
            </a:r>
          </a:p>
          <a:p>
            <a:pPr algn="ctr"/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that important?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3400" y="4038600"/>
            <a:ext cx="3276601" cy="251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Europe has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lot of quiet bays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sheltered harbors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sailing ships to use.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an important part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Europe’s history.</a:t>
            </a:r>
          </a:p>
        </p:txBody>
      </p:sp>
    </p:spTree>
    <p:extLst>
      <p:ext uri="{BB962C8B-B14F-4D97-AF65-F5344CB8AC3E}">
        <p14:creationId xmlns:p14="http://schemas.microsoft.com/office/powerpoint/2010/main" val="3542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228600"/>
            <a:ext cx="4038600" cy="1752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complex shape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 consequence of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complex geologic history.</a:t>
            </a:r>
          </a:p>
        </p:txBody>
      </p:sp>
    </p:spTree>
    <p:extLst>
      <p:ext uri="{BB962C8B-B14F-4D97-AF65-F5344CB8AC3E}">
        <p14:creationId xmlns:p14="http://schemas.microsoft.com/office/powerpoint/2010/main" val="24337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228600"/>
            <a:ext cx="4038600" cy="1752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complex shape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 consequence of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complex geologic history.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685800"/>
            <a:ext cx="3657600" cy="2743200"/>
          </a:xfrm>
          <a:prstGeom prst="wedgeRoundRectCallout">
            <a:avLst>
              <a:gd name="adj1" fmla="val 69011"/>
              <a:gd name="adj2" fmla="val -321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if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don’t count Iceland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(which is all volcanic),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more volcanoes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most other areas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comparable size.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4953000"/>
            <a:ext cx="3657600" cy="1295400"/>
          </a:xfrm>
          <a:prstGeom prst="wedgeRoundRectCallout">
            <a:avLst>
              <a:gd name="adj1" fmla="val 128357"/>
              <a:gd name="adj2" fmla="val -10531"/>
              <a:gd name="adj3" fmla="val 16667"/>
            </a:avLst>
          </a:prstGeom>
          <a:solidFill>
            <a:srgbClr val="FFFF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list includes Vesuvius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(the famous volcano that destroyed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Roman city of Pompeii).</a:t>
            </a:r>
          </a:p>
        </p:txBody>
      </p:sp>
    </p:spTree>
    <p:extLst>
      <p:ext uri="{BB962C8B-B14F-4D97-AF65-F5344CB8AC3E}">
        <p14:creationId xmlns:p14="http://schemas.microsoft.com/office/powerpoint/2010/main" val="2149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45806" y="1752600"/>
            <a:ext cx="3657600" cy="2362200"/>
          </a:xfrm>
          <a:prstGeom prst="wedgeRoundRectCallout">
            <a:avLst>
              <a:gd name="adj1" fmla="val 48918"/>
              <a:gd name="adj2" fmla="val -287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more important,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Europe’s volcanoes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scattered around,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 grouped together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one small area.</a:t>
            </a:r>
          </a:p>
        </p:txBody>
      </p:sp>
    </p:spTree>
    <p:extLst>
      <p:ext uri="{BB962C8B-B14F-4D97-AF65-F5344CB8AC3E}">
        <p14:creationId xmlns:p14="http://schemas.microsoft.com/office/powerpoint/2010/main" val="213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304800"/>
            <a:ext cx="4038600" cy="39859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volcanoes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 the locations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crustal plates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“collided” a long time ago.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had a 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crustal collisions –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subcontinent was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actually “assembled” from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bunch of smaller plates.</a:t>
            </a:r>
          </a:p>
        </p:txBody>
      </p:sp>
    </p:spTree>
    <p:extLst>
      <p:ext uri="{BB962C8B-B14F-4D97-AF65-F5344CB8AC3E}">
        <p14:creationId xmlns:p14="http://schemas.microsoft.com/office/powerpoint/2010/main" val="11602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304800"/>
            <a:ext cx="4038600" cy="39859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volcanoes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mark the locations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crustal plates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“collided” a long time ago.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has had a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crustal collisions –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subcontinent was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actually “assembled” from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bunch of smaller plates.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4794" y="4013675"/>
            <a:ext cx="3276601" cy="251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important,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certain kinds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crustal collisions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put metal ores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the ground</a:t>
            </a:r>
          </a:p>
          <a:p>
            <a:pPr algn="ctr"/>
            <a:endParaRPr lang="en-US" sz="7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Europe is lucky to have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metal mines!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52400"/>
            <a:ext cx="4038600" cy="3962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continent is defined 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 large mass of 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surrounded by water,”</a:t>
            </a: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not a continent.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should call it a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subcontinent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 South Asia).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53994" y="3657600"/>
            <a:ext cx="3546505" cy="1014101"/>
          </a:xfrm>
          <a:prstGeom prst="wedgeRoundRectCallout">
            <a:avLst>
              <a:gd name="adj1" fmla="val 68127"/>
              <a:gd name="adj2" fmla="val 17074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9695" y="3276600"/>
            <a:ext cx="3775105" cy="1090301"/>
          </a:xfrm>
          <a:prstGeom prst="wedgeRoundRectCallout">
            <a:avLst>
              <a:gd name="adj1" fmla="val 78721"/>
              <a:gd name="adj2" fmla="val -23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 smtClean="0">
                <a:solidFill>
                  <a:srgbClr val="7030A0"/>
                </a:solidFill>
              </a:rPr>
              <a:t>Roman  Empire</a:t>
            </a:r>
            <a:endParaRPr lang="en-US" sz="1600" b="1" spc="600" dirty="0">
              <a:solidFill>
                <a:srgbClr val="7030A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3495" y="3276600"/>
            <a:ext cx="3775105" cy="1090301"/>
          </a:xfrm>
          <a:prstGeom prst="wedgeRoundRectCallout">
            <a:avLst>
              <a:gd name="adj1" fmla="val 153876"/>
              <a:gd name="adj2" fmla="val 12850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600000">
            <a:off x="3270944" y="4484507"/>
            <a:ext cx="1382910" cy="324233"/>
          </a:xfrm>
          <a:prstGeom prst="triangle">
            <a:avLst>
              <a:gd name="adj" fmla="val 2406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1095" y="1167213"/>
            <a:ext cx="4038600" cy="39859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people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not have understood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principles,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knew how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find metal ores.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Romans, for example,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got tin from Cornwall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silver from Dalmatia</a:t>
            </a:r>
          </a:p>
          <a:p>
            <a:pPr algn="ctr"/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copper and lead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Iberia (Spain).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Rome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433168"/>
            <a:ext cx="43434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we already said,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complex geologic history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gave Europe a complex shape,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many bays and peninsulas.</a:t>
            </a:r>
          </a:p>
        </p:txBody>
      </p:sp>
    </p:spTree>
    <p:extLst>
      <p:ext uri="{BB962C8B-B14F-4D97-AF65-F5344CB8AC3E}">
        <p14:creationId xmlns:p14="http://schemas.microsoft.com/office/powerpoint/2010/main" val="28930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you see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often block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only “door”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a peninsula.</a:t>
            </a:r>
          </a:p>
        </p:txBody>
      </p:sp>
    </p:spTree>
    <p:extLst>
      <p:ext uri="{BB962C8B-B14F-4D97-AF65-F5344CB8AC3E}">
        <p14:creationId xmlns:p14="http://schemas.microsoft.com/office/powerpoint/2010/main" val="23848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you see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often block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only “door”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a peninsula.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953000" y="2423768"/>
            <a:ext cx="3733800" cy="1981200"/>
          </a:xfrm>
          <a:prstGeom prst="wedgeRoundRectCallout">
            <a:avLst>
              <a:gd name="adj1" fmla="val 35238"/>
              <a:gd name="adj2" fmla="val 103765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Thermopylae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a narrow path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around the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blocked the entrance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into the Greek peninsula</a:t>
            </a:r>
          </a:p>
        </p:txBody>
      </p:sp>
    </p:spTree>
    <p:extLst>
      <p:ext uri="{BB962C8B-B14F-4D97-AF65-F5344CB8AC3E}">
        <p14:creationId xmlns:p14="http://schemas.microsoft.com/office/powerpoint/2010/main" val="6135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you see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often block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only “door”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a peninsula.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95600" y="2743200"/>
            <a:ext cx="3636872" cy="1371600"/>
          </a:xfrm>
          <a:prstGeom prst="wedgeRoundRectCallout">
            <a:avLst>
              <a:gd name="adj1" fmla="val 43684"/>
              <a:gd name="adj2" fmla="val 97199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Hannibal surprised people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he crossed the Alps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order to attack Rome.</a:t>
            </a:r>
          </a:p>
        </p:txBody>
      </p:sp>
    </p:spTree>
    <p:extLst>
      <p:ext uri="{BB962C8B-B14F-4D97-AF65-F5344CB8AC3E}">
        <p14:creationId xmlns:p14="http://schemas.microsoft.com/office/powerpoint/2010/main" val="81934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you add mountains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you see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they often block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only “door”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a peninsula.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43100" y="2667000"/>
            <a:ext cx="3408272" cy="1752600"/>
          </a:xfrm>
          <a:prstGeom prst="wedgeRoundRectCallout">
            <a:avLst>
              <a:gd name="adj1" fmla="val 50203"/>
              <a:gd name="adj2" fmla="val 89533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Pyrenees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blocked the advance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Moor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armies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invading from Africa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4234440"/>
            <a:ext cx="3505200" cy="2545789"/>
          </a:xfrm>
          <a:prstGeom prst="wedgeRoundRectCallout">
            <a:avLst>
              <a:gd name="adj1" fmla="val 25631"/>
              <a:gd name="adj2" fmla="val 4984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were defeated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every time they tried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cross these mountains, but they were able to hold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Iberian peninsula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stay in Europe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centuries.</a:t>
            </a:r>
          </a:p>
        </p:txBody>
      </p:sp>
    </p:spTree>
    <p:extLst>
      <p:ext uri="{BB962C8B-B14F-4D97-AF65-F5344CB8AC3E}">
        <p14:creationId xmlns:p14="http://schemas.microsoft.com/office/powerpoint/2010/main" val="29589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2152828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also has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mountains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cutting across the 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most other continents.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76087" y="4400369"/>
            <a:ext cx="3834926" cy="2381428"/>
          </a:xfrm>
          <a:prstGeom prst="wedgeRoundRectCallout">
            <a:avLst>
              <a:gd name="adj1" fmla="val 96104"/>
              <a:gd name="adj2" fmla="val -63566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Carpathian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a barrier between Magyars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(Hungarians)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Slavs 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(Russians).</a:t>
            </a:r>
          </a:p>
          <a:p>
            <a:pPr algn="ctr"/>
            <a:endParaRPr lang="en-US" sz="7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mountains also helped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stop the advance of the Mongols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they invaded from Asia. </a:t>
            </a:r>
          </a:p>
        </p:txBody>
      </p:sp>
    </p:spTree>
    <p:extLst>
      <p:ext uri="{BB962C8B-B14F-4D97-AF65-F5344CB8AC3E}">
        <p14:creationId xmlns:p14="http://schemas.microsoft.com/office/powerpoint/2010/main" val="337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2152828"/>
            <a:ext cx="3733800" cy="1981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also has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mountains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cutting across the 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most other continents.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81400" y="228600"/>
            <a:ext cx="3834926" cy="2914828"/>
          </a:xfrm>
          <a:prstGeom prst="wedgeRoundRectCallout">
            <a:avLst>
              <a:gd name="adj1" fmla="val 47748"/>
              <a:gd name="adj2" fmla="val 89576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Ottoman sultans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tried several times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capture Vienna,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which blocked the gap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Danube River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goes through the mountains.</a:t>
            </a:r>
          </a:p>
          <a:p>
            <a:pPr algn="ctr"/>
            <a:endParaRPr lang="en-US" sz="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Romans had a fort there, too,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Napoleon was defeated there.</a:t>
            </a:r>
          </a:p>
        </p:txBody>
      </p:sp>
    </p:spTree>
    <p:extLst>
      <p:ext uri="{BB962C8B-B14F-4D97-AF65-F5344CB8AC3E}">
        <p14:creationId xmlns:p14="http://schemas.microsoft.com/office/powerpoint/2010/main" val="42852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0" y="914400"/>
            <a:ext cx="5943600" cy="3429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short, locations on peninsulas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(or in areas that were blocked by mountains)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allowed many groups of people to survive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when they had hostile neighbors.</a:t>
            </a:r>
          </a:p>
          <a:p>
            <a:pPr algn="ctr"/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times in the past, people spread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 from their peninsula and tried to capture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larger area as part of their empire.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3905072"/>
            <a:ext cx="6192928" cy="226712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Greeks did that, and the Romans.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Moors also tried, but less successfully.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Then, in the 8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 another group of people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to spread outward from their homeland,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which was a small peninsula in northern Europe.</a:t>
            </a:r>
          </a:p>
        </p:txBody>
      </p:sp>
    </p:spTree>
    <p:extLst>
      <p:ext uri="{BB962C8B-B14F-4D97-AF65-F5344CB8AC3E}">
        <p14:creationId xmlns:p14="http://schemas.microsoft.com/office/powerpoint/2010/main" val="2019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143000"/>
            <a:ext cx="4114800" cy="2667000"/>
          </a:xfrm>
          <a:prstGeom prst="wedgeRoundRectCallout">
            <a:avLst>
              <a:gd name="adj1" fmla="val 104851"/>
              <a:gd name="adj2" fmla="val 19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Around the year 750,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Vikings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loosely organized group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small Jutland peninsula,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south end of Scandinavia,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some islands in between.</a:t>
            </a:r>
          </a:p>
        </p:txBody>
      </p:sp>
    </p:spTree>
    <p:extLst>
      <p:ext uri="{BB962C8B-B14F-4D97-AF65-F5344CB8AC3E}">
        <p14:creationId xmlns:p14="http://schemas.microsoft.com/office/powerpoint/2010/main" val="7028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457200"/>
            <a:ext cx="41148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is the reason why Europe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generally considered to be “one of the seven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continents:”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maps that say so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mostly drafted by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European cartographers.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fact that many explorers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were from Europe, however,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actually part of our story about the effects of complexity!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56830" y="4648200"/>
            <a:ext cx="2819400" cy="18288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story starts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we notice how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different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most of the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“real continents.”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828800"/>
            <a:ext cx="350520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maps that say so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mostly drafted by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European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cartographers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(using reports from European explorers).</a:t>
            </a:r>
            <a:endParaRPr lang="en-US" sz="1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828800"/>
            <a:ext cx="4191000" cy="2667000"/>
          </a:xfrm>
          <a:prstGeom prst="wedgeRoundRectCallout">
            <a:avLst>
              <a:gd name="adj1" fmla="val 104851"/>
              <a:gd name="adj2" fmla="val 137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middle of the 8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Vikings had spread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nearby coasts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done some raiding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far south as Italy.</a:t>
            </a:r>
          </a:p>
        </p:txBody>
      </p:sp>
    </p:spTree>
    <p:extLst>
      <p:ext uri="{BB962C8B-B14F-4D97-AF65-F5344CB8AC3E}">
        <p14:creationId xmlns:p14="http://schemas.microsoft.com/office/powerpoint/2010/main" val="40799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2209800"/>
            <a:ext cx="4191000" cy="2667000"/>
          </a:xfrm>
          <a:prstGeom prst="wedgeRoundRectCallout">
            <a:avLst>
              <a:gd name="adj1" fmla="val 158810"/>
              <a:gd name="adj2" fmla="val 542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middle of the 9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Vikings had spread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across much of England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gone on raiding trips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and/or built trading posts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far south as Constantinople.</a:t>
            </a:r>
          </a:p>
        </p:txBody>
      </p:sp>
    </p:spTree>
    <p:extLst>
      <p:ext uri="{BB962C8B-B14F-4D97-AF65-F5344CB8AC3E}">
        <p14:creationId xmlns:p14="http://schemas.microsoft.com/office/powerpoint/2010/main" val="22013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3" cy="673171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048000"/>
            <a:ext cx="4267200" cy="3048000"/>
          </a:xfrm>
          <a:prstGeom prst="wedgeRoundRectCallout">
            <a:avLst>
              <a:gd name="adj1" fmla="val 47764"/>
              <a:gd name="adj2" fmla="val -880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the middle of the 10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European countries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become stronger.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Vikings were losing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mainland Europe,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many Viking explorers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crossed the Atlantic Ocean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Greenland and the Americas.</a:t>
            </a:r>
          </a:p>
        </p:txBody>
      </p:sp>
    </p:spTree>
    <p:extLst>
      <p:ext uri="{BB962C8B-B14F-4D97-AF65-F5344CB8AC3E}">
        <p14:creationId xmlns:p14="http://schemas.microsoft.com/office/powerpoint/2010/main" val="32208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0" y="914400"/>
            <a:ext cx="59436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know so far?</a:t>
            </a: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1578260"/>
            <a:ext cx="5181600" cy="12338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A peninsular location may be good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defensive purposes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for survival),</a:t>
            </a:r>
          </a:p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05000" y="2743200"/>
            <a:ext cx="5181600" cy="1143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A small peninsula is seldom likely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to have all the resources needed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for a rapidly growing economy.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6424" y="3886200"/>
            <a:ext cx="5181600" cy="125623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often tried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expand across the 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around the bays and sheltered seas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since the time of the Greeks and Romans.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762000"/>
            <a:ext cx="4038600" cy="35287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Europe got gunpowder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magnetic compasses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Chinese inventors,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deep bays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sheltered harbors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islands and peninsulas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became the home bases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overseas exploration.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97194" y="4013675"/>
            <a:ext cx="3036606" cy="251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Portugal, Spain,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England, France,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Netherlands,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Italy, and Germany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claimed colonies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other continents.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Overseas Explorers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0" y="1676400"/>
            <a:ext cx="5943600" cy="2286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 in the colonial era . . . . 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complexity of Europe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turned out to be a big advantage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the beginning of the Industrial Revolution.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97" y="48507"/>
            <a:ext cx="5137751" cy="673172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1143000"/>
            <a:ext cx="4038600" cy="2438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We have already seen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geologic forces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made a complex pattern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mountains of different ages</a:t>
            </a:r>
          </a:p>
          <a:p>
            <a:pPr algn="ctr"/>
            <a:r>
              <a:rPr lang="en-US" sz="2000" u="sng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were also responsible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 the formation of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valuable metal ores.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143000"/>
            <a:ext cx="4038600" cy="2438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We have already seen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geologic forces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made a complex pattern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mountains of different ages</a:t>
            </a:r>
          </a:p>
          <a:p>
            <a:pPr algn="ctr"/>
            <a:r>
              <a:rPr lang="en-US" sz="2000" u="sng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were also responsible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 the formation of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valuable metal ores.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3505200"/>
            <a:ext cx="3657600" cy="208802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This geologic complexity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also helps us understand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why Europe is fortunate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 have deposits of coal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scattered in many places.</a:t>
            </a:r>
          </a:p>
        </p:txBody>
      </p:sp>
    </p:spTree>
    <p:extLst>
      <p:ext uri="{BB962C8B-B14F-4D97-AF65-F5344CB8AC3E}">
        <p14:creationId xmlns:p14="http://schemas.microsoft.com/office/powerpoint/2010/main" val="12174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2195168"/>
            <a:ext cx="4038600" cy="273219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At the start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the Industrial Revolution,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these widely scattered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metal and coal mines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could support many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separate clusters of factories</a:t>
            </a:r>
          </a:p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(the gray ovals on this map)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752600" y="620605"/>
            <a:ext cx="2905570" cy="120819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areas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included: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1524001"/>
            <a:ext cx="21336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Midlands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1697128" cy="609599"/>
          </a:xfrm>
          <a:prstGeom prst="wedgeRoundRectCallout">
            <a:avLst>
              <a:gd name="adj1" fmla="val -63465"/>
              <a:gd name="adj2" fmla="val 30229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Ruhr Valley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1219200" cy="609599"/>
          </a:xfrm>
          <a:prstGeom prst="wedgeRoundRectCallout">
            <a:avLst>
              <a:gd name="adj1" fmla="val -52651"/>
              <a:gd name="adj2" fmla="val 132664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Silesia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543800" y="4927363"/>
            <a:ext cx="13716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Donbass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86015" y="5841762"/>
            <a:ext cx="1219200" cy="681528"/>
          </a:xfrm>
          <a:prstGeom prst="wedgeRoundRectCallout">
            <a:avLst>
              <a:gd name="adj1" fmla="val 79124"/>
              <a:gd name="adj2" fmla="val -204819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Rhone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Valley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5232162"/>
            <a:ext cx="1219200" cy="609599"/>
          </a:xfrm>
          <a:prstGeom prst="wedgeRoundRectCallout">
            <a:avLst>
              <a:gd name="adj1" fmla="val 138003"/>
              <a:gd name="adj2" fmla="val -9443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Bilbao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295400"/>
            <a:ext cx="4038600" cy="2819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one thing,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its overall shape is different.</a:t>
            </a:r>
          </a:p>
          <a:p>
            <a:pPr algn="ctr"/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Rather than being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compact mass of land,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 is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 peninsula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made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 of many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 peninsulas.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00200" y="3962400"/>
            <a:ext cx="4495800" cy="2057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a </a:t>
            </a:r>
            <a:r>
              <a:rPr lang="en-US" b="1" dirty="0" smtClean="0">
                <a:solidFill>
                  <a:srgbClr val="002060"/>
                </a:solidFill>
              </a:rPr>
              <a:t>peninsula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is like a small nose of land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(or leg, arm, finger, thumb)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connected to a larger landmass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on one side, and surrounded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by water on the other three sides.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038225" cy="10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914400"/>
            <a:ext cx="4191000" cy="5029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scattered development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allowed by complex geology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a downside, however.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914400"/>
            <a:ext cx="4191000" cy="5029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scattered development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allowed by complex geology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a downside, however.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2286000"/>
            <a:ext cx="4038600" cy="3276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Widely scattered factories,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along with overseas colonies,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European countries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stay independent. </a:t>
            </a:r>
          </a:p>
          <a:p>
            <a:pPr algn="ctr"/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 they could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continue their old rivalries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into the modern age.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26574" y="4305802"/>
            <a:ext cx="881653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France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82001" y="5261811"/>
            <a:ext cx="728639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Spain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687449" y="5234239"/>
            <a:ext cx="602181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Italy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04721" y="3505601"/>
            <a:ext cx="969818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Prussia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850782" y="3443539"/>
            <a:ext cx="969818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England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570429" y="2971800"/>
            <a:ext cx="1066800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Lithuania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448211" y="2438400"/>
            <a:ext cx="969818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Sweden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698785" y="4063366"/>
            <a:ext cx="881653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Austria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907476" y="3493797"/>
            <a:ext cx="801503" cy="415636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Nether-</a:t>
            </a:r>
          </a:p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lands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722829" y="4063366"/>
            <a:ext cx="1066800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Hungary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79124" y="5157251"/>
            <a:ext cx="881653" cy="504750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Ottoman</a:t>
            </a:r>
          </a:p>
          <a:p>
            <a:pPr algn="ctr">
              <a:lnSpc>
                <a:spcPts val="1500"/>
              </a:lnSpc>
            </a:pPr>
            <a:r>
              <a:rPr lang="en-US" sz="1600" dirty="0" smtClean="0">
                <a:solidFill>
                  <a:srgbClr val="480000"/>
                </a:solidFill>
                <a:latin typeface="Arial Narrow" panose="020B0606020202030204" pitchFamily="34" charset="0"/>
                <a:cs typeface="Arial" pitchFamily="34" charset="0"/>
              </a:rPr>
              <a:t>Empire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8279401" y="2438400"/>
            <a:ext cx="662399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Rus</a:t>
            </a:r>
            <a:endParaRPr lang="en-US" sz="16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418029" y="4739640"/>
            <a:ext cx="969818" cy="258077"/>
          </a:xfrm>
          <a:prstGeom prst="wedgeRoundRectCallout">
            <a:avLst>
              <a:gd name="adj1" fmla="val 14272"/>
              <a:gd name="adj2" fmla="val 459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Balkans</a:t>
            </a:r>
          </a:p>
        </p:txBody>
      </p:sp>
    </p:spTree>
    <p:extLst>
      <p:ext uri="{BB962C8B-B14F-4D97-AF65-F5344CB8AC3E}">
        <p14:creationId xmlns:p14="http://schemas.microsoft.com/office/powerpoint/2010/main" val="2242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17"/>
            <a:ext cx="5140145" cy="67221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914400"/>
            <a:ext cx="4191000" cy="5029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map shows the locations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just 25 of the major battles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marked turning points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2743200"/>
            <a:ext cx="4038600" cy="2819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time went on,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weapons became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and more deadly.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twentieth century,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old European rivalries erupted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two world wars.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8600" y="975969"/>
            <a:ext cx="3962400" cy="2438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far,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have noted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geographic complexity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important in defense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industrial development,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overseas colonization,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maritime trade.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200399"/>
            <a:ext cx="3429000" cy="34290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As a “backhand”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form of evidence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for the importance of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geographic complexity,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we might look at an area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</a:t>
            </a:r>
            <a:r>
              <a:rPr lang="en-US" sz="2000" u="sng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very complex, </a:t>
            </a:r>
          </a:p>
          <a:p>
            <a:pPr algn="ctr"/>
            <a:r>
              <a:rPr lang="en-US" sz="2000" u="sng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on a peninsula,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u="sng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protected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mountains.</a:t>
            </a:r>
          </a:p>
        </p:txBody>
      </p:sp>
    </p:spTree>
    <p:extLst>
      <p:ext uri="{BB962C8B-B14F-4D97-AF65-F5344CB8AC3E}">
        <p14:creationId xmlns:p14="http://schemas.microsoft.com/office/powerpoint/2010/main" val="14732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4038600" cy="2438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country we now know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as Poland has a history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stretches back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more than a thousand years.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2895601"/>
            <a:ext cx="3429000" cy="34289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During that time,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it has been invaded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(and often conquered)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 “Who’s Who”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great invaders: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Huns, Vikings,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Mongols, Slavs,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Hapsburgs,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Prussians, 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Napoleon, the Nazis,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the Soviet Union.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5638800"/>
            <a:ext cx="4724400" cy="97596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find websites that show the extent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“Poland” at many different times in history –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here, we will show just a few time periods.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Freeform 1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</p:spTree>
    <p:extLst>
      <p:ext uri="{BB962C8B-B14F-4D97-AF65-F5344CB8AC3E}">
        <p14:creationId xmlns:p14="http://schemas.microsoft.com/office/powerpoint/2010/main" val="12305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38600"/>
            <a:ext cx="4494376" cy="97596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John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Sobieski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they helped save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Vienna (and the Hapsburg Empire)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Ottoman invaders.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38600"/>
            <a:ext cx="4494376" cy="97596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John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Sobieski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they helped save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Vienna (and the Hapsburg Empire)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Ottoman invaders.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19400" y="4953000"/>
            <a:ext cx="46482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countries became more powerful,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“Poland”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disappeared from the map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7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4" cy="6712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</p:spTree>
    <p:extLst>
      <p:ext uri="{BB962C8B-B14F-4D97-AF65-F5344CB8AC3E}">
        <p14:creationId xmlns:p14="http://schemas.microsoft.com/office/powerpoint/2010/main" val="38648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00200" y="4876800"/>
            <a:ext cx="28956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the Nazis invaded,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“Poland” disappeared.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6"/>
            <a:ext cx="5125544" cy="6712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but in a somewhat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5334000"/>
            <a:ext cx="23622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It was, however,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under the control 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 the Soviet Union.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3" cy="671259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covering a somewhat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68067" y="4318476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shape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Poland before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after World War II.</a:t>
            </a:r>
          </a:p>
          <a:p>
            <a:pPr algn="ctr"/>
            <a:endParaRPr lang="en-US" sz="9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You can see why many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Poles decided to move.</a:t>
            </a:r>
          </a:p>
        </p:txBody>
      </p:sp>
    </p:spTree>
    <p:extLst>
      <p:ext uri="{BB962C8B-B14F-4D97-AF65-F5344CB8AC3E}">
        <p14:creationId xmlns:p14="http://schemas.microsoft.com/office/powerpoint/2010/main" val="320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37" y="59686"/>
            <a:ext cx="5123069" cy="67093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700,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called 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about the year 1000,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had 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the 1500s,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had linked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Lithuania to form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major European empire.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9521" y="306509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the mid 20</a:t>
            </a:r>
            <a:r>
              <a:rPr lang="en-US" sz="2000" baseline="30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century,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after several centuries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rule by other countries,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 reappeared as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 independent country.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covering a somewhat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343400" y="4267200"/>
            <a:ext cx="3962400" cy="2286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if you put even our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limited sample of “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on top of each other,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you can see the effects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living in an area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hard to defend.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68067" y="4318476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shape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Poland before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after World War II.</a:t>
            </a:r>
          </a:p>
          <a:p>
            <a:pPr algn="ctr"/>
            <a:endParaRPr lang="en-US" sz="9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You can see why many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Poles decided to move!</a:t>
            </a:r>
          </a:p>
        </p:txBody>
      </p:sp>
    </p:spTree>
    <p:extLst>
      <p:ext uri="{BB962C8B-B14F-4D97-AF65-F5344CB8AC3E}">
        <p14:creationId xmlns:p14="http://schemas.microsoft.com/office/powerpoint/2010/main" val="36502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828800" y="838200"/>
            <a:ext cx="54102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more consequence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historic complexity of Europe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in the headlines today.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Dismayed by centuries of fighting,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rulers tried a bold experiment.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decided to give up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of their national powers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form a European Union.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 age-old differences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emerged in new ways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threaten this Union.</a:t>
            </a:r>
          </a:p>
        </p:txBody>
      </p:sp>
    </p:spTree>
    <p:extLst>
      <p:ext uri="{BB962C8B-B14F-4D97-AF65-F5344CB8AC3E}">
        <p14:creationId xmlns:p14="http://schemas.microsoft.com/office/powerpoint/2010/main" val="3211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828800" y="838200"/>
            <a:ext cx="54102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more consequence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historic complexity of Europe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in the headlines today.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Dismayed by centuries of fighting,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rulers tried a bold experiment.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decided to give up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of their national powers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form a European Union.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 age-old differences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emerged in new ways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threaten this Union.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5029200"/>
            <a:ext cx="88392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Here’s a big issue facing European people today:</a:t>
            </a:r>
          </a:p>
          <a:p>
            <a:endParaRPr lang="en-US" sz="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Can Europeans resolve their old differences, so that they can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work together to deal with changing economies and aging populations?</a:t>
            </a:r>
          </a:p>
        </p:txBody>
      </p:sp>
    </p:spTree>
    <p:extLst>
      <p:ext uri="{BB962C8B-B14F-4D97-AF65-F5344CB8AC3E}">
        <p14:creationId xmlns:p14="http://schemas.microsoft.com/office/powerpoint/2010/main" val="35502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consequences of the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idea of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complexity,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 from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subcontinent of Europe.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Complexity can involve: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05906" y="2150692"/>
            <a:ext cx="6847494" cy="74768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shapes produce defensible homelands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because peninsulas have only one “entrance door”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05906" y="2895600"/>
            <a:ext cx="6629400" cy="68700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Terrain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mountains can also help isolate places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and make them harder to attack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95400" y="3581400"/>
            <a:ext cx="69236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Sheltered harbors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coastlines often provide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safe harbors, especially important for sailing ships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305906" y="4309930"/>
            <a:ext cx="6847494" cy="62345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Metal ores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complex geology is usually the result of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crustal collisions, which also form metal ores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300646" y="4986470"/>
            <a:ext cx="6629400" cy="62454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Energy resources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complex geology also gave Europe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a lot of coal, important for the Industrial Revolution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95400" y="5715000"/>
            <a:ext cx="6629400" cy="62454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Diplomatic issues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complex political situations can lead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to economic problems and frequent wars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6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6002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</a:t>
            </a:r>
            <a:br>
              <a:rPr lang="en-US" sz="6000" dirty="0" smtClean="0"/>
            </a:br>
            <a:r>
              <a:rPr lang="en-US" sz="6000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52400"/>
            <a:ext cx="4038600" cy="3962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probably inaccurate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 a continent?</a:t>
            </a: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accurate</a:t>
            </a:r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 a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subcontinent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 South Asia).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00" y="457200"/>
            <a:ext cx="41148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Europe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generally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considered to be “one of the seven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continents”?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is that fact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related to the big idea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geographic complexity?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We’ll try to answer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question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presentation.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295400"/>
            <a:ext cx="4038600" cy="2819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 it mean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call Europe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 peninsula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 of many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smaller peninsulas?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00200" y="3962400"/>
            <a:ext cx="4495800" cy="2057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a </a:t>
            </a:r>
            <a:r>
              <a:rPr lang="en-US" b="1" dirty="0" smtClean="0">
                <a:solidFill>
                  <a:srgbClr val="002060"/>
                </a:solidFill>
              </a:rPr>
              <a:t>peninsula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is like a small nose of land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(or leg, arm, finger, thumb)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connected to a larger landmass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on one side, and surrounded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by water on the other three sides.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038225" cy="10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remember the names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these peninsulas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63343" y="3494567"/>
            <a:ext cx="1080257" cy="96908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(Rome)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61231" y="38100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61231" y="44958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Jutland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(Denmark)  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20" name="Oval 19"/>
          <p:cNvSpPr/>
          <p:nvPr/>
        </p:nvSpPr>
        <p:spPr>
          <a:xfrm>
            <a:off x="6238036" y="2781300"/>
            <a:ext cx="588873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251" y="282391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61231" y="5181600"/>
            <a:ext cx="2514600" cy="914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Dover, Cornwall,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Brittany, Normandy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63367" y="622205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Kola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72400" y="487411"/>
            <a:ext cx="769259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24800" y="533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7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1752600" y="6289698"/>
            <a:ext cx="1295400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(Cold War</a:t>
            </a:r>
          </a:p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submarines)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you remember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names?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63343" y="3505200"/>
            <a:ext cx="1080257" cy="957183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51157" y="37390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9731" y="363813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D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2637" y="362958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C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5545" y="40280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B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164" y="39902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N</a:t>
            </a:r>
            <a:endParaRPr lang="en-US" sz="12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4038600"/>
            <a:ext cx="3733800" cy="2286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peninsula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room with only one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door?</a:t>
            </a: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900" y="5257800"/>
            <a:ext cx="3352800" cy="1295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1676400"/>
            <a:ext cx="4038600" cy="26143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coastline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 compare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coastlines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Africa, Australia,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South America?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3400" y="4038600"/>
            <a:ext cx="3276601" cy="1219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7" cy="67317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" y="228600"/>
            <a:ext cx="4038600" cy="2438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pattern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volcanic eruptions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an effect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overall shape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subsurface geology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7702" y="1447800"/>
            <a:ext cx="3276601" cy="2438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relationship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volcanoes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metal ores? 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695057" y="2984942"/>
            <a:ext cx="2971801" cy="12192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53994" y="3657600"/>
            <a:ext cx="3546505" cy="1014101"/>
          </a:xfrm>
          <a:prstGeom prst="wedgeRoundRectCallout">
            <a:avLst>
              <a:gd name="adj1" fmla="val 68127"/>
              <a:gd name="adj2" fmla="val 17074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9695" y="3276600"/>
            <a:ext cx="3775105" cy="1090301"/>
          </a:xfrm>
          <a:prstGeom prst="wedgeRoundRectCallout">
            <a:avLst>
              <a:gd name="adj1" fmla="val 78721"/>
              <a:gd name="adj2" fmla="val -23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-1680000">
            <a:off x="4435403" y="4742115"/>
            <a:ext cx="265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 smtClean="0">
                <a:solidFill>
                  <a:srgbClr val="7030A0"/>
                </a:solidFill>
              </a:rPr>
              <a:t>Roman  Empire</a:t>
            </a:r>
            <a:endParaRPr lang="en-US" sz="1600" b="1" spc="600" dirty="0">
              <a:solidFill>
                <a:srgbClr val="7030A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3495" y="3276600"/>
            <a:ext cx="3775105" cy="1090301"/>
          </a:xfrm>
          <a:prstGeom prst="wedgeRoundRectCallout">
            <a:avLst>
              <a:gd name="adj1" fmla="val 153876"/>
              <a:gd name="adj2" fmla="val 12850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600000">
            <a:off x="3270944" y="4484507"/>
            <a:ext cx="1382910" cy="324233"/>
          </a:xfrm>
          <a:prstGeom prst="triangle">
            <a:avLst>
              <a:gd name="adj" fmla="val 2406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1095" y="1167213"/>
            <a:ext cx="4038600" cy="39859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people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not have understood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geologic principles,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they knew how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find metal ores.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did the Romans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Cornwall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Dalmatia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Iberia (Spain).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9061" y="534254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Rome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381000"/>
            <a:ext cx="3733800" cy="25908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 Europe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so many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 ranges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mountains?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6700" y="2209800"/>
            <a:ext cx="3352800" cy="1295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was this important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European history?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(Rome)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</p:spTree>
    <p:extLst>
      <p:ext uri="{BB962C8B-B14F-4D97-AF65-F5344CB8AC3E}">
        <p14:creationId xmlns:p14="http://schemas.microsoft.com/office/powerpoint/2010/main" val="37898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53000" y="2423768"/>
            <a:ext cx="3733800" cy="1981200"/>
          </a:xfrm>
          <a:prstGeom prst="wedgeRoundRectCallout">
            <a:avLst>
              <a:gd name="adj1" fmla="val 35238"/>
              <a:gd name="adj2" fmla="val 103765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name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narrow path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around the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blocked the entrance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into the Greek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peninsula?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95600" y="1676400"/>
            <a:ext cx="3636872" cy="2438400"/>
          </a:xfrm>
          <a:prstGeom prst="wedgeRoundRectCallout">
            <a:avLst>
              <a:gd name="adj1" fmla="val 47914"/>
              <a:gd name="adj2" fmla="val 73367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mountains? </a:t>
            </a:r>
          </a:p>
          <a:p>
            <a:pPr algn="ctr"/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African general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surprised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many people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he crossed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them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order to attack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Rome?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43100" y="2209800"/>
            <a:ext cx="3408272" cy="2209800"/>
          </a:xfrm>
          <a:prstGeom prst="wedgeRoundRectCallout">
            <a:avLst>
              <a:gd name="adj1" fmla="val 50704"/>
              <a:gd name="adj2" fmla="val 81412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mountain range?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role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European history?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43400" y="1200295"/>
            <a:ext cx="3408272" cy="2209800"/>
          </a:xfrm>
          <a:prstGeom prst="wedgeRoundRectCallout">
            <a:avLst>
              <a:gd name="adj1" fmla="val 50704"/>
              <a:gd name="adj2" fmla="val 81412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this mountain range?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was the role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these mountains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 European history?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581400" y="152400"/>
            <a:ext cx="3834926" cy="2991028"/>
          </a:xfrm>
          <a:prstGeom prst="wedgeRoundRectCallout">
            <a:avLst>
              <a:gd name="adj1" fmla="val 47748"/>
              <a:gd name="adj2" fmla="val 89576"/>
              <a:gd name="adj3" fmla="val 16667"/>
            </a:avLst>
          </a:prstGeom>
          <a:solidFill>
            <a:srgbClr val="FFFF6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city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located here?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this location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strategically important?</a:t>
            </a:r>
          </a:p>
          <a:p>
            <a:pPr algn="ctr"/>
            <a:endParaRPr lang="en-US" sz="9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Name at least three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different times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this place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important.</a:t>
            </a:r>
            <a:endParaRPr lang="en-US" sz="1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5" cy="673172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143000"/>
            <a:ext cx="4114800" cy="2667000"/>
          </a:xfrm>
          <a:prstGeom prst="wedgeRoundRectCallout">
            <a:avLst>
              <a:gd name="adj1" fmla="val 104851"/>
              <a:gd name="adj2" fmla="val 19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group of people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on these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northern peninsulas?</a:t>
            </a: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when did they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begin to expand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raid other territories?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8"/>
            <a:ext cx="5140144" cy="67317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4836" y="1371600"/>
            <a:ext cx="4191000" cy="3505200"/>
          </a:xfrm>
          <a:prstGeom prst="wedgeRoundRectCallout">
            <a:avLst>
              <a:gd name="adj1" fmla="val 157383"/>
              <a:gd name="adj2" fmla="val 571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centuries later,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people had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gone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raiding trips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and/or built trading posts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far south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famous city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its name?</a:t>
            </a:r>
          </a:p>
          <a:p>
            <a:pPr algn="ctr"/>
            <a:endParaRPr lang="en-US" sz="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it important?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762000"/>
            <a:ext cx="4038600" cy="352870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two inventions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did Europeans get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Chinese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inventors?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major world era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started shortly after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technical changes?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gular Pentagon 1"/>
          <p:cNvSpPr/>
          <p:nvPr/>
        </p:nvSpPr>
        <p:spPr>
          <a:xfrm>
            <a:off x="5240708" y="35557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5240708" y="326054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299816" y="285358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45508" y="36319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5249253" y="45720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6324600" y="3371639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5943600" y="365760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>
            <a:off x="6456273" y="3338168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>
            <a:off x="4089162" y="545293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16"/>
          <p:cNvSpPr/>
          <p:nvPr/>
        </p:nvSpPr>
        <p:spPr>
          <a:xfrm>
            <a:off x="6782514" y="4671701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gular Pentagon 17"/>
          <p:cNvSpPr/>
          <p:nvPr/>
        </p:nvSpPr>
        <p:spPr>
          <a:xfrm>
            <a:off x="6056120" y="3507660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>
            <a:off x="6392254" y="485116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7120784" y="547002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gular Pentagon 20"/>
          <p:cNvSpPr/>
          <p:nvPr/>
        </p:nvSpPr>
        <p:spPr>
          <a:xfrm>
            <a:off x="5867400" y="498433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gular Pentagon 21"/>
          <p:cNvSpPr/>
          <p:nvPr/>
        </p:nvSpPr>
        <p:spPr>
          <a:xfrm>
            <a:off x="5460762" y="395385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5037032" y="3012393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4309216" y="5808292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gular Pentagon 24"/>
          <p:cNvSpPr/>
          <p:nvPr/>
        </p:nvSpPr>
        <p:spPr>
          <a:xfrm>
            <a:off x="7179892" y="2365404"/>
            <a:ext cx="152400" cy="152400"/>
          </a:xfrm>
          <a:prstGeom prst="pentagon">
            <a:avLst/>
          </a:prstGeom>
          <a:solidFill>
            <a:srgbClr val="FF0000">
              <a:alpha val="49020"/>
            </a:srgbClr>
          </a:solidFill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708" y="990600"/>
            <a:ext cx="2684092" cy="762000"/>
          </a:xfrm>
          <a:prstGeom prst="rect">
            <a:avLst/>
          </a:prstGeom>
          <a:solidFill>
            <a:srgbClr val="FF99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Home Ports for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Overseas Explorers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2971800"/>
            <a:ext cx="3733800" cy="195556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During what major world era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was it especially important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to have access to metal ores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deposits of coal?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816"/>
            <a:ext cx="5140145" cy="672110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6400" y="1791379"/>
            <a:ext cx="2905570" cy="120819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Name these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areas: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31242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1524001"/>
            <a:ext cx="533400" cy="609599"/>
          </a:xfrm>
          <a:prstGeom prst="wedgeRoundRectCallout">
            <a:avLst>
              <a:gd name="adj1" fmla="val 17843"/>
              <a:gd name="adj2" fmla="val 243413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32472" y="1612630"/>
            <a:ext cx="554128" cy="609599"/>
          </a:xfrm>
          <a:prstGeom prst="wedgeRoundRectCallout">
            <a:avLst>
              <a:gd name="adj1" fmla="val -92767"/>
              <a:gd name="adj2" fmla="val 305095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05681" y="2895600"/>
            <a:ext cx="547719" cy="609599"/>
          </a:xfrm>
          <a:prstGeom prst="wedgeRoundRectCallout">
            <a:avLst>
              <a:gd name="adj1" fmla="val -60452"/>
              <a:gd name="adj2" fmla="val 115842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82000" y="4927363"/>
            <a:ext cx="533400" cy="609599"/>
          </a:xfrm>
          <a:prstGeom prst="wedgeRoundRectCallout">
            <a:avLst>
              <a:gd name="adj1" fmla="val 57396"/>
              <a:gd name="adj2" fmla="val -205187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76799" y="5841762"/>
            <a:ext cx="528415" cy="681528"/>
          </a:xfrm>
          <a:prstGeom prst="wedgeRoundRectCallout">
            <a:avLst>
              <a:gd name="adj1" fmla="val 119555"/>
              <a:gd name="adj2" fmla="val -197295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205384" y="5232162"/>
            <a:ext cx="528415" cy="609599"/>
          </a:xfrm>
          <a:prstGeom prst="wedgeRoundRectCallout">
            <a:avLst>
              <a:gd name="adj1" fmla="val 244741"/>
              <a:gd name="adj2" fmla="val -90231"/>
              <a:gd name="adj3" fmla="val 16667"/>
            </a:avLst>
          </a:prstGeom>
          <a:solidFill>
            <a:srgbClr val="FFCCCC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4013675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48768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2819400"/>
            <a:ext cx="762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(Rome)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17"/>
            <a:ext cx="5140145" cy="67221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" y="1676400"/>
            <a:ext cx="4191000" cy="2667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can ideas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shape complexity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geologic complexity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military history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Europe?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4038600" cy="2438399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location of Poland?</a:t>
            </a:r>
          </a:p>
          <a:p>
            <a:pPr algn="ctr"/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2651106"/>
            <a:ext cx="3429000" cy="237809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its location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an area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with few mountains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or sheltered harbors?</a:t>
            </a:r>
            <a:endParaRPr lang="en-US" sz="20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3824" y="975969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When does history record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 group of people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who called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themselves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8" cy="67189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8749" y="1676400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By what year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had 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expanded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and formed a national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government?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5278" y="2373207"/>
            <a:ext cx="3579976" cy="1919631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What country had become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allies with the </a:t>
            </a:r>
            <a:r>
              <a:rPr lang="en-US" sz="2000" dirty="0" err="1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Polans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around the year 1500?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05000" y="4038600"/>
            <a:ext cx="3657600" cy="97596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did thes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help save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Habsburg Empire?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06" y="56503"/>
            <a:ext cx="5127932" cy="6715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8" y="54882"/>
            <a:ext cx="5130409" cy="671897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05000" y="4038600"/>
            <a:ext cx="4494376" cy="97596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 John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Sobieski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they helped save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Vienna (and the Hapsburg Empire)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Ottoman invaders.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19400" y="4953000"/>
            <a:ext cx="46482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countries became more powerful,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“Poland”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disappeared from the map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9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4" cy="6712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9521" y="3065092"/>
            <a:ext cx="3579976" cy="25737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This map shows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Poland</a:t>
            </a:r>
            <a:r>
              <a:rPr lang="en-US" sz="2000" dirty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in 1938.</a:t>
            </a:r>
          </a:p>
          <a:p>
            <a:pPr algn="ctr"/>
            <a:endParaRPr lang="en-US" sz="9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happened then?</a:t>
            </a:r>
          </a:p>
          <a:p>
            <a:pPr algn="ctr"/>
            <a:endParaRPr lang="en-US" sz="900" dirty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did the lack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geographic complexity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make that easier?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6"/>
            <a:ext cx="5125544" cy="6712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83734" y="3708162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1n 1945, Poland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reappeared on the map,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but in a somewhat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different area.</a:t>
            </a:r>
          </a:p>
          <a:p>
            <a:pPr algn="ctr"/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133600" y="5334000"/>
            <a:ext cx="23622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What empire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now had control</a:t>
            </a:r>
          </a:p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 Poland?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0" y="58067"/>
            <a:ext cx="5125543" cy="671259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68067" y="4318476"/>
            <a:ext cx="3579976" cy="204030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does this map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help explain why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many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Poles decided to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move?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37" y="59686"/>
            <a:ext cx="5123069" cy="670936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151460" y="3551416"/>
            <a:ext cx="302086" cy="342272"/>
          </a:xfrm>
          <a:custGeom>
            <a:avLst/>
            <a:gdLst>
              <a:gd name="connsiteX0" fmla="*/ 163740 w 302086"/>
              <a:gd name="connsiteY0" fmla="*/ 3634 h 342272"/>
              <a:gd name="connsiteX1" fmla="*/ 69736 w 302086"/>
              <a:gd name="connsiteY1" fmla="*/ 63455 h 342272"/>
              <a:gd name="connsiteX2" fmla="*/ 9916 w 302086"/>
              <a:gd name="connsiteY2" fmla="*/ 311283 h 342272"/>
              <a:gd name="connsiteX3" fmla="*/ 283381 w 302086"/>
              <a:gd name="connsiteY3" fmla="*/ 319829 h 342272"/>
              <a:gd name="connsiteX4" fmla="*/ 266290 w 302086"/>
              <a:gd name="connsiteY4" fmla="*/ 140367 h 342272"/>
              <a:gd name="connsiteX5" fmla="*/ 163740 w 302086"/>
              <a:gd name="connsiteY5" fmla="*/ 3634 h 34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86" h="342272">
                <a:moveTo>
                  <a:pt x="163740" y="3634"/>
                </a:moveTo>
                <a:cubicBezTo>
                  <a:pt x="130981" y="-9185"/>
                  <a:pt x="95373" y="12180"/>
                  <a:pt x="69736" y="63455"/>
                </a:cubicBezTo>
                <a:cubicBezTo>
                  <a:pt x="44099" y="114730"/>
                  <a:pt x="-25691" y="268554"/>
                  <a:pt x="9916" y="311283"/>
                </a:cubicBezTo>
                <a:cubicBezTo>
                  <a:pt x="45523" y="354012"/>
                  <a:pt x="240652" y="348315"/>
                  <a:pt x="283381" y="319829"/>
                </a:cubicBezTo>
                <a:cubicBezTo>
                  <a:pt x="326110" y="291343"/>
                  <a:pt x="284806" y="190217"/>
                  <a:pt x="266290" y="140367"/>
                </a:cubicBezTo>
                <a:cubicBezTo>
                  <a:pt x="247774" y="90517"/>
                  <a:pt x="196499" y="16453"/>
                  <a:pt x="163740" y="363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02364" y="4483046"/>
            <a:ext cx="3962400" cy="2286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tx1">
              <a:lumMod val="9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How does putting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these maps of “Poland”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help us understand 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some of the problems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of living in an area</a:t>
            </a:r>
          </a:p>
          <a:p>
            <a:pPr algn="ctr"/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that is hard to </a:t>
            </a:r>
            <a:r>
              <a:rPr lang="en-US" sz="2000" dirty="0" smtClean="0">
                <a:solidFill>
                  <a:srgbClr val="480000"/>
                </a:solidFill>
                <a:latin typeface="Arial" pitchFamily="34" charset="0"/>
                <a:cs typeface="Arial" pitchFamily="34" charset="0"/>
              </a:rPr>
              <a:t>defend?</a:t>
            </a:r>
            <a:endParaRPr lang="en-US" sz="2000" dirty="0" smtClean="0">
              <a:solidFill>
                <a:srgbClr val="48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507"/>
            <a:ext cx="5140146" cy="67317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2400" y="5562600"/>
            <a:ext cx="914400" cy="685800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76483" y="56020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4916268"/>
            <a:ext cx="1219200" cy="1179731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4178" y="5182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4745503"/>
            <a:ext cx="1371600" cy="1350496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4378" y="509758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72200" y="685800"/>
            <a:ext cx="1371600" cy="2120584"/>
          </a:xfrm>
          <a:prstGeom prst="ellipse">
            <a:avLst/>
          </a:prstGeom>
          <a:solidFill>
            <a:srgbClr val="CEB966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1778" y="145714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47700" y="1780309"/>
            <a:ext cx="2514600" cy="55418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1. Greece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61231" y="2438400"/>
            <a:ext cx="2514600" cy="56101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Italy (Rome)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47700" y="3124200"/>
            <a:ext cx="2514600" cy="567484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Iberia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61231" y="3810000"/>
            <a:ext cx="2514600" cy="55873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Scandinavia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6200" y="152400"/>
            <a:ext cx="3810000" cy="15240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make a list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peninsulas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European history.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828799" y="3200400"/>
            <a:ext cx="1219201" cy="440826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(Spain and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Portugal)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828800" y="838200"/>
            <a:ext cx="5410200" cy="4419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Finally, how does 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complex geography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(and the complex history)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subcontinent of Europe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us understand the problems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facing the European Union today?</a:t>
            </a: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4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3783</Words>
  <Application>Microsoft Office PowerPoint</Application>
  <PresentationFormat>On-screen Show (4:3)</PresentationFormat>
  <Paragraphs>1007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Apex</vt:lpstr>
      <vt:lpstr>complexity A geographic “BIG IDEA” with many consequences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110</cp:revision>
  <dcterms:created xsi:type="dcterms:W3CDTF">2013-09-10T21:41:24Z</dcterms:created>
  <dcterms:modified xsi:type="dcterms:W3CDTF">2014-01-01T16:00:20Z</dcterms:modified>
</cp:coreProperties>
</file>