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  <p:sldId id="264" r:id="rId6"/>
    <p:sldId id="262" r:id="rId7"/>
    <p:sldId id="266" r:id="rId8"/>
    <p:sldId id="270" r:id="rId9"/>
    <p:sldId id="267" r:id="rId10"/>
    <p:sldId id="268" r:id="rId11"/>
    <p:sldId id="260" r:id="rId12"/>
    <p:sldId id="271" r:id="rId13"/>
    <p:sldId id="259" r:id="rId14"/>
    <p:sldId id="26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60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750659-AEC8-4DA0-AEB8-67AD4FCEDDB7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8556164-0D94-459B-B7DD-7A8D63613E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543800" cy="2152650"/>
          </a:xfrm>
        </p:spPr>
        <p:txBody>
          <a:bodyPr/>
          <a:lstStyle/>
          <a:p>
            <a:pPr algn="ctr"/>
            <a:r>
              <a:rPr lang="en-US" dirty="0" smtClean="0"/>
              <a:t>Population</a:t>
            </a:r>
            <a:br>
              <a:rPr lang="en-US" dirty="0" smtClean="0"/>
            </a:br>
            <a:r>
              <a:rPr lang="en-US" dirty="0" smtClean="0"/>
              <a:t>Pyramids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1023257" y="3352800"/>
            <a:ext cx="7086600" cy="3048000"/>
          </a:xfrm>
          <a:prstGeom prst="snip1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Grade Level Content Expectations</a:t>
            </a:r>
          </a:p>
          <a:p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6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G1.2.3 Use, interpret and create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maps and graphs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                   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representing population characteristics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6 G2.2.4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Create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population pyramids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                  for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different regions and interpret the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graph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                  discussing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birth and death rate, growth rate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                  and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age structure.   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1" y="124280"/>
            <a:ext cx="9004624" cy="483960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7101" y="2503905"/>
            <a:ext cx="354841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00047" y="1596788"/>
            <a:ext cx="366181" cy="0"/>
          </a:xfrm>
          <a:prstGeom prst="line">
            <a:avLst/>
          </a:prstGeom>
          <a:ln w="1079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6221080" y="2233457"/>
            <a:ext cx="426764" cy="315920"/>
          </a:xfrm>
          <a:prstGeom prst="triangle">
            <a:avLst/>
          </a:prstGeom>
          <a:noFill/>
          <a:ln w="38100">
            <a:solidFill>
              <a:srgbClr val="59E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0686" y="3309225"/>
            <a:ext cx="1435835" cy="258645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50686" y="3961263"/>
            <a:ext cx="1435835" cy="225188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34" y="4474028"/>
            <a:ext cx="8830097" cy="979715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  <p:sp>
        <p:nvSpPr>
          <p:cNvPr id="17" name="Oval 16"/>
          <p:cNvSpPr/>
          <p:nvPr/>
        </p:nvSpPr>
        <p:spPr>
          <a:xfrm>
            <a:off x="7050321" y="5095752"/>
            <a:ext cx="999633" cy="36030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20614"/>
            <a:ext cx="4692015" cy="61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617029" y="685800"/>
            <a:ext cx="3276600" cy="2959773"/>
          </a:xfrm>
          <a:prstGeom prst="wedgeRoundRectCallout">
            <a:avLst>
              <a:gd name="adj1" fmla="val -47971"/>
              <a:gd name="adj2" fmla="val 134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handout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short activity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uses three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pyramids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by the website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Census Bureau.</a:t>
            </a:r>
          </a:p>
        </p:txBody>
      </p:sp>
    </p:spTree>
    <p:extLst>
      <p:ext uri="{BB962C8B-B14F-4D97-AF65-F5344CB8AC3E}">
        <p14:creationId xmlns:p14="http://schemas.microsoft.com/office/powerpoint/2010/main" val="21065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181600" y="2820979"/>
            <a:ext cx="3276600" cy="2200728"/>
          </a:xfrm>
          <a:prstGeom prst="wedgeRoundRectCallout">
            <a:avLst>
              <a:gd name="adj1" fmla="val -47971"/>
              <a:gd name="adj2" fmla="val 134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“under 15”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these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countries.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398" y="137030"/>
            <a:ext cx="3616402" cy="65685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85800" y="6019800"/>
            <a:ext cx="3124200" cy="304800"/>
          </a:xfrm>
          <a:prstGeom prst="round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1600" y="3924300"/>
            <a:ext cx="1752600" cy="304800"/>
          </a:xfrm>
          <a:prstGeom prst="round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14400" y="1724025"/>
            <a:ext cx="2590800" cy="304800"/>
          </a:xfrm>
          <a:prstGeom prst="round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8660" y="5219700"/>
            <a:ext cx="3196590" cy="81915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8178" y="3102193"/>
            <a:ext cx="3200400" cy="81915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1508" y="898634"/>
            <a:ext cx="3200400" cy="8382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4724400" y="381000"/>
            <a:ext cx="3276600" cy="2200728"/>
          </a:xfrm>
          <a:prstGeom prst="wedgeRoundRectCallout">
            <a:avLst>
              <a:gd name="adj1" fmla="val -47971"/>
              <a:gd name="adj2" fmla="val 134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“working age”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these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countries.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325062" y="5715000"/>
            <a:ext cx="4590338" cy="990600"/>
          </a:xfrm>
          <a:prstGeom prst="wedgeRoundRectCallout">
            <a:avLst>
              <a:gd name="adj1" fmla="val -47971"/>
              <a:gd name="adj2" fmla="val 134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be the 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“working age”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future?</a:t>
            </a:r>
          </a:p>
        </p:txBody>
      </p:sp>
    </p:spTree>
    <p:extLst>
      <p:ext uri="{BB962C8B-B14F-4D97-AF65-F5344CB8AC3E}">
        <p14:creationId xmlns:p14="http://schemas.microsoft.com/office/powerpoint/2010/main" val="129378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72310"/>
            <a:ext cx="4692015" cy="629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617029" y="685800"/>
            <a:ext cx="3276600" cy="3657600"/>
          </a:xfrm>
          <a:prstGeom prst="wedgeRoundRectCallout">
            <a:avLst>
              <a:gd name="adj1" fmla="val -47971"/>
              <a:gd name="adj2" fmla="val 134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handout tells you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the website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Census Bureau.</a:t>
            </a:r>
          </a:p>
          <a:p>
            <a:pPr algn="ctr"/>
            <a:endParaRPr lang="en-US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show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pyramids</a:t>
            </a:r>
            <a:b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countries</a:t>
            </a:r>
            <a:b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select.</a:t>
            </a:r>
          </a:p>
        </p:txBody>
      </p:sp>
    </p:spTree>
    <p:extLst>
      <p:ext uri="{BB962C8B-B14F-4D97-AF65-F5344CB8AC3E}">
        <p14:creationId xmlns:p14="http://schemas.microsoft.com/office/powerpoint/2010/main" val="21833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69" y="272310"/>
            <a:ext cx="4577476" cy="629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069724" y="304800"/>
            <a:ext cx="2845676" cy="2959773"/>
          </a:xfrm>
          <a:prstGeom prst="wedgeRoundRectCallout">
            <a:avLst>
              <a:gd name="adj1" fmla="val -90920"/>
              <a:gd name="adj2" fmla="val 6463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final activity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inside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how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different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different regions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single country.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715000" y="3048000"/>
            <a:ext cx="2593428" cy="2590800"/>
          </a:xfrm>
          <a:prstGeom prst="wedgeRoundRectCallout">
            <a:avLst>
              <a:gd name="adj1" fmla="val -48261"/>
              <a:gd name="adj2" fmla="val 229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“answer sheet”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also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used as a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600200" y="1371600"/>
            <a:ext cx="6019800" cy="4468813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Carol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5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5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help them review the workshop,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pPr>
              <a:defRPr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>
              <a:defRPr/>
            </a:pPr>
            <a:endParaRPr lang="en-US" sz="9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carol.gersmehl@gmail.com 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343650" cy="485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069724" y="304800"/>
            <a:ext cx="2845676" cy="2959773"/>
          </a:xfrm>
          <a:prstGeom prst="wedgeRoundRectCallout">
            <a:avLst>
              <a:gd name="adj1" fmla="val -136350"/>
              <a:gd name="adj2" fmla="val 390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MCCC</a:t>
            </a:r>
          </a:p>
          <a:p>
            <a:pPr algn="ctr"/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SS060304.Powerpoint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short animation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“builds”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very simple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pyramid.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17428" y="3048000"/>
            <a:ext cx="4191000" cy="3124200"/>
          </a:xfrm>
          <a:prstGeom prst="wedgeRoundRectCallout">
            <a:avLst>
              <a:gd name="adj1" fmla="val -48261"/>
              <a:gd name="adj2" fmla="val 229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students may see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different kind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population graph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state assessments.</a:t>
            </a:r>
          </a:p>
          <a:p>
            <a:pPr algn="ctr"/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therefore provide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activities that use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forms of the graph.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398" y="1948770"/>
            <a:ext cx="2560320" cy="4650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1029" y="1905000"/>
            <a:ext cx="5238205" cy="4770537"/>
          </a:xfrm>
          <a:prstGeom prst="rect">
            <a:avLst/>
          </a:prstGeom>
          <a:gradFill>
            <a:gsLst>
              <a:gs pos="16000">
                <a:srgbClr val="8BE1FF"/>
              </a:gs>
              <a:gs pos="0">
                <a:srgbClr val="3399FF"/>
              </a:gs>
              <a:gs pos="49000">
                <a:schemeClr val="tx1"/>
              </a:gs>
              <a:gs pos="85000">
                <a:srgbClr val="FF6699">
                  <a:alpha val="70000"/>
                </a:srgbClr>
              </a:gs>
              <a:gs pos="100000">
                <a:srgbClr val="FF0066">
                  <a:alpha val="80000"/>
                </a:srgbClr>
              </a:gs>
            </a:gsLst>
            <a:lin ang="0" scaled="0"/>
          </a:gradFill>
          <a:ln>
            <a:gradFill>
              <a:gsLst>
                <a:gs pos="23000">
                  <a:srgbClr val="8BE1FF"/>
                </a:gs>
                <a:gs pos="0">
                  <a:srgbClr val="0000FF"/>
                </a:gs>
                <a:gs pos="56000">
                  <a:schemeClr val="bg1"/>
                </a:gs>
                <a:gs pos="83000">
                  <a:srgbClr val="FF66FF"/>
                </a:gs>
                <a:gs pos="100000">
                  <a:srgbClr val="CC0099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Population Graph for a Classroom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</a:t>
            </a:r>
            <a:r>
              <a:rPr lang="en-US" sz="2200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Boys &amp; Men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</a:t>
            </a:r>
            <a:r>
              <a:rPr lang="en-US" sz="2200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Women &amp; Girls</a:t>
            </a:r>
          </a:p>
          <a:p>
            <a:pPr algn="ctr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65 or older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_______       _______  </a:t>
            </a:r>
          </a:p>
          <a:p>
            <a:pPr algn="ctr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Between 15 and 64 years old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_______       _______ </a:t>
            </a:r>
          </a:p>
          <a:p>
            <a:pPr algn="ctr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14 or younger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_______       _______ 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1030" y="227459"/>
            <a:ext cx="523820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It is helpful to scaffold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by starting with a</a:t>
            </a:r>
            <a:b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greatly simplified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population pyramid.</a:t>
            </a:r>
            <a:endParaRPr lang="en-US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75" y="227459"/>
            <a:ext cx="272176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new GLCEs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include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“population    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   pyramids.”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40" y="43723"/>
            <a:ext cx="8817424" cy="2242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0395" y="2133600"/>
            <a:ext cx="5238205" cy="4770537"/>
          </a:xfrm>
          <a:prstGeom prst="rect">
            <a:avLst/>
          </a:prstGeom>
          <a:gradFill>
            <a:gsLst>
              <a:gs pos="16000">
                <a:srgbClr val="8BE1FF"/>
              </a:gs>
              <a:gs pos="0">
                <a:srgbClr val="3399FF"/>
              </a:gs>
              <a:gs pos="49000">
                <a:schemeClr val="tx1"/>
              </a:gs>
              <a:gs pos="85000">
                <a:srgbClr val="FF6699">
                  <a:alpha val="70000"/>
                </a:srgbClr>
              </a:gs>
              <a:gs pos="100000">
                <a:srgbClr val="FF0066">
                  <a:alpha val="80000"/>
                </a:srgbClr>
              </a:gs>
            </a:gsLst>
            <a:lin ang="0" scaled="0"/>
          </a:gradFill>
          <a:ln w="22225">
            <a:gradFill>
              <a:gsLst>
                <a:gs pos="23000">
                  <a:schemeClr val="bg1"/>
                </a:gs>
                <a:gs pos="0">
                  <a:srgbClr val="0000FF"/>
                </a:gs>
                <a:gs pos="56000">
                  <a:schemeClr val="bg1"/>
                </a:gs>
                <a:gs pos="83000">
                  <a:srgbClr val="FF66FF"/>
                </a:gs>
                <a:gs pos="100000">
                  <a:srgbClr val="CC0099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Population Graph for a Classroom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Boys &amp; Men             Women &amp; Girls</a:t>
            </a:r>
          </a:p>
          <a:p>
            <a:pPr algn="ctr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65 or older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_______       _______  </a:t>
            </a:r>
          </a:p>
          <a:p>
            <a:pPr algn="ctr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Between 15 and 64 years old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_______       _______ </a:t>
            </a:r>
          </a:p>
          <a:p>
            <a:pPr algn="ctr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14 or younger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_______       _______ 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9742" y="3712063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Calibri" panose="020F0502020204030204"/>
              </a:rPr>
              <a:t>volunteer</a:t>
            </a:r>
            <a:endParaRPr lang="en-US" sz="16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4507" y="4850295"/>
            <a:ext cx="178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prstClr val="black"/>
                </a:solidFill>
                <a:latin typeface="Calibri" panose="020F0502020204030204"/>
              </a:rPr>
              <a:t>Male teacher 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sz="16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997" y="6010102"/>
            <a:ext cx="99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lang="en-US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  <a:latin typeface="Calibri" panose="020F0502020204030204"/>
              </a:rPr>
              <a:t>girls</a:t>
            </a:r>
            <a:endParaRPr lang="en-US" sz="16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0151" y="6014898"/>
            <a:ext cx="178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prstClr val="black"/>
                </a:solidFill>
                <a:latin typeface="Calibri" panose="020F0502020204030204"/>
              </a:rPr>
              <a:t>Boys </a:t>
            </a:r>
            <a:r>
              <a:rPr lang="en-US" sz="2800" b="1" i="1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endParaRPr lang="en-US" sz="16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2164" y="666000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volunteer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0739" y="955810"/>
            <a:ext cx="113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Boys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421" y="793532"/>
            <a:ext cx="178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Teacher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2372" y="945932"/>
            <a:ext cx="122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girls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380151" y="1981200"/>
            <a:ext cx="24110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78208" y="1981200"/>
            <a:ext cx="7682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80365" y="1981200"/>
            <a:ext cx="76823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2387" y="1964960"/>
            <a:ext cx="199260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>
            <a:off x="6629400" y="3048000"/>
            <a:ext cx="1524000" cy="1295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047750" y="3042377"/>
            <a:ext cx="1524000" cy="1295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448" y="5258306"/>
            <a:ext cx="8398411" cy="1523494"/>
          </a:xfrm>
          <a:prstGeom prst="rect">
            <a:avLst/>
          </a:prstGeom>
          <a:solidFill>
            <a:srgbClr val="CCFFCC"/>
          </a:solidFill>
          <a:ln w="47625"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Why is each age category important in your classroom?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People who are 15-65 years: ______________________________________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Children 14 or younger: __________________________________________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0"/>
            <a:ext cx="5562600" cy="4770537"/>
          </a:xfrm>
          <a:prstGeom prst="rect">
            <a:avLst/>
          </a:prstGeom>
          <a:gradFill>
            <a:gsLst>
              <a:gs pos="16000">
                <a:srgbClr val="8BE1FF"/>
              </a:gs>
              <a:gs pos="0">
                <a:srgbClr val="3399FF"/>
              </a:gs>
              <a:gs pos="49000">
                <a:schemeClr val="tx1"/>
              </a:gs>
              <a:gs pos="85000">
                <a:srgbClr val="FF6699"/>
              </a:gs>
              <a:gs pos="100000">
                <a:srgbClr val="FF0066"/>
              </a:gs>
            </a:gsLst>
            <a:lin ang="0" scaled="0"/>
          </a:gradFill>
          <a:ln w="22225">
            <a:gradFill>
              <a:gsLst>
                <a:gs pos="23000">
                  <a:schemeClr val="bg1"/>
                </a:gs>
                <a:gs pos="0">
                  <a:srgbClr val="0000FF"/>
                </a:gs>
                <a:gs pos="56000">
                  <a:schemeClr val="bg1"/>
                </a:gs>
                <a:gs pos="83000">
                  <a:srgbClr val="FF66FF"/>
                </a:gs>
                <a:gs pos="100000">
                  <a:srgbClr val="CC0099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Population Graph for your Classroom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</a:t>
            </a:r>
            <a:r>
              <a:rPr lang="en-US" sz="2200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Boys &amp; Men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</a:t>
            </a:r>
            <a:r>
              <a:rPr lang="en-US" sz="2200" b="1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Women &amp; Girls</a:t>
            </a:r>
          </a:p>
          <a:p>
            <a:pPr algn="ctr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65 or older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_______       _______  </a:t>
            </a:r>
          </a:p>
          <a:p>
            <a:pPr algn="ctr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Between 15 and 64 years old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_______       _______ </a:t>
            </a:r>
          </a:p>
          <a:p>
            <a:pPr algn="ctr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14 or younger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_______       _______  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" y="4700896"/>
            <a:ext cx="839841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7625"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Fill out this “Population Chart” for your classroom.</a:t>
            </a:r>
          </a:p>
        </p:txBody>
      </p:sp>
    </p:spTree>
    <p:extLst>
      <p:ext uri="{BB962C8B-B14F-4D97-AF65-F5344CB8AC3E}">
        <p14:creationId xmlns:p14="http://schemas.microsoft.com/office/powerpoint/2010/main" val="27403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692015" cy="637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069724" y="304800"/>
            <a:ext cx="2845676" cy="2959773"/>
          </a:xfrm>
          <a:prstGeom prst="wedgeRoundRectCallout">
            <a:avLst>
              <a:gd name="adj1" fmla="val -48353"/>
              <a:gd name="adj2" fmla="val 138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this handout next.</a:t>
            </a:r>
          </a:p>
          <a:p>
            <a:pPr algn="ctr"/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shows simple population graphs.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28" y="174171"/>
            <a:ext cx="8886355" cy="46590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3720" y="4829874"/>
            <a:ext cx="8398411" cy="1946687"/>
          </a:xfrm>
          <a:prstGeom prst="rect">
            <a:avLst/>
          </a:prstGeom>
          <a:solidFill>
            <a:srgbClr val="CCFFCC"/>
          </a:solidFill>
          <a:ln w="47625"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prstClr val="black"/>
                </a:solidFill>
                <a:latin typeface="Calibri" panose="020F0502020204030204"/>
              </a:rPr>
              <a:t>DISCUSS: 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Why is each age category important in a country?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People who are 65 or older:  ______________________________________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People who are 15-65 years: ______________________________________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Children 14 or younger: __________________________________________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657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28" y="174171"/>
            <a:ext cx="8886355" cy="465908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942534" y="1438593"/>
            <a:ext cx="237340" cy="151057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25729" y="2840004"/>
            <a:ext cx="354145" cy="171133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89489" y="4182444"/>
            <a:ext cx="632591" cy="305149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625" y="5038017"/>
            <a:ext cx="791235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Use these graphs to answer questions 2, 3, and 4.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82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19" y="388983"/>
            <a:ext cx="8885978" cy="372581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049923" y="817709"/>
            <a:ext cx="901337" cy="3657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24735" y="1611559"/>
            <a:ext cx="901337" cy="36576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28547" y="2651487"/>
            <a:ext cx="892767" cy="3657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0615" y="3715488"/>
            <a:ext cx="369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Percent for children increases</a:t>
            </a:r>
            <a:endParaRPr lang="en-US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318" y="130443"/>
            <a:ext cx="8905242" cy="42741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60" y="2883189"/>
            <a:ext cx="4419600" cy="33070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rgbClr val="A5A5A5">
                <a:satMod val="175000"/>
                <a:alpha val="40000"/>
              </a:srgbClr>
            </a:glow>
            <a:outerShdw blurRad="50800" dist="50800" dir="5400000" sx="89000" sy="89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4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132</TotalTime>
  <Words>454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Elemental</vt:lpstr>
      <vt:lpstr>Population Pyramids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Pyramids</dc:title>
  <dc:creator>PG</dc:creator>
  <cp:lastModifiedBy>PG</cp:lastModifiedBy>
  <cp:revision>19</cp:revision>
  <dcterms:created xsi:type="dcterms:W3CDTF">2015-10-27T18:17:41Z</dcterms:created>
  <dcterms:modified xsi:type="dcterms:W3CDTF">2015-10-28T00:08:34Z</dcterms:modified>
</cp:coreProperties>
</file>