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3" r:id="rId3"/>
    <p:sldId id="271" r:id="rId4"/>
    <p:sldId id="270" r:id="rId5"/>
    <p:sldId id="297" r:id="rId6"/>
    <p:sldId id="265" r:id="rId7"/>
    <p:sldId id="266" r:id="rId8"/>
    <p:sldId id="272" r:id="rId9"/>
    <p:sldId id="273" r:id="rId10"/>
    <p:sldId id="267" r:id="rId11"/>
    <p:sldId id="268" r:id="rId12"/>
    <p:sldId id="269" r:id="rId13"/>
    <p:sldId id="274" r:id="rId14"/>
    <p:sldId id="275" r:id="rId15"/>
    <p:sldId id="285" r:id="rId16"/>
    <p:sldId id="284" r:id="rId17"/>
    <p:sldId id="278" r:id="rId18"/>
    <p:sldId id="279" r:id="rId19"/>
    <p:sldId id="280" r:id="rId20"/>
    <p:sldId id="281" r:id="rId21"/>
    <p:sldId id="288" r:id="rId22"/>
    <p:sldId id="298" r:id="rId23"/>
    <p:sldId id="289" r:id="rId24"/>
    <p:sldId id="287" r:id="rId25"/>
    <p:sldId id="290" r:id="rId26"/>
    <p:sldId id="291" r:id="rId27"/>
    <p:sldId id="299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CC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FE2926-6020-4935-97B1-ED99075FE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1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EA4F0-E189-472A-9CE6-EF821A3AB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9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4FFEA-2DF3-41D6-9658-B01900525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44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507C8-FCAB-472A-9ECD-A6DB53C35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82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479D6-2AF2-47EB-A638-891C05893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7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A890D-204B-4413-A292-E9A59937D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E39AF-21FC-41CB-BB85-19BCCDBC9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07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37496-9A57-4B53-A22A-EF41E1736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0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C7727-905B-40BD-8D0C-67CACA6A0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46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DEAF3-F1F9-4183-BD23-122C5FD16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5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BEBB3-C7FF-4CB0-8D65-D9DCEFBAE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01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024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4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B3181223-79CD-4A6A-8CAB-203808558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1295400" y="1600200"/>
            <a:ext cx="6629400" cy="3700463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bg2"/>
                </a:solidFill>
              </a:rPr>
              <a:t/>
            </a:r>
            <a:br>
              <a:rPr lang="en-US" sz="2000" b="1">
                <a:solidFill>
                  <a:schemeClr val="bg2"/>
                </a:solidFill>
              </a:rPr>
            </a:br>
            <a:r>
              <a:rPr lang="en-US" sz="4000" b="1">
                <a:solidFill>
                  <a:schemeClr val="bg2"/>
                </a:solidFill>
                <a:latin typeface="Comic Sans MS" pitchFamily="66" charset="0"/>
              </a:rPr>
              <a:t>Background for the</a:t>
            </a:r>
            <a:br>
              <a:rPr lang="en-US" sz="4000" b="1">
                <a:solidFill>
                  <a:schemeClr val="bg2"/>
                </a:solidFill>
                <a:latin typeface="Comic Sans MS" pitchFamily="66" charset="0"/>
              </a:rPr>
            </a:br>
            <a:r>
              <a:rPr lang="en-US" sz="4000" b="1">
                <a:solidFill>
                  <a:schemeClr val="bg2"/>
                </a:solidFill>
                <a:latin typeface="Comic Sans MS" pitchFamily="66" charset="0"/>
              </a:rPr>
              <a:t>Atlantic Trade Triangle</a:t>
            </a:r>
          </a:p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bg2"/>
                </a:solidFill>
                <a:latin typeface="Comic Sans MS" pitchFamily="66" charset="0"/>
              </a:rPr>
              <a:t>A brief geography </a:t>
            </a:r>
            <a:br>
              <a:rPr lang="en-US" sz="3200" b="1">
                <a:solidFill>
                  <a:schemeClr val="bg2"/>
                </a:solidFill>
                <a:latin typeface="Comic Sans MS" pitchFamily="66" charset="0"/>
              </a:rPr>
            </a:br>
            <a:r>
              <a:rPr lang="en-US" sz="3200" b="1">
                <a:solidFill>
                  <a:schemeClr val="bg2"/>
                </a:solidFill>
                <a:latin typeface="Comic Sans MS" pitchFamily="66" charset="0"/>
              </a:rPr>
              <a:t>of winds and currents</a:t>
            </a:r>
            <a:br>
              <a:rPr lang="en-US" sz="3200" b="1">
                <a:solidFill>
                  <a:schemeClr val="bg2"/>
                </a:solidFill>
                <a:latin typeface="Comic Sans MS" pitchFamily="66" charset="0"/>
              </a:rPr>
            </a:br>
            <a:r>
              <a:rPr lang="en-US" sz="3200" b="1">
                <a:solidFill>
                  <a:schemeClr val="bg2"/>
                </a:solidFill>
                <a:latin typeface="Comic Sans MS" pitchFamily="66" charset="0"/>
              </a:rPr>
              <a:t>in the North Atlantic Ocean</a:t>
            </a:r>
            <a:r>
              <a:rPr lang="en-US" sz="4800" b="1">
                <a:solidFill>
                  <a:schemeClr val="bg2"/>
                </a:solidFill>
              </a:rPr>
              <a:t/>
            </a:r>
            <a:br>
              <a:rPr lang="en-US" sz="4800" b="1">
                <a:solidFill>
                  <a:schemeClr val="bg2"/>
                </a:solidFill>
              </a:rPr>
            </a:br>
            <a:endParaRPr lang="en-US" sz="2000" b="1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globeTWW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4495800" y="4343400"/>
            <a:ext cx="4495800" cy="235585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Observations there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 led to the conclusion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that the winds tended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to blow more often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from the west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 or southwest.</a:t>
            </a:r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3886200" y="1905000"/>
            <a:ext cx="304800" cy="304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Oval 6"/>
          <p:cNvSpPr>
            <a:spLocks noChangeArrowheads="1"/>
          </p:cNvSpPr>
          <p:nvPr/>
        </p:nvSpPr>
        <p:spPr bwMode="auto">
          <a:xfrm>
            <a:off x="3962400" y="1981200"/>
            <a:ext cx="152400" cy="152400"/>
          </a:xfrm>
          <a:prstGeom prst="ellipse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70" name="Picture 7" descr="SailingShi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3675" y="152400"/>
            <a:ext cx="260032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globe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6" descr="SailingShi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7375" y="2413000"/>
            <a:ext cx="23590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4495800" y="4343400"/>
            <a:ext cx="4495800" cy="235585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When people put these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observations together,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they realized that a ship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could “ride the trade winds”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across the Atlantic Ocean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. . . 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globe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4495800" y="4349750"/>
            <a:ext cx="4495800" cy="2295525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. . and then turn northward and go along the coast</a:t>
            </a:r>
          </a:p>
          <a:p>
            <a:pPr algn="ctr"/>
            <a:r>
              <a:rPr lang="en-US" sz="2000" b="1">
                <a:solidFill>
                  <a:schemeClr val="bg2"/>
                </a:solidFill>
                <a:latin typeface="Comic Sans MS" pitchFamily="66" charset="0"/>
              </a:rPr>
              <a:t>(or the edge of the world!)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until the westerly winds could push their ships 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back to Europe.</a:t>
            </a:r>
          </a:p>
        </p:txBody>
      </p:sp>
      <p:pic>
        <p:nvPicPr>
          <p:cNvPr id="13316" name="Picture 7" descr="SailingShi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9875" y="152400"/>
            <a:ext cx="260032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lobe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495800" y="4349750"/>
            <a:ext cx="4495800" cy="235585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That is why explorers 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often landed on islands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in the Caribbean Sea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rather than the coasts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of North America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 or South America.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143000" y="3124200"/>
            <a:ext cx="304800" cy="304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1219200" y="3200400"/>
            <a:ext cx="152400" cy="152400"/>
          </a:xfrm>
          <a:prstGeom prst="ellipse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lob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625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52400" y="4699000"/>
            <a:ext cx="3429000" cy="162560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Now let’s look at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how this worked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during the era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of colonial trade. 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lob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625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globe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686117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52400" y="4699000"/>
            <a:ext cx="3429000" cy="162560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Ships from Europe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would first go south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along the coast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of Africa.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lob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625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globe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686117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globe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686117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152400" y="4724400"/>
            <a:ext cx="3429000" cy="162560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Then they turned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and headed west,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pushed by the wind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 from the east.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lobe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625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52400" y="4724400"/>
            <a:ext cx="3429000" cy="162560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The trade winds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could take them 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quickly across 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the Atlantic Ocean.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lobe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52400" y="4714875"/>
            <a:ext cx="3429000" cy="162560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Then they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would go north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along the coast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of North America.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lobe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52400" y="4714875"/>
            <a:ext cx="3352800" cy="162560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Finally, they used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the westerly wind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to push them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 back to Europe.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lob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953000" y="311150"/>
            <a:ext cx="3962400" cy="235585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Here is a globe,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viewed from an angle 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that helps you focus 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on the Atlantic Ocean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and the continents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around it.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Summary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From the British point of view,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the North Atlantic winds were like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an automatic gold-delivery system.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100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Spanish ships went to the Americas,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loaded up with treasure, and then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had to sail close to England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on their way back home.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And that is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the geographic setting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for the Spanish Armada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and, later,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the Triangle Trade.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875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lobe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75" y="-1450975"/>
            <a:ext cx="686117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495800" y="5029200"/>
            <a:ext cx="4267200" cy="120015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PS. Benjamin Franklin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drew the first maps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of this circulation.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075" y="0"/>
            <a:ext cx="845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419600" y="685800"/>
            <a:ext cx="3124200" cy="830263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Here is one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of his maps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33400" y="3124200"/>
            <a:ext cx="3124200" cy="120015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He was especially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interested in the Gulf Stream.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587">
            <a:off x="1992313" y="2627313"/>
            <a:ext cx="5249862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88925" y="228600"/>
            <a:ext cx="4267200" cy="2538413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This is a modern map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showing the temperature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of the surface water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in the Gulf Stream</a:t>
            </a:r>
          </a:p>
          <a:p>
            <a:pPr algn="ctr"/>
            <a:r>
              <a:rPr lang="en-US" b="1">
                <a:solidFill>
                  <a:schemeClr val="bg2"/>
                </a:solidFill>
                <a:latin typeface="Comic Sans MS" pitchFamily="66" charset="0"/>
              </a:rPr>
              <a:t>(red is warm, blue is cold).</a:t>
            </a:r>
          </a:p>
          <a:p>
            <a:pPr algn="ctr"/>
            <a:endParaRPr lang="en-US" sz="900" b="1">
              <a:solidFill>
                <a:schemeClr val="bg2"/>
              </a:solidFill>
              <a:latin typeface="Comic Sans MS" pitchFamily="66" charset="0"/>
            </a:endParaRPr>
          </a:p>
          <a:p>
            <a:pPr algn="ctr"/>
            <a:r>
              <a:rPr lang="en-US" b="1">
                <a:solidFill>
                  <a:schemeClr val="bg2"/>
                </a:solidFill>
                <a:latin typeface="Comic Sans MS" pitchFamily="66" charset="0"/>
              </a:rPr>
              <a:t>(National Oceanic and </a:t>
            </a:r>
          </a:p>
          <a:p>
            <a:pPr algn="ctr"/>
            <a:r>
              <a:rPr lang="en-US" b="1">
                <a:solidFill>
                  <a:schemeClr val="bg2"/>
                </a:solidFill>
                <a:latin typeface="Comic Sans MS" pitchFamily="66" charset="0"/>
              </a:rPr>
              <a:t>Atmospheric Administration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1000" y="228600"/>
            <a:ext cx="10068417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1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562100" y="1194987"/>
            <a:ext cx="6019800" cy="4468026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33333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2015, Phil </a:t>
            </a:r>
            <a:r>
              <a:rPr lang="en-US" sz="1600" dirty="0" err="1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600" dirty="0" smtClean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dirty="0" smtClean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who saw this presentation at a workshop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downloaded it from our internet site have permission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a copy on their own computers for these purposes: </a:t>
            </a:r>
            <a:endParaRPr lang="en-US" sz="16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1. to help them review the workshop,</a:t>
            </a:r>
            <a:endParaRPr lang="en-US" sz="16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2. to show to colleagues or administrators,</a:t>
            </a:r>
            <a:endParaRPr lang="en-US" sz="16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3. to show the presentation in </a:t>
            </a:r>
            <a:r>
              <a:rPr lang="en-US" sz="1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own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classrooms </a:t>
            </a:r>
            <a:b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or </a:t>
            </a:r>
            <a:r>
              <a:rPr lang="en-US" sz="1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 they lead at teacher conferences,</a:t>
            </a:r>
          </a:p>
          <a:p>
            <a:r>
              <a:rPr lang="en-US" sz="1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4. to use individual frames (with attribution)</a:t>
            </a:r>
            <a:b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in their own class or conference presentations.</a:t>
            </a:r>
          </a:p>
          <a:p>
            <a:pPr algn="ctr"/>
            <a:endParaRPr lang="en-US" sz="900" dirty="0" smtClean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permission for </a:t>
            </a:r>
            <a:r>
              <a:rPr lang="en-US" sz="1600" u="sng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other use,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en-US" sz="1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posting frames on a personal blog</a:t>
            </a:r>
            <a:b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uploading to any network or website,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pgersmehl@gmail.com </a:t>
            </a:r>
            <a:endParaRPr lang="en-US" sz="16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0830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lob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953000" y="304800"/>
            <a:ext cx="3962400" cy="235585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The orange square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marks the location 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of the Cape Verde 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Islands, which were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an important stop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for sailing ships.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124200" y="3733800"/>
            <a:ext cx="304800" cy="304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3200400" y="3810000"/>
            <a:ext cx="152400" cy="152400"/>
          </a:xfrm>
          <a:prstGeom prst="ellipse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6" name="Picture 7" descr="SailingShi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5084763"/>
            <a:ext cx="23590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lobeTW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4953000" y="304800"/>
            <a:ext cx="3962400" cy="156966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2"/>
                </a:solidFill>
                <a:latin typeface="Comic Sans MS" pitchFamily="66" charset="0"/>
              </a:rPr>
              <a:t>Near these islands, </a:t>
            </a:r>
          </a:p>
          <a:p>
            <a:pPr algn="ctr"/>
            <a:r>
              <a:rPr lang="en-US" sz="2400" b="1" dirty="0">
                <a:solidFill>
                  <a:schemeClr val="bg2"/>
                </a:solidFill>
                <a:latin typeface="Comic Sans MS" pitchFamily="66" charset="0"/>
              </a:rPr>
              <a:t>the wind blows </a:t>
            </a:r>
          </a:p>
          <a:p>
            <a:pPr algn="ctr"/>
            <a:r>
              <a:rPr lang="en-US" sz="2400" b="1" dirty="0">
                <a:solidFill>
                  <a:schemeClr val="bg2"/>
                </a:solidFill>
                <a:latin typeface="Comic Sans MS" pitchFamily="66" charset="0"/>
              </a:rPr>
              <a:t>from the northeast </a:t>
            </a:r>
          </a:p>
          <a:p>
            <a:pPr algn="ctr"/>
            <a:r>
              <a:rPr lang="en-US" sz="2400" b="1" dirty="0">
                <a:solidFill>
                  <a:schemeClr val="bg2"/>
                </a:solidFill>
                <a:latin typeface="Comic Sans MS" pitchFamily="66" charset="0"/>
              </a:rPr>
              <a:t> most of the time</a:t>
            </a:r>
            <a:r>
              <a:rPr lang="en-US" sz="2400" b="1" dirty="0" smtClean="0">
                <a:solidFill>
                  <a:schemeClr val="bg2"/>
                </a:solidFill>
                <a:latin typeface="Comic Sans MS" pitchFamily="66" charset="0"/>
              </a:rPr>
              <a:t>.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3124200" y="3733800"/>
            <a:ext cx="304800" cy="304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Oval 6"/>
          <p:cNvSpPr>
            <a:spLocks noChangeArrowheads="1"/>
          </p:cNvSpPr>
          <p:nvPr/>
        </p:nvSpPr>
        <p:spPr bwMode="auto">
          <a:xfrm>
            <a:off x="3200400" y="3810000"/>
            <a:ext cx="152400" cy="152400"/>
          </a:xfrm>
          <a:prstGeom prst="ellipse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50" name="Picture 9" descr="SailingShi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5084763"/>
            <a:ext cx="23590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lobeTW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4953000" y="304800"/>
            <a:ext cx="3962400" cy="156966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2"/>
                </a:solidFill>
                <a:latin typeface="Comic Sans MS" pitchFamily="66" charset="0"/>
              </a:rPr>
              <a:t>Near these islands, </a:t>
            </a:r>
          </a:p>
          <a:p>
            <a:pPr algn="ctr"/>
            <a:r>
              <a:rPr lang="en-US" sz="2400" b="1" dirty="0">
                <a:solidFill>
                  <a:schemeClr val="bg2"/>
                </a:solidFill>
                <a:latin typeface="Comic Sans MS" pitchFamily="66" charset="0"/>
              </a:rPr>
              <a:t>the wind blows </a:t>
            </a:r>
          </a:p>
          <a:p>
            <a:pPr algn="ctr"/>
            <a:r>
              <a:rPr lang="en-US" sz="2400" b="1" dirty="0">
                <a:solidFill>
                  <a:schemeClr val="bg2"/>
                </a:solidFill>
                <a:latin typeface="Comic Sans MS" pitchFamily="66" charset="0"/>
              </a:rPr>
              <a:t>from the northeast </a:t>
            </a:r>
          </a:p>
          <a:p>
            <a:pPr algn="ctr"/>
            <a:r>
              <a:rPr lang="en-US" sz="2400" b="1" dirty="0">
                <a:solidFill>
                  <a:schemeClr val="bg2"/>
                </a:solidFill>
                <a:latin typeface="Comic Sans MS" pitchFamily="66" charset="0"/>
              </a:rPr>
              <a:t> most of the time</a:t>
            </a:r>
            <a:r>
              <a:rPr lang="en-US" sz="2400" b="1" dirty="0" smtClean="0">
                <a:solidFill>
                  <a:schemeClr val="bg2"/>
                </a:solidFill>
                <a:latin typeface="Comic Sans MS" pitchFamily="66" charset="0"/>
              </a:rPr>
              <a:t>.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3124200" y="3733800"/>
            <a:ext cx="304800" cy="304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Oval 6"/>
          <p:cNvSpPr>
            <a:spLocks noChangeArrowheads="1"/>
          </p:cNvSpPr>
          <p:nvPr/>
        </p:nvSpPr>
        <p:spPr bwMode="auto">
          <a:xfrm>
            <a:off x="3200400" y="3810000"/>
            <a:ext cx="152400" cy="152400"/>
          </a:xfrm>
          <a:prstGeom prst="ellipse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50" name="Picture 9" descr="SailingShi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3873062"/>
            <a:ext cx="23590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191000" y="3581400"/>
            <a:ext cx="3962400" cy="156966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Comic Sans MS" pitchFamily="66" charset="0"/>
              </a:rPr>
              <a:t>This was </a:t>
            </a:r>
            <a:r>
              <a:rPr lang="en-US" sz="2400" b="1" u="sng" dirty="0" smtClean="0">
                <a:solidFill>
                  <a:schemeClr val="bg2"/>
                </a:solidFill>
                <a:latin typeface="Comic Sans MS" pitchFamily="66" charset="0"/>
              </a:rPr>
              <a:t>good</a:t>
            </a:r>
            <a:r>
              <a:rPr lang="en-US" sz="2400" b="1" dirty="0" smtClean="0">
                <a:solidFill>
                  <a:schemeClr val="bg2"/>
                </a:solidFill>
                <a:latin typeface="Comic Sans MS" pitchFamily="66" charset="0"/>
              </a:rPr>
              <a:t> news</a:t>
            </a:r>
          </a:p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Comic Sans MS" pitchFamily="66" charset="0"/>
              </a:rPr>
              <a:t>if you wanted</a:t>
            </a:r>
          </a:p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Comic Sans MS" pitchFamily="66" charset="0"/>
              </a:rPr>
              <a:t>to go west</a:t>
            </a:r>
          </a:p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Comic Sans MS" pitchFamily="66" charset="0"/>
              </a:rPr>
              <a:t>in a sailing ship.</a:t>
            </a:r>
            <a:endParaRPr lang="en-US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0338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SailingShipR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000" y="3657600"/>
            <a:ext cx="2014538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1" descr="globeTWE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0"/>
            <a:ext cx="7037387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12"/>
          <p:cNvSpPr txBox="1">
            <a:spLocks noChangeArrowheads="1"/>
          </p:cNvSpPr>
          <p:nvPr/>
        </p:nvSpPr>
        <p:spPr bwMode="auto">
          <a:xfrm>
            <a:off x="4953000" y="304800"/>
            <a:ext cx="3962400" cy="1938992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2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chemeClr val="bg2"/>
                </a:solidFill>
                <a:latin typeface="Comic Sans MS" pitchFamily="66" charset="0"/>
              </a:rPr>
              <a:t>This was </a:t>
            </a:r>
            <a:r>
              <a:rPr lang="en-US" sz="2400" b="1" u="sng" dirty="0" smtClean="0">
                <a:solidFill>
                  <a:schemeClr val="bg2"/>
                </a:solidFill>
                <a:latin typeface="Comic Sans MS" pitchFamily="66" charset="0"/>
              </a:rPr>
              <a:t>bad</a:t>
            </a:r>
            <a:r>
              <a:rPr lang="en-US" sz="2400" b="1" dirty="0" smtClean="0">
                <a:solidFill>
                  <a:schemeClr val="bg2"/>
                </a:solidFill>
                <a:latin typeface="Comic Sans MS" pitchFamily="66" charset="0"/>
              </a:rPr>
              <a:t> news</a:t>
            </a:r>
          </a:p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Comic Sans MS" pitchFamily="66" charset="0"/>
              </a:rPr>
              <a:t>if you </a:t>
            </a:r>
            <a:r>
              <a:rPr lang="en-US" sz="2400" b="1" dirty="0">
                <a:solidFill>
                  <a:schemeClr val="bg2"/>
                </a:solidFill>
                <a:latin typeface="Comic Sans MS" pitchFamily="66" charset="0"/>
              </a:rPr>
              <a:t>thought</a:t>
            </a:r>
          </a:p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Comic Sans MS" pitchFamily="66" charset="0"/>
              </a:rPr>
              <a:t>that a flat world</a:t>
            </a:r>
          </a:p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Comic Sans MS" pitchFamily="66" charset="0"/>
              </a:rPr>
              <a:t>had an edge</a:t>
            </a:r>
            <a:endParaRPr lang="en-US" sz="2400" b="1" dirty="0">
              <a:solidFill>
                <a:schemeClr val="bg2"/>
              </a:solidFill>
              <a:latin typeface="Comic Sans MS" pitchFamily="66" charset="0"/>
            </a:endParaRPr>
          </a:p>
          <a:p>
            <a:pPr algn="ctr"/>
            <a:r>
              <a:rPr lang="en-US" sz="2400" b="1" dirty="0">
                <a:solidFill>
                  <a:schemeClr val="bg2"/>
                </a:solidFill>
                <a:latin typeface="Comic Sans MS" pitchFamily="66" charset="0"/>
              </a:rPr>
              <a:t>to the west!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7173" name="Rectangle 13"/>
          <p:cNvSpPr>
            <a:spLocks noChangeArrowheads="1"/>
          </p:cNvSpPr>
          <p:nvPr/>
        </p:nvSpPr>
        <p:spPr bwMode="auto">
          <a:xfrm>
            <a:off x="3124200" y="3733800"/>
            <a:ext cx="304800" cy="304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Oval 14"/>
          <p:cNvSpPr>
            <a:spLocks noChangeArrowheads="1"/>
          </p:cNvSpPr>
          <p:nvPr/>
        </p:nvSpPr>
        <p:spPr bwMode="auto">
          <a:xfrm>
            <a:off x="3200400" y="3810000"/>
            <a:ext cx="152400" cy="152400"/>
          </a:xfrm>
          <a:prstGeom prst="ellipse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lob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953000" y="2514600"/>
            <a:ext cx="3962400" cy="89535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What would you 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do about this?</a:t>
            </a:r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8196" name="Picture 5" descr="SailingShi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5084763"/>
            <a:ext cx="23590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lob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953000" y="381000"/>
            <a:ext cx="3962400" cy="162560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One possibility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is to observe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the prevailing winds 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 in different places.</a:t>
            </a:r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9220" name="Picture 5" descr="SailingShi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5084763"/>
            <a:ext cx="23590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lob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953000" y="381000"/>
            <a:ext cx="3962400" cy="2720975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For example,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you might see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what direction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the winds blew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at the latitude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of Great Britain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or northern France.</a:t>
            </a:r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886200" y="1905000"/>
            <a:ext cx="304800" cy="304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3962400" y="1981200"/>
            <a:ext cx="152400" cy="152400"/>
          </a:xfrm>
          <a:prstGeom prst="ellipse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46" name="Picture 7" descr="SailingShi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5084763"/>
            <a:ext cx="23590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472</TotalTime>
  <Words>523</Words>
  <Application>Microsoft Office PowerPoint</Application>
  <PresentationFormat>On-screen Show (4:3)</PresentationFormat>
  <Paragraphs>132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hunter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</dc:creator>
  <cp:lastModifiedBy>PG</cp:lastModifiedBy>
  <cp:revision>31</cp:revision>
  <dcterms:created xsi:type="dcterms:W3CDTF">2006-04-26T12:04:49Z</dcterms:created>
  <dcterms:modified xsi:type="dcterms:W3CDTF">2015-10-27T22:32:42Z</dcterms:modified>
</cp:coreProperties>
</file>