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98" r:id="rId3"/>
    <p:sldId id="297" r:id="rId4"/>
    <p:sldId id="296" r:id="rId5"/>
    <p:sldId id="258" r:id="rId6"/>
    <p:sldId id="259" r:id="rId7"/>
    <p:sldId id="260" r:id="rId8"/>
    <p:sldId id="269" r:id="rId9"/>
    <p:sldId id="268" r:id="rId10"/>
    <p:sldId id="351" r:id="rId11"/>
    <p:sldId id="358" r:id="rId12"/>
    <p:sldId id="267" r:id="rId13"/>
    <p:sldId id="265" r:id="rId14"/>
    <p:sldId id="273" r:id="rId15"/>
    <p:sldId id="350" r:id="rId16"/>
    <p:sldId id="318" r:id="rId17"/>
    <p:sldId id="262" r:id="rId18"/>
    <p:sldId id="321" r:id="rId19"/>
    <p:sldId id="278" r:id="rId20"/>
    <p:sldId id="311" r:id="rId21"/>
    <p:sldId id="357" r:id="rId22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3300"/>
    <a:srgbClr val="6699FF"/>
    <a:srgbClr val="3399FF"/>
    <a:srgbClr val="66FFFF"/>
    <a:srgbClr val="FFE996"/>
    <a:srgbClr val="E67C7F"/>
    <a:srgbClr val="001236"/>
    <a:srgbClr val="99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4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5514F-DA80-4FFD-A54E-ABB4214DE77B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5DBB4-B0D1-4010-A90F-DCCEC169C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87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DBB4-B0D1-4010-A90F-DCCEC169CB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3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AC787-D17D-4E6A-A135-7DEAFD3024BD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AC787-D17D-4E6A-A135-7DEAFD3024BD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AC787-D17D-4E6A-A135-7DEAFD3024BD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AC787-D17D-4E6A-A135-7DEAFD3024BD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AC787-D17D-4E6A-A135-7DEAFD3024BD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AC787-D17D-4E6A-A135-7DEAFD3024BD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AC787-D17D-4E6A-A135-7DEAFD3024BD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AC787-D17D-4E6A-A135-7DEAFD3024BD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AC787-D17D-4E6A-A135-7DEAFD3024BD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AC787-D17D-4E6A-A135-7DEAFD3024BD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6DAC787-D17D-4E6A-A135-7DEAFD3024BD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6DAC787-D17D-4E6A-A135-7DEAFD3024BD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8610600" cy="4038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6600"/>
                </a:solidFill>
              </a:rPr>
              <a:t>climate change</a:t>
            </a:r>
            <a:r>
              <a:rPr lang="en-US" dirty="0" smtClean="0">
                <a:solidFill>
                  <a:srgbClr val="FF6600"/>
                </a:solidFill>
              </a:rPr>
              <a:t/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/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sz="6000" dirty="0" err="1" smtClean="0">
                <a:solidFill>
                  <a:srgbClr val="FF6600"/>
                </a:solidFill>
                <a:latin typeface="+mn-lt"/>
              </a:rPr>
              <a:t>milankovitch</a:t>
            </a:r>
            <a:r>
              <a:rPr lang="en-US" sz="6000" dirty="0" smtClean="0">
                <a:solidFill>
                  <a:srgbClr val="FF6600"/>
                </a:solidFill>
                <a:latin typeface="+mn-lt"/>
              </a:rPr>
              <a:t/>
            </a:r>
            <a:br>
              <a:rPr lang="en-US" sz="6000" dirty="0" smtClean="0">
                <a:solidFill>
                  <a:srgbClr val="FF6600"/>
                </a:solidFill>
                <a:latin typeface="+mn-lt"/>
              </a:rPr>
            </a:br>
            <a:r>
              <a:rPr lang="en-US" sz="6000" dirty="0" smtClean="0">
                <a:solidFill>
                  <a:srgbClr val="FF6600"/>
                </a:solidFill>
                <a:latin typeface="+mn-lt"/>
              </a:rPr>
              <a:t>cycles</a:t>
            </a:r>
            <a:endParaRPr lang="en-US" sz="6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57800"/>
            <a:ext cx="6400800" cy="1219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Phil </a:t>
            </a:r>
            <a:r>
              <a:rPr lang="en-US" dirty="0" err="1" smtClean="0">
                <a:solidFill>
                  <a:schemeClr val="accent2"/>
                </a:solidFill>
              </a:rPr>
              <a:t>Gersmehl</a:t>
            </a:r>
            <a:endParaRPr lang="en-US" dirty="0" smtClean="0">
              <a:solidFill>
                <a:schemeClr val="accent2"/>
              </a:solidFill>
            </a:endParaRPr>
          </a:p>
          <a:p>
            <a:pPr algn="ctr"/>
            <a:r>
              <a:rPr lang="en-US" dirty="0" smtClean="0">
                <a:solidFill>
                  <a:schemeClr val="accent2"/>
                </a:solidFill>
              </a:rPr>
              <a:t>Michigan Geographic Alliance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pgersmehl@gmail.com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7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Milankovitch-4-Insolation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13" y="63670"/>
            <a:ext cx="5447387" cy="2417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Vostok Carbon Dioxide Color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14" y="2198914"/>
            <a:ext cx="5447387" cy="2530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Vostok Temperature Color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14" y="4419600"/>
            <a:ext cx="5447386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8153400" y="494995"/>
            <a:ext cx="152400" cy="51054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0" y="571195"/>
            <a:ext cx="152400" cy="51054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50428" y="381001"/>
            <a:ext cx="228600" cy="5136268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76900" y="647395"/>
            <a:ext cx="152400" cy="51054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55375" y="838200"/>
            <a:ext cx="152400" cy="4457395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304799" y="1028700"/>
            <a:ext cx="2590801" cy="2628900"/>
          </a:xfrm>
          <a:prstGeom prst="wedgeRoundRectCallout">
            <a:avLst>
              <a:gd name="adj1" fmla="val 29322"/>
              <a:gd name="adj2" fmla="val -4858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let’s look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these graphs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together,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see how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compare.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15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016000"/>
            <a:ext cx="8432800" cy="56896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52399" y="152400"/>
            <a:ext cx="6781801" cy="1760764"/>
          </a:xfrm>
          <a:prstGeom prst="wedgeRoundRectCallout">
            <a:avLst>
              <a:gd name="adj1" fmla="val 29322"/>
              <a:gd name="adj2" fmla="val -4858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energy, temperature, and carbon dioxide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obviously related,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relationship is not simple.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0200" y="1913164"/>
            <a:ext cx="8432800" cy="479243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0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Vostok Carbon Dioxide Color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78" y="168289"/>
            <a:ext cx="5447386" cy="346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Vostok Temperature Color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78" y="3238195"/>
            <a:ext cx="5447386" cy="34674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707775" y="4343400"/>
            <a:ext cx="4207625" cy="152400"/>
          </a:xfrm>
          <a:prstGeom prst="rect">
            <a:avLst/>
          </a:prstGeom>
          <a:solidFill>
            <a:srgbClr val="FFE996">
              <a:alpha val="6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76200" y="3238194"/>
            <a:ext cx="3294278" cy="3315005"/>
          </a:xfrm>
          <a:prstGeom prst="wedgeRoundRectCallout">
            <a:avLst>
              <a:gd name="adj1" fmla="val 29322"/>
              <a:gd name="adj2" fmla="val -4858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conclusion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beyond doubt:</a:t>
            </a:r>
          </a:p>
          <a:p>
            <a:pPr algn="ctr"/>
            <a:endParaRPr lang="en-US" sz="10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temperatures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been higher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at present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times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past.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438400" y="1665514"/>
            <a:ext cx="2951779" cy="1409700"/>
          </a:xfrm>
          <a:prstGeom prst="wedgeRoundRectCallout">
            <a:avLst>
              <a:gd name="adj1" fmla="val 62263"/>
              <a:gd name="adj2" fmla="val 10449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Temperatures 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 higher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distant past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714999" y="2530793"/>
            <a:ext cx="2951779" cy="1058636"/>
          </a:xfrm>
          <a:prstGeom prst="wedgeRoundRectCallout">
            <a:avLst>
              <a:gd name="adj1" fmla="val 48618"/>
              <a:gd name="adj2" fmla="val 10449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 little higher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quite recently.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008679" y="4919849"/>
            <a:ext cx="1800710" cy="704850"/>
          </a:xfrm>
          <a:prstGeom prst="wedgeRoundRectCallout">
            <a:avLst>
              <a:gd name="adj1" fmla="val 67093"/>
              <a:gd name="adj2" fmla="val -123655"/>
              <a:gd name="adj3" fmla="val 16667"/>
            </a:avLst>
          </a:prstGeom>
          <a:solidFill>
            <a:srgbClr val="FFE9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b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68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974" y="647700"/>
            <a:ext cx="4481026" cy="5829300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2514599" y="2667000"/>
            <a:ext cx="1600201" cy="255840"/>
          </a:xfrm>
          <a:prstGeom prst="wedgeRoundRectCallout">
            <a:avLst>
              <a:gd name="adj1" fmla="val -16631"/>
              <a:gd name="adj2" fmla="val -42118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295400" y="2438400"/>
            <a:ext cx="6705600" cy="4191000"/>
          </a:xfrm>
          <a:prstGeom prst="ellipse">
            <a:avLst/>
          </a:prstGeom>
          <a:noFill/>
          <a:ln w="2032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4419600" y="533400"/>
            <a:ext cx="2164313" cy="685801"/>
          </a:xfrm>
          <a:prstGeom prst="wedgeRoundRectCallout">
            <a:avLst>
              <a:gd name="adj1" fmla="val -16631"/>
              <a:gd name="adj2" fmla="val -42118"/>
              <a:gd name="adj3" fmla="val 16667"/>
            </a:avLst>
          </a:prstGeom>
          <a:solidFill>
            <a:srgbClr val="00206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about ideas,</a:t>
            </a:r>
          </a:p>
          <a:p>
            <a:pPr algn="ctr"/>
            <a:r>
              <a:rPr lang="en-US" sz="16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personalities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334000" y="2192708"/>
            <a:ext cx="1124173" cy="228600"/>
          </a:xfrm>
          <a:prstGeom prst="wedgeRoundRectCallout">
            <a:avLst>
              <a:gd name="adj1" fmla="val -16631"/>
              <a:gd name="adj2" fmla="val -42118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514600" y="2165469"/>
            <a:ext cx="1124173" cy="255840"/>
          </a:xfrm>
          <a:prstGeom prst="wedgeRoundRectCallout">
            <a:avLst>
              <a:gd name="adj1" fmla="val -16631"/>
              <a:gd name="adj2" fmla="val -42118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4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World temperature trend 10K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113"/>
            <a:ext cx="9144000" cy="58181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ular Callout 4"/>
          <p:cNvSpPr/>
          <p:nvPr/>
        </p:nvSpPr>
        <p:spPr>
          <a:xfrm>
            <a:off x="5913316" y="3428206"/>
            <a:ext cx="2841129" cy="1143794"/>
          </a:xfrm>
          <a:prstGeom prst="wedgeRoundRectCallout">
            <a:avLst>
              <a:gd name="adj1" fmla="val -14557"/>
              <a:gd name="adj2" fmla="val -19280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Mid-Holocene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climatic optimum.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63040" y="2322576"/>
            <a:ext cx="7376160" cy="188925"/>
          </a:xfrm>
          <a:prstGeom prst="roundRect">
            <a:avLst/>
          </a:prstGeom>
          <a:solidFill>
            <a:srgbClr val="FF6600">
              <a:alpha val="45098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AVERAGE TEMPERATURE IN 1950s  </a:t>
            </a:r>
            <a:endParaRPr lang="en-US" sz="12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705599" y="304800"/>
            <a:ext cx="2133601" cy="571897"/>
          </a:xfrm>
          <a:prstGeom prst="wedgeRoundRectCallout">
            <a:avLst>
              <a:gd name="adj1" fmla="val 34422"/>
              <a:gd name="adj2" fmla="val 22595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Leif Eriksson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0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World temperature trend 10K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113"/>
            <a:ext cx="9144000" cy="58181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ular Callout 4"/>
          <p:cNvSpPr/>
          <p:nvPr/>
        </p:nvSpPr>
        <p:spPr>
          <a:xfrm>
            <a:off x="5913316" y="3428206"/>
            <a:ext cx="2841129" cy="1143794"/>
          </a:xfrm>
          <a:prstGeom prst="wedgeRoundRectCallout">
            <a:avLst>
              <a:gd name="adj1" fmla="val -14557"/>
              <a:gd name="adj2" fmla="val -19280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Mid-Holocene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climatic optimum.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63040" y="2322576"/>
            <a:ext cx="7376160" cy="188925"/>
          </a:xfrm>
          <a:prstGeom prst="roundRect">
            <a:avLst/>
          </a:prstGeom>
          <a:solidFill>
            <a:srgbClr val="FF6600">
              <a:alpha val="45098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AVERAGE TEMPERATURE IN 1950s  </a:t>
            </a:r>
            <a:endParaRPr lang="en-US" sz="12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705599" y="304800"/>
            <a:ext cx="2133601" cy="571897"/>
          </a:xfrm>
          <a:prstGeom prst="wedgeRoundRectCallout">
            <a:avLst>
              <a:gd name="adj1" fmla="val 34422"/>
              <a:gd name="adj2" fmla="val 22595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Leif Eriksson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52400" y="1524000"/>
            <a:ext cx="5486400" cy="3886200"/>
          </a:xfrm>
          <a:prstGeom prst="cloudCallout">
            <a:avLst>
              <a:gd name="adj1" fmla="val 61309"/>
              <a:gd name="adj2" fmla="val 9291"/>
            </a:avLst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To use this historic fact</a:t>
            </a:r>
          </a:p>
          <a:p>
            <a:pPr algn="ctr"/>
            <a:r>
              <a:rPr lang="en-US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to justify a conclusion</a:t>
            </a:r>
          </a:p>
          <a:p>
            <a:pPr algn="ctr"/>
            <a:r>
              <a:rPr lang="en-US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that global warming</a:t>
            </a:r>
          </a:p>
          <a:p>
            <a:pPr algn="ctr"/>
            <a:r>
              <a:rPr lang="en-US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is not a problem . . .</a:t>
            </a:r>
          </a:p>
          <a:p>
            <a:pPr algn="ctr"/>
            <a:endParaRPr lang="en-US" sz="1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that’s just wrong.</a:t>
            </a:r>
            <a:endParaRPr lang="en-US" sz="2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3200" y="4550229"/>
            <a:ext cx="2209800" cy="6858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Tragically wrong.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78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Vostok Carbon Dioxide Color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2089"/>
            <a:ext cx="5447386" cy="346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Vostok Temperature Color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61995"/>
            <a:ext cx="5447386" cy="34674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ular Callout 4"/>
          <p:cNvSpPr/>
          <p:nvPr/>
        </p:nvSpPr>
        <p:spPr>
          <a:xfrm>
            <a:off x="6056986" y="1837983"/>
            <a:ext cx="2895600" cy="3847146"/>
          </a:xfrm>
          <a:prstGeom prst="wedgeRoundRectCallout">
            <a:avLst>
              <a:gd name="adj1" fmla="val -58835"/>
              <a:gd name="adj2" fmla="val -8632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one thing, 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a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problem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this graph:</a:t>
            </a:r>
          </a:p>
          <a:p>
            <a:pPr algn="ctr"/>
            <a:endParaRPr lang="en-US" sz="10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recent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fit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scale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22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Vostok Carbon rescaled Color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"/>
            <a:ext cx="5447386" cy="346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Vostok Temperature Color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61995"/>
            <a:ext cx="5447386" cy="34674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ular Callout 3"/>
          <p:cNvSpPr/>
          <p:nvPr/>
        </p:nvSpPr>
        <p:spPr>
          <a:xfrm>
            <a:off x="6056986" y="1837982"/>
            <a:ext cx="2895600" cy="4486617"/>
          </a:xfrm>
          <a:prstGeom prst="wedgeRoundRectCallout">
            <a:avLst>
              <a:gd name="adj1" fmla="val -59466"/>
              <a:gd name="adj2" fmla="val -7287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we adjust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vertical scale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the numbers 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can fit,</a:t>
            </a:r>
          </a:p>
          <a:p>
            <a:pPr algn="ctr"/>
            <a:endParaRPr lang="en-US" sz="10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see that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dioxide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 is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 above its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“normal” range.</a:t>
            </a:r>
          </a:p>
        </p:txBody>
      </p:sp>
    </p:spTree>
    <p:extLst>
      <p:ext uri="{BB962C8B-B14F-4D97-AF65-F5344CB8AC3E}">
        <p14:creationId xmlns:p14="http://schemas.microsoft.com/office/powerpoint/2010/main" val="188995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Vostok Carbon rescaled Color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49564"/>
            <a:ext cx="7696200" cy="48988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ular Callout 4"/>
          <p:cNvSpPr/>
          <p:nvPr/>
        </p:nvSpPr>
        <p:spPr>
          <a:xfrm>
            <a:off x="76200" y="387361"/>
            <a:ext cx="3733800" cy="2660639"/>
          </a:xfrm>
          <a:prstGeom prst="wedgeRoundRectCallout">
            <a:avLst>
              <a:gd name="adj1" fmla="val -18985"/>
              <a:gd name="adj2" fmla="val -49256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just</a:t>
            </a:r>
          </a:p>
          <a:p>
            <a:pPr algn="ctr"/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few hundred years,</a:t>
            </a:r>
          </a:p>
          <a:p>
            <a:pPr algn="ctr"/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humans have “pushed”</a:t>
            </a:r>
          </a:p>
          <a:p>
            <a:pPr algn="ctr"/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climate system</a:t>
            </a:r>
          </a:p>
          <a:p>
            <a:pPr algn="ctr"/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 out of line</a:t>
            </a:r>
          </a:p>
          <a:p>
            <a:pPr algn="ctr"/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“normal” cycles.</a:t>
            </a:r>
            <a:endParaRPr lang="en-US" sz="24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7043057" y="387361"/>
            <a:ext cx="1524000" cy="809804"/>
          </a:xfrm>
          <a:prstGeom prst="wedgeRoundRectCallout">
            <a:avLst>
              <a:gd name="adj1" fmla="val 62443"/>
              <a:gd name="adj2" fmla="val 16313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2014, 397</a:t>
            </a:r>
            <a:endParaRPr lang="en-US" sz="24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15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ostok Carbon rescaled Colo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10" y="205435"/>
            <a:ext cx="5447386" cy="346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World Carbon Chloride trend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238195"/>
            <a:ext cx="5447386" cy="34674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ular Callout 4"/>
          <p:cNvSpPr/>
          <p:nvPr/>
        </p:nvSpPr>
        <p:spPr>
          <a:xfrm>
            <a:off x="152400" y="1371600"/>
            <a:ext cx="3048000" cy="4343400"/>
          </a:xfrm>
          <a:prstGeom prst="wedgeRoundRectCallout">
            <a:avLst>
              <a:gd name="adj1" fmla="val 49967"/>
              <a:gd name="adj2" fmla="val 22280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History shows</a:t>
            </a:r>
          </a:p>
          <a:p>
            <a:pPr algn="ctr"/>
            <a:r>
              <a:rPr lang="en-US" sz="2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that we </a:t>
            </a:r>
            <a:r>
              <a:rPr lang="en-US" sz="2000" u="sng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can</a:t>
            </a:r>
          </a:p>
          <a:p>
            <a:pPr algn="ctr"/>
            <a:r>
              <a:rPr lang="en-US" sz="2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do something</a:t>
            </a:r>
          </a:p>
          <a:p>
            <a:pPr algn="ctr"/>
            <a:r>
              <a:rPr lang="en-US" sz="2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about it.</a:t>
            </a:r>
          </a:p>
          <a:p>
            <a:pPr algn="ctr"/>
            <a:endParaRPr lang="en-US" sz="1000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In the 1980s,</a:t>
            </a:r>
          </a:p>
          <a:p>
            <a:pPr algn="ctr"/>
            <a:r>
              <a:rPr lang="en-US" sz="2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President Reagan</a:t>
            </a:r>
          </a:p>
          <a:p>
            <a:pPr algn="ctr"/>
            <a:r>
              <a:rPr lang="en-US" sz="2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pushed for a treaty</a:t>
            </a:r>
          </a:p>
          <a:p>
            <a:pPr algn="ctr"/>
            <a:r>
              <a:rPr lang="en-US" sz="16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(The Montreal Protocol)</a:t>
            </a:r>
          </a:p>
          <a:p>
            <a:pPr algn="ctr"/>
            <a:r>
              <a:rPr lang="en-US" sz="2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that banned the use </a:t>
            </a:r>
          </a:p>
          <a:p>
            <a:pPr algn="ctr"/>
            <a:r>
              <a:rPr lang="en-US" sz="2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of CFC chemicals</a:t>
            </a:r>
          </a:p>
          <a:p>
            <a:pPr algn="ctr"/>
            <a:r>
              <a:rPr lang="en-US" sz="2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in refrigerators</a:t>
            </a:r>
          </a:p>
          <a:p>
            <a:pPr algn="ctr"/>
            <a:r>
              <a:rPr lang="en-US" sz="2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and aerosol cans.</a:t>
            </a:r>
            <a:endParaRPr lang="en-US" sz="2000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63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52400"/>
            <a:ext cx="7620000" cy="470535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36220" y="5029200"/>
            <a:ext cx="8610600" cy="16764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understand why there are “natural” cycles of climate,</a:t>
            </a:r>
          </a:p>
          <a:p>
            <a:pPr algn="ctr">
              <a:lnSpc>
                <a:spcPts val="3000"/>
              </a:lnSpc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to know that Earth’s orbit is not a perfect circle.</a:t>
            </a:r>
          </a:p>
          <a:p>
            <a:pPr algn="ctr">
              <a:lnSpc>
                <a:spcPts val="3000"/>
              </a:lnSpc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t’s a wobbly tilt on a wobbly oval.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71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5800"/>
            <a:ext cx="8839200" cy="54582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79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5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9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5800"/>
            <a:ext cx="8839200" cy="54582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79248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81000" y="707571"/>
            <a:ext cx="7246620" cy="8382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find the details on a lot of web sites.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17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Milankovitch-1-Eccentricity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8" y="838200"/>
            <a:ext cx="8613648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ular Callout 6"/>
          <p:cNvSpPr/>
          <p:nvPr/>
        </p:nvSpPr>
        <p:spPr>
          <a:xfrm>
            <a:off x="5257800" y="4327525"/>
            <a:ext cx="2743200" cy="18288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almost 6 peaks </a:t>
            </a:r>
          </a:p>
          <a:p>
            <a:pPr algn="ctr"/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500,000 years =</a:t>
            </a:r>
          </a:p>
          <a:p>
            <a:pPr algn="ctr"/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cycle in roughly</a:t>
            </a:r>
          </a:p>
          <a:p>
            <a:pPr algn="ctr"/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90,000 years.</a:t>
            </a:r>
            <a:endParaRPr lang="en-US" sz="2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62000" y="1987096"/>
            <a:ext cx="3657600" cy="2286000"/>
          </a:xfrm>
          <a:prstGeom prst="wedgeRoundRectCallout">
            <a:avLst>
              <a:gd name="adj1" fmla="val 80980"/>
              <a:gd name="adj2" fmla="val 6773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know this?</a:t>
            </a:r>
          </a:p>
          <a:p>
            <a:pPr algn="ctr"/>
            <a:endParaRPr lang="en-US" sz="1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people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watch the sky,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carefully</a:t>
            </a:r>
          </a:p>
          <a:p>
            <a:pPr algn="ctr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(like the wise men of old)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66700" y="211667"/>
            <a:ext cx="8610600" cy="1143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Wobble #1. From a nearly perfect circle (r = 93 million miles)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an ellipse (d in different seasons = 90 to 95 million miles)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6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Milankovitch-2-Obliquity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6" y="804334"/>
            <a:ext cx="8586216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5257800" y="4318000"/>
            <a:ext cx="2743200" cy="18288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13 peaks </a:t>
            </a:r>
          </a:p>
          <a:p>
            <a:pPr algn="ctr"/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500,000 years =</a:t>
            </a:r>
          </a:p>
          <a:p>
            <a:pPr algn="ctr"/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cycle in roughly</a:t>
            </a:r>
          </a:p>
          <a:p>
            <a:pPr algn="ctr"/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41,000 years.</a:t>
            </a:r>
            <a:endParaRPr lang="en-US" sz="2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66700" y="211667"/>
            <a:ext cx="8610600" cy="1143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Wobble #2. From a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tilt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about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22.3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degrees</a:t>
            </a:r>
            <a:b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to a tilt of nearly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24.5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degrees. </a:t>
            </a:r>
          </a:p>
        </p:txBody>
      </p:sp>
    </p:spTree>
    <p:extLst>
      <p:ext uri="{BB962C8B-B14F-4D97-AF65-F5344CB8AC3E}">
        <p14:creationId xmlns:p14="http://schemas.microsoft.com/office/powerpoint/2010/main" val="268845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Milankovitch-3-Precession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84" y="787401"/>
            <a:ext cx="8613648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5257800" y="4403725"/>
            <a:ext cx="2743200" cy="18288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23 peaks </a:t>
            </a:r>
          </a:p>
          <a:p>
            <a:pPr algn="ctr"/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500,000 years =</a:t>
            </a:r>
          </a:p>
          <a:p>
            <a:pPr algn="ctr"/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cycle in roughly</a:t>
            </a:r>
          </a:p>
          <a:p>
            <a:pPr algn="ctr"/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21,000 years.</a:t>
            </a:r>
            <a:endParaRPr lang="en-US" sz="2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66700" y="211667"/>
            <a:ext cx="8610600" cy="1143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Wobble #3. From the sun being closer in July</a:t>
            </a:r>
            <a:b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to being closer in January.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63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Milankovitch-4-Insolation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94" y="800100"/>
            <a:ext cx="860679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Isosceles Triangle 2"/>
          <p:cNvSpPr/>
          <p:nvPr/>
        </p:nvSpPr>
        <p:spPr>
          <a:xfrm flipV="1">
            <a:off x="1702807" y="1809750"/>
            <a:ext cx="381000" cy="6096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flipV="1">
            <a:off x="2667000" y="1718310"/>
            <a:ext cx="381000" cy="6096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flipV="1">
            <a:off x="3784362" y="1428750"/>
            <a:ext cx="381000" cy="6096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flipV="1">
            <a:off x="5367470" y="914400"/>
            <a:ext cx="381000" cy="6096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flipV="1">
            <a:off x="6629400" y="1200150"/>
            <a:ext cx="381000" cy="6096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flipV="1">
            <a:off x="8229600" y="1626870"/>
            <a:ext cx="381000" cy="6096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5257800" y="4324350"/>
            <a:ext cx="2895600" cy="18288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high point</a:t>
            </a:r>
          </a:p>
          <a:p>
            <a:pPr algn="ctr"/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solar radiation</a:t>
            </a:r>
          </a:p>
          <a:p>
            <a:pPr algn="ctr"/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comes roughly once    </a:t>
            </a:r>
          </a:p>
          <a:p>
            <a:pPr algn="ctr"/>
            <a:r>
              <a:rPr lang="en-US" sz="2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100,000 years.</a:t>
            </a:r>
            <a:endParaRPr lang="en-US" sz="2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66700" y="211667"/>
            <a:ext cx="8610600" cy="588433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this all together – sun intensity varies a lot.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41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Vostok Temperature Color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" y="788640"/>
            <a:ext cx="8511540" cy="54178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ular Callout 3"/>
          <p:cNvSpPr/>
          <p:nvPr/>
        </p:nvSpPr>
        <p:spPr>
          <a:xfrm>
            <a:off x="304800" y="4419600"/>
            <a:ext cx="2841129" cy="2286000"/>
          </a:xfrm>
          <a:prstGeom prst="wedgeRoundRectCallout">
            <a:avLst>
              <a:gd name="adj1" fmla="val 42732"/>
              <a:gd name="adj2" fmla="val -10477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also have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400,000 years of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data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ice cores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Antarctica.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 flipV="1">
            <a:off x="2684092" y="1447800"/>
            <a:ext cx="381000" cy="6096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flipV="1">
            <a:off x="3928216" y="1417320"/>
            <a:ext cx="381000" cy="6096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flipV="1">
            <a:off x="5105400" y="1417320"/>
            <a:ext cx="381000" cy="6096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flipV="1">
            <a:off x="6629400" y="1405128"/>
            <a:ext cx="381000" cy="6096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flipV="1">
            <a:off x="8229600" y="1417320"/>
            <a:ext cx="381000" cy="6096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5257800" y="4267200"/>
            <a:ext cx="2743200" cy="18288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high point</a:t>
            </a:r>
          </a:p>
          <a:p>
            <a:pPr algn="ctr"/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temperature</a:t>
            </a:r>
          </a:p>
          <a:p>
            <a:pPr algn="ctr"/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roughly once every</a:t>
            </a:r>
          </a:p>
          <a:p>
            <a:pPr algn="ctr"/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100,000 years.</a:t>
            </a:r>
            <a:endParaRPr lang="en-US" sz="2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22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Vostok Carbon Dioxide Color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68" y="788640"/>
            <a:ext cx="8511540" cy="54178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304800" y="4724400"/>
            <a:ext cx="2841129" cy="1981200"/>
          </a:xfrm>
          <a:prstGeom prst="wedgeRoundRectCallout">
            <a:avLst>
              <a:gd name="adj1" fmla="val 29322"/>
              <a:gd name="adj2" fmla="val -4858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record of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dioxide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the same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peaks.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80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Custom 7">
      <a:dk1>
        <a:sysClr val="windowText" lastClr="000000"/>
      </a:dk1>
      <a:lt1>
        <a:sysClr val="window" lastClr="FFFFFF"/>
      </a:lt1>
      <a:dk2>
        <a:srgbClr val="002060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3337</TotalTime>
  <Words>480</Words>
  <Application>Microsoft Office PowerPoint</Application>
  <PresentationFormat>On-screen Show (4:3)</PresentationFormat>
  <Paragraphs>129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Metro</vt:lpstr>
      <vt:lpstr>climate change  milankovitch cycles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and History</dc:title>
  <dc:creator>PG</dc:creator>
  <cp:lastModifiedBy>PG</cp:lastModifiedBy>
  <cp:revision>113</cp:revision>
  <dcterms:created xsi:type="dcterms:W3CDTF">2015-01-09T14:56:14Z</dcterms:created>
  <dcterms:modified xsi:type="dcterms:W3CDTF">2015-03-02T01:53:42Z</dcterms:modified>
</cp:coreProperties>
</file>