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81" r:id="rId3"/>
    <p:sldId id="282" r:id="rId4"/>
    <p:sldId id="283" r:id="rId5"/>
    <p:sldId id="285" r:id="rId6"/>
    <p:sldId id="284" r:id="rId7"/>
    <p:sldId id="278" r:id="rId8"/>
    <p:sldId id="290" r:id="rId9"/>
    <p:sldId id="276" r:id="rId10"/>
    <p:sldId id="258" r:id="rId11"/>
    <p:sldId id="259" r:id="rId12"/>
    <p:sldId id="260" r:id="rId13"/>
    <p:sldId id="272" r:id="rId14"/>
    <p:sldId id="273" r:id="rId15"/>
    <p:sldId id="274" r:id="rId16"/>
    <p:sldId id="269" r:id="rId17"/>
    <p:sldId id="275" r:id="rId18"/>
    <p:sldId id="261" r:id="rId19"/>
    <p:sldId id="287" r:id="rId20"/>
    <p:sldId id="263" r:id="rId21"/>
    <p:sldId id="270" r:id="rId22"/>
    <p:sldId id="289" r:id="rId23"/>
    <p:sldId id="265" r:id="rId24"/>
    <p:sldId id="280" r:id="rId25"/>
    <p:sldId id="267" r:id="rId26"/>
    <p:sldId id="268" r:id="rId27"/>
    <p:sldId id="27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CC"/>
    <a:srgbClr val="FFCCFF"/>
    <a:srgbClr val="6600CC"/>
    <a:srgbClr val="CCCC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9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98E5-E71C-4F71-8E14-3D15F78A3A29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E0AD-47EA-4BA4-A25B-819830F09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77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98E5-E71C-4F71-8E14-3D15F78A3A29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E0AD-47EA-4BA4-A25B-819830F09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42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98E5-E71C-4F71-8E14-3D15F78A3A29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E0AD-47EA-4BA4-A25B-819830F09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1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98E5-E71C-4F71-8E14-3D15F78A3A29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E0AD-47EA-4BA4-A25B-819830F09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3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98E5-E71C-4F71-8E14-3D15F78A3A29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E0AD-47EA-4BA4-A25B-819830F09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6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98E5-E71C-4F71-8E14-3D15F78A3A29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E0AD-47EA-4BA4-A25B-819830F09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90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98E5-E71C-4F71-8E14-3D15F78A3A29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E0AD-47EA-4BA4-A25B-819830F09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5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98E5-E71C-4F71-8E14-3D15F78A3A29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E0AD-47EA-4BA4-A25B-819830F09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6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98E5-E71C-4F71-8E14-3D15F78A3A29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E0AD-47EA-4BA4-A25B-819830F09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6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98E5-E71C-4F71-8E14-3D15F78A3A29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E0AD-47EA-4BA4-A25B-819830F09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8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98E5-E71C-4F71-8E14-3D15F78A3A29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E0AD-47EA-4BA4-A25B-819830F09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F98E5-E71C-4F71-8E14-3D15F78A3A29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CE0AD-47EA-4BA4-A25B-819830F09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3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arol.gersmehl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History_of_Islam" TargetMode="External"/><Relationship Id="rId3" Type="http://schemas.openxmlformats.org/officeDocument/2006/relationships/hyperlink" Target="http://www.yale.edu/yup/pdf/cim6.pdf" TargetMode="External"/><Relationship Id="rId7" Type="http://schemas.openxmlformats.org/officeDocument/2006/relationships/hyperlink" Target="http://en.wikipedia.org/wiki/History_of_the_Quran" TargetMode="External"/><Relationship Id="rId2" Type="http://schemas.openxmlformats.org/officeDocument/2006/relationships/hyperlink" Target="http://worldhistoryforusall.sdsu.edu/eras/era5.php#land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History_of_the_Quran#/media/File:AndalusQuran.JPG" TargetMode="External"/><Relationship Id="rId5" Type="http://schemas.openxmlformats.org/officeDocument/2006/relationships/hyperlink" Target="http://www.perforum.org/files/2009/10/weightedmap.pdf" TargetMode="External"/><Relationship Id="rId10" Type="http://schemas.openxmlformats.org/officeDocument/2006/relationships/hyperlink" Target="mailto:carol.gersmehl@gmail.com" TargetMode="External"/><Relationship Id="rId4" Type="http://schemas.openxmlformats.org/officeDocument/2006/relationships/hyperlink" Target="http://www.pewforum.org/2009/10/07/mapping-the-global-muslim-population/" TargetMode="External"/><Relationship Id="rId9" Type="http://schemas.openxmlformats.org/officeDocument/2006/relationships/hyperlink" Target="http://commons.wikimedia.org/wiki/File:Saladin_and_Guy.jp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28599" y="6458563"/>
            <a:ext cx="8686801" cy="30777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 typeface="Wingdings 2" panose="05020102010507070707" pitchFamily="18" charset="2"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r>
              <a:rPr lang="en-US" altLang="en-US" sz="1400" baseline="30000" dirty="0" smtClean="0">
                <a:solidFill>
                  <a:srgbClr val="000000"/>
                </a:solidFill>
                <a:latin typeface="Arial" panose="020B0604020202020204" pitchFamily="34" charset="0"/>
              </a:rPr>
              <a:t>th</a:t>
            </a:r>
            <a:r>
              <a:rPr lang="en-US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grade Unit 4     </a:t>
            </a:r>
            <a:r>
              <a:rPr lang="en-US" altLang="en-US" sz="1400" dirty="0" smtClean="0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carol.gersmehl@gmail.com</a:t>
            </a:r>
            <a:r>
              <a:rPr lang="en-US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Dec. 2, 2015</a:t>
            </a:r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28600" y="121920"/>
            <a:ext cx="8686800" cy="4154984"/>
          </a:xfrm>
          <a:prstGeom prst="rect">
            <a:avLst/>
          </a:prstGeom>
          <a:solidFill>
            <a:srgbClr val="FFFF99"/>
          </a:solidFill>
          <a:ln w="47625">
            <a:solidFill>
              <a:sysClr val="windowText" lastClr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Major Religions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br>
              <a:rPr kumimoji="0" lang="en-US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</a:b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and</a:t>
            </a:r>
            <a:r>
              <a:rPr kumimoji="0" lang="en-US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4800" b="1" kern="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the </a:t>
            </a:r>
            <a:r>
              <a:rPr lang="en-US" altLang="en-US" sz="4800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Spread of Islam</a:t>
            </a:r>
            <a:endParaRPr kumimoji="0" lang="en-US" altLang="en-US" sz="4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13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754" y="13063"/>
            <a:ext cx="8853715" cy="64878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04207" y="185738"/>
            <a:ext cx="3580135" cy="11695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mic Sans MS" panose="030F0702030302020204" pitchFamily="66" charset="0"/>
              </a:rPr>
              <a:t>Spread of Islam</a:t>
            </a:r>
          </a:p>
          <a:p>
            <a:pPr lvl="0" algn="ctr"/>
            <a:r>
              <a:rPr lang="en-US" b="1" dirty="0">
                <a:solidFill>
                  <a:prstClr val="black"/>
                </a:solidFill>
                <a:latin typeface="Comic Sans MS" panose="030F0702030302020204" pitchFamily="66" charset="0"/>
              </a:rPr>
              <a:t>(Armies bring </a:t>
            </a:r>
            <a:r>
              <a:rPr lang="en-US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rule</a:t>
            </a:r>
            <a:r>
              <a:rPr lang="en-US" b="1" dirty="0">
                <a:solidFill>
                  <a:prstClr val="black"/>
                </a:solidFill>
                <a:latin typeface="Comic Sans MS" panose="030F0702030302020204" pitchFamily="66" charset="0"/>
              </a:rPr>
              <a:t>.)</a:t>
            </a:r>
          </a:p>
          <a:p>
            <a:pPr lvl="0"/>
            <a:endParaRPr lang="en-US" sz="1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US" b="1" dirty="0" smtClean="0">
                <a:latin typeface="Comic Sans MS" panose="030F0702030302020204" pitchFamily="66" charset="0"/>
              </a:rPr>
              <a:t>1: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latin typeface="Comic Sans MS" panose="030F0702030302020204" pitchFamily="66" charset="0"/>
              </a:rPr>
              <a:t>Arab (Muhammad) by 630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012210" y="3811872"/>
            <a:ext cx="2825086" cy="1609661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1208963" y="3868942"/>
            <a:ext cx="247024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dirty="0" smtClean="0">
                <a:latin typeface="Arial" panose="020B0604020202020204" pitchFamily="34" charset="0"/>
              </a:rPr>
              <a:t>Islam began in Arabia</a:t>
            </a:r>
            <a:br>
              <a:rPr lang="en-US" altLang="en-US" dirty="0" smtClean="0">
                <a:latin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</a:rPr>
              <a:t>in 622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dirty="0" smtClean="0">
                <a:latin typeface="Arial" panose="020B0604020202020204" pitchFamily="34" charset="0"/>
              </a:rPr>
              <a:t>with the </a:t>
            </a:r>
            <a:br>
              <a:rPr lang="en-US" altLang="en-US" dirty="0" smtClean="0">
                <a:latin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</a:rPr>
              <a:t>Prophet Muhammad</a:t>
            </a:r>
            <a:br>
              <a:rPr lang="en-US" altLang="en-US" dirty="0" smtClean="0">
                <a:latin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</a:rPr>
              <a:t>who lived in Mecca.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010402" y="2902145"/>
            <a:ext cx="3730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33349" y="3889613"/>
            <a:ext cx="1886463" cy="1477328"/>
          </a:xfrm>
          <a:prstGeom prst="rect">
            <a:avLst/>
          </a:prstGeom>
          <a:solidFill>
            <a:srgbClr val="FFFFCC"/>
          </a:solidFill>
          <a:ln w="603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prstClr val="black"/>
                </a:solidFill>
                <a:latin typeface="Comic Sans MS" panose="030F0702030302020204" pitchFamily="66" charset="0"/>
              </a:rPr>
              <a:t>Write </a:t>
            </a:r>
            <a:r>
              <a:rPr lang="en-US" alt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M</a:t>
            </a:r>
            <a:r>
              <a:rPr lang="en-US" altLang="en-US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/>
            </a:r>
            <a:b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on your </a:t>
            </a:r>
            <a:r>
              <a:rPr lang="en-US" altLang="en-US" b="1" dirty="0">
                <a:solidFill>
                  <a:prstClr val="black"/>
                </a:solidFill>
                <a:latin typeface="Comic Sans MS" panose="030F0702030302020204" pitchFamily="66" charset="0"/>
              </a:rPr>
              <a:t>map</a:t>
            </a:r>
            <a:br>
              <a:rPr lang="en-US" altLang="en-US" b="1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altLang="en-US" b="1" dirty="0">
                <a:solidFill>
                  <a:prstClr val="black"/>
                </a:solidFill>
                <a:latin typeface="Comic Sans MS" panose="030F0702030302020204" pitchFamily="66" charset="0"/>
              </a:rPr>
              <a:t>to show Mecca</a:t>
            </a:r>
            <a:r>
              <a:rPr lang="en-US" alt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- - -</a:t>
            </a:r>
            <a:endParaRPr lang="en-US" altLang="en-US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Shade the 1s.</a:t>
            </a:r>
            <a:endParaRPr lang="en-US" altLang="en-U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448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107" y="0"/>
            <a:ext cx="8824687" cy="65169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72101" y="185738"/>
            <a:ext cx="3612242" cy="11695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>
                <a:latin typeface="Comic Sans MS" panose="030F0702030302020204" pitchFamily="66" charset="0"/>
              </a:rPr>
              <a:t>Spread of Islam</a:t>
            </a:r>
            <a:br>
              <a:rPr lang="en-US" sz="2400" b="1" dirty="0" smtClean="0">
                <a:latin typeface="Comic Sans MS" panose="030F0702030302020204" pitchFamily="66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(</a:t>
            </a:r>
            <a:r>
              <a:rPr lang="en-US" b="1" dirty="0">
                <a:latin typeface="Comic Sans MS" panose="030F0702030302020204" pitchFamily="66" charset="0"/>
              </a:rPr>
              <a:t>Muslim armies </a:t>
            </a:r>
            <a:r>
              <a:rPr lang="en-US" b="1" u="sng" dirty="0">
                <a:latin typeface="Comic Sans MS" panose="030F0702030302020204" pitchFamily="66" charset="0"/>
              </a:rPr>
              <a:t>rule</a:t>
            </a:r>
            <a:r>
              <a:rPr lang="en-US" b="1" dirty="0">
                <a:latin typeface="Comic Sans MS" panose="030F0702030302020204" pitchFamily="66" charset="0"/>
              </a:rPr>
              <a:t> places</a:t>
            </a:r>
            <a:r>
              <a:rPr 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.)</a:t>
            </a:r>
            <a:endParaRPr lang="en-US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en-US" sz="1000" b="1" dirty="0" smtClean="0">
              <a:latin typeface="Comic Sans MS" panose="030F0702030302020204" pitchFamily="66" charset="0"/>
            </a:endParaRPr>
          </a:p>
          <a:p>
            <a:r>
              <a:rPr lang="en-US" b="1" dirty="0" smtClean="0">
                <a:latin typeface="Comic Sans MS" panose="030F0702030302020204" pitchFamily="66" charset="0"/>
              </a:rPr>
              <a:t>1: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latin typeface="Comic Sans MS" panose="030F0702030302020204" pitchFamily="66" charset="0"/>
              </a:rPr>
              <a:t>Arab (Muhammad) by 630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556084" y="3878264"/>
            <a:ext cx="4009405" cy="212675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556084" y="3967162"/>
            <a:ext cx="3971305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dirty="0" smtClean="0">
                <a:latin typeface="Arial" panose="020B0604020202020204" pitchFamily="34" charset="0"/>
              </a:rPr>
              <a:t>Arab Muslim armies</a:t>
            </a:r>
            <a:br>
              <a:rPr lang="en-US" altLang="en-US" dirty="0" smtClean="0">
                <a:latin typeface="Arial" panose="020B0604020202020204" pitchFamily="34" charset="0"/>
              </a:rPr>
            </a:br>
            <a:r>
              <a:rPr lang="en-US" altLang="en-US" b="1" u="sng" dirty="0" smtClean="0">
                <a:latin typeface="Arial" panose="020B0604020202020204" pitchFamily="34" charset="0"/>
              </a:rPr>
              <a:t>ruled</a:t>
            </a:r>
            <a:r>
              <a:rPr lang="en-US" altLang="en-US" dirty="0" smtClean="0">
                <a:latin typeface="Arial" panose="020B0604020202020204" pitchFamily="34" charset="0"/>
              </a:rPr>
              <a:t> the  </a:t>
            </a:r>
            <a:r>
              <a:rPr lang="en-US" altLang="en-US" dirty="0">
                <a:latin typeface="Arial" panose="020B0604020202020204" pitchFamily="34" charset="0"/>
              </a:rPr>
              <a:t>“</a:t>
            </a:r>
            <a:r>
              <a:rPr lang="en-US" altLang="en-US" b="1" dirty="0">
                <a:latin typeface="Arial" panose="020B0604020202020204" pitchFamily="34" charset="0"/>
              </a:rPr>
              <a:t>1</a:t>
            </a:r>
            <a:r>
              <a:rPr lang="en-US" altLang="en-US" dirty="0">
                <a:latin typeface="Arial" panose="020B0604020202020204" pitchFamily="34" charset="0"/>
              </a:rPr>
              <a:t>”  places</a:t>
            </a: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</a:rPr>
              <a:t>while </a:t>
            </a:r>
            <a:r>
              <a:rPr lang="en-US" altLang="en-US" dirty="0">
                <a:latin typeface="Arial" panose="020B0604020202020204" pitchFamily="34" charset="0"/>
              </a:rPr>
              <a:t>the Prophet Muhammed</a:t>
            </a: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</a:rPr>
              <a:t>was still </a:t>
            </a:r>
            <a:r>
              <a:rPr lang="en-US" altLang="en-US" dirty="0" smtClean="0">
                <a:latin typeface="Arial" panose="020B0604020202020204" pitchFamily="34" charset="0"/>
              </a:rPr>
              <a:t>living.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000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dirty="0" smtClean="0">
                <a:latin typeface="Arial" panose="020B0604020202020204" pitchFamily="34" charset="0"/>
              </a:rPr>
              <a:t>Most Arabs in those towns</a:t>
            </a:r>
            <a:r>
              <a:rPr lang="en-US" altLang="en-US" dirty="0">
                <a:latin typeface="Arial" panose="020B0604020202020204" pitchFamily="34" charset="0"/>
              </a:rPr>
              <a:t/>
            </a: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u="sng" dirty="0">
                <a:latin typeface="Arial" panose="020B0604020202020204" pitchFamily="34" charset="0"/>
              </a:rPr>
              <a:t>converted to </a:t>
            </a:r>
            <a:r>
              <a:rPr lang="en-US" altLang="en-US" u="sng" dirty="0" smtClean="0">
                <a:latin typeface="Arial" panose="020B0604020202020204" pitchFamily="34" charset="0"/>
              </a:rPr>
              <a:t>Islam as their </a:t>
            </a:r>
            <a:r>
              <a:rPr lang="en-US" altLang="en-US" b="1" u="sng" dirty="0" smtClean="0">
                <a:latin typeface="Arial" panose="020B0604020202020204" pitchFamily="34" charset="0"/>
              </a:rPr>
              <a:t>religion</a:t>
            </a:r>
            <a:r>
              <a:rPr lang="en-US" altLang="en-US" u="sng" dirty="0" smtClean="0">
                <a:latin typeface="Arial" panose="020B0604020202020204" pitchFamily="34" charset="0"/>
              </a:rPr>
              <a:t>.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377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353" y="4353"/>
            <a:ext cx="8882744" cy="6531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65853" y="185738"/>
            <a:ext cx="3518490" cy="14311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mic Sans MS" panose="030F0702030302020204" pitchFamily="66" charset="0"/>
              </a:rPr>
              <a:t>Spread of Islam</a:t>
            </a:r>
          </a:p>
          <a:p>
            <a:pPr lvl="0" algn="ctr"/>
            <a:r>
              <a:rPr 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(</a:t>
            </a:r>
            <a:r>
              <a:rPr lang="en-US" b="1" dirty="0">
                <a:latin typeface="Comic Sans MS" panose="030F0702030302020204" pitchFamily="66" charset="0"/>
              </a:rPr>
              <a:t>Muslim armies </a:t>
            </a:r>
            <a:r>
              <a:rPr lang="en-US" b="1" u="sng" dirty="0">
                <a:latin typeface="Comic Sans MS" panose="030F0702030302020204" pitchFamily="66" charset="0"/>
              </a:rPr>
              <a:t>rule</a:t>
            </a:r>
            <a:r>
              <a:rPr lang="en-US" b="1" dirty="0">
                <a:latin typeface="Comic Sans MS" panose="030F0702030302020204" pitchFamily="66" charset="0"/>
              </a:rPr>
              <a:t> places</a:t>
            </a:r>
            <a:r>
              <a:rPr 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.)</a:t>
            </a:r>
            <a:endParaRPr lang="en-US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1:  Arab (Muhammad) by 630</a:t>
            </a:r>
          </a:p>
          <a:p>
            <a:r>
              <a:rPr lang="en-US" b="1" dirty="0" smtClean="0">
                <a:latin typeface="Comic Sans MS" panose="030F0702030302020204" pitchFamily="66" charset="0"/>
              </a:rPr>
              <a:t>2: Arab by 640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675559" y="3873374"/>
            <a:ext cx="2825086" cy="1477328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52979" y="3873373"/>
            <a:ext cx="247024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dirty="0" smtClean="0">
                <a:latin typeface="Arial" panose="020B0604020202020204" pitchFamily="34" charset="0"/>
              </a:rPr>
              <a:t>After the </a:t>
            </a:r>
            <a:br>
              <a:rPr lang="en-US" altLang="en-US" dirty="0" smtClean="0">
                <a:latin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</a:rPr>
              <a:t>Prophet Muhammad</a:t>
            </a:r>
            <a:br>
              <a:rPr lang="en-US" altLang="en-US" dirty="0" smtClean="0">
                <a:latin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</a:rPr>
              <a:t>died, Arab armies spread Muslim rule</a:t>
            </a:r>
            <a:br>
              <a:rPr lang="en-US" altLang="en-US" dirty="0" smtClean="0">
                <a:latin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</a:rPr>
              <a:t>to nearby towns.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4854" y="3957853"/>
            <a:ext cx="1416579" cy="923330"/>
          </a:xfrm>
          <a:prstGeom prst="rect">
            <a:avLst/>
          </a:prstGeom>
          <a:solidFill>
            <a:srgbClr val="FFFFCC"/>
          </a:solidFill>
          <a:ln w="603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Shade the </a:t>
            </a:r>
            <a:b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“2” 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places.</a:t>
            </a:r>
            <a:endParaRPr lang="en-US" altLang="en-US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477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689" y="14514"/>
            <a:ext cx="8839201" cy="651691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 bwMode="auto">
          <a:xfrm>
            <a:off x="1565134" y="3927928"/>
            <a:ext cx="3276600" cy="1547587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698484" y="3998187"/>
            <a:ext cx="30099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Between 622 and </a:t>
            </a:r>
            <a:r>
              <a:rPr lang="en-US" altLang="en-US" dirty="0" smtClean="0">
                <a:latin typeface="Arial" panose="020B0604020202020204" pitchFamily="34" charset="0"/>
              </a:rPr>
              <a:t>640,</a:t>
            </a:r>
            <a:endParaRPr lang="en-US" altLang="en-US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u="sng" dirty="0">
                <a:latin typeface="Arial" panose="020B0604020202020204" pitchFamily="34" charset="0"/>
              </a:rPr>
              <a:t>Arab armies </a:t>
            </a:r>
            <a:r>
              <a:rPr lang="en-US" altLang="en-US" dirty="0">
                <a:latin typeface="Arial" panose="020B0604020202020204" pitchFamily="34" charset="0"/>
              </a:rPr>
              <a:t>defeated weaker governments </a:t>
            </a:r>
            <a:r>
              <a:rPr lang="en-US" altLang="en-US" dirty="0" smtClean="0">
                <a:latin typeface="Arial" panose="020B0604020202020204" pitchFamily="34" charset="0"/>
              </a:rPr>
              <a:t/>
            </a:r>
            <a:br>
              <a:rPr lang="en-US" altLang="en-US" dirty="0" smtClean="0">
                <a:latin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</a:rPr>
              <a:t>and </a:t>
            </a:r>
            <a:r>
              <a:rPr lang="en-US" altLang="en-US" b="1" u="sng" dirty="0" smtClean="0">
                <a:latin typeface="Arial" panose="020B0604020202020204" pitchFamily="34" charset="0"/>
              </a:rPr>
              <a:t>ruled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br>
              <a:rPr lang="en-US" altLang="en-US" dirty="0" smtClean="0">
                <a:latin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</a:rPr>
              <a:t>in </a:t>
            </a:r>
            <a:r>
              <a:rPr lang="en-US" altLang="en-US" dirty="0">
                <a:latin typeface="Arial" panose="020B0604020202020204" pitchFamily="34" charset="0"/>
              </a:rPr>
              <a:t>important trading </a:t>
            </a:r>
            <a:r>
              <a:rPr lang="en-US" altLang="en-US" dirty="0" smtClean="0">
                <a:latin typeface="Arial" panose="020B0604020202020204" pitchFamily="34" charset="0"/>
              </a:rPr>
              <a:t>towns.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5853" y="185738"/>
            <a:ext cx="3518490" cy="14311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mic Sans MS" panose="030F0702030302020204" pitchFamily="66" charset="0"/>
              </a:rPr>
              <a:t>Spread of Islam</a:t>
            </a:r>
          </a:p>
          <a:p>
            <a:pPr lvl="0" algn="ctr"/>
            <a:r>
              <a:rPr 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(</a:t>
            </a:r>
            <a:r>
              <a:rPr lang="en-US" b="1" dirty="0">
                <a:latin typeface="Comic Sans MS" panose="030F0702030302020204" pitchFamily="66" charset="0"/>
              </a:rPr>
              <a:t>Muslim armies </a:t>
            </a:r>
            <a:r>
              <a:rPr lang="en-US" b="1" u="sng" dirty="0">
                <a:latin typeface="Comic Sans MS" panose="030F0702030302020204" pitchFamily="66" charset="0"/>
              </a:rPr>
              <a:t>rule</a:t>
            </a:r>
            <a:r>
              <a:rPr lang="en-US" b="1" dirty="0">
                <a:latin typeface="Comic Sans MS" panose="030F0702030302020204" pitchFamily="66" charset="0"/>
              </a:rPr>
              <a:t> places</a:t>
            </a:r>
            <a:r>
              <a:rPr 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.)</a:t>
            </a:r>
            <a:endParaRPr lang="en-US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1:  Arab (Muhammad) by 630</a:t>
            </a:r>
          </a:p>
          <a:p>
            <a:r>
              <a:rPr lang="en-US" b="1" dirty="0" smtClean="0">
                <a:latin typeface="Comic Sans MS" panose="030F0702030302020204" pitchFamily="66" charset="0"/>
              </a:rPr>
              <a:t>2: Arab by 640</a:t>
            </a:r>
          </a:p>
        </p:txBody>
      </p:sp>
    </p:spTree>
    <p:extLst>
      <p:ext uri="{BB962C8B-B14F-4D97-AF65-F5344CB8AC3E}">
        <p14:creationId xmlns:p14="http://schemas.microsoft.com/office/powerpoint/2010/main" val="1480116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240" y="8532"/>
            <a:ext cx="8875776" cy="6496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72125" y="185738"/>
            <a:ext cx="3412217" cy="16927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mic Sans MS" panose="030F0702030302020204" pitchFamily="66" charset="0"/>
              </a:rPr>
              <a:t>Spread of Islam</a:t>
            </a:r>
          </a:p>
          <a:p>
            <a:pPr lvl="0" algn="ctr"/>
            <a:r>
              <a:rPr lang="en-US" b="1" dirty="0">
                <a:solidFill>
                  <a:prstClr val="black"/>
                </a:solidFill>
                <a:latin typeface="Comic Sans MS" panose="030F0702030302020204" pitchFamily="66" charset="0"/>
              </a:rPr>
              <a:t>(Armies bring </a:t>
            </a:r>
            <a:r>
              <a:rPr lang="en-US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rule</a:t>
            </a:r>
            <a:r>
              <a:rPr lang="en-US" b="1" dirty="0">
                <a:solidFill>
                  <a:prstClr val="black"/>
                </a:solidFill>
                <a:latin typeface="Comic Sans MS" panose="030F0702030302020204" pitchFamily="66" charset="0"/>
              </a:rPr>
              <a:t>.)</a:t>
            </a:r>
          </a:p>
          <a:p>
            <a:endParaRPr lang="en-U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1:  Arab (Muhammad) by 630</a:t>
            </a:r>
          </a:p>
          <a:p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2:  Arab by 640</a:t>
            </a:r>
          </a:p>
          <a:p>
            <a:r>
              <a:rPr lang="en-US" b="1" dirty="0" smtClean="0">
                <a:latin typeface="Comic Sans MS" panose="030F0702030302020204" pitchFamily="66" charset="0"/>
              </a:rPr>
              <a:t>3: Arab by 650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32267" y="3875963"/>
            <a:ext cx="4135272" cy="2415653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648274" y="3944204"/>
            <a:ext cx="3903258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dirty="0" smtClean="0">
                <a:latin typeface="Arial" panose="020B0604020202020204" pitchFamily="34" charset="0"/>
              </a:rPr>
              <a:t>Arab </a:t>
            </a:r>
            <a:r>
              <a:rPr lang="en-US" altLang="en-US" dirty="0">
                <a:latin typeface="Arial" panose="020B0604020202020204" pitchFamily="34" charset="0"/>
              </a:rPr>
              <a:t>armies defeated weaker governments and </a:t>
            </a:r>
            <a:r>
              <a:rPr lang="en-US" altLang="en-US" dirty="0" smtClean="0">
                <a:latin typeface="Arial" panose="020B0604020202020204" pitchFamily="34" charset="0"/>
              </a:rPr>
              <a:t>ruled </a:t>
            </a:r>
            <a:r>
              <a:rPr lang="en-US" altLang="en-US" dirty="0">
                <a:latin typeface="Arial" panose="020B0604020202020204" pitchFamily="34" charset="0"/>
              </a:rPr>
              <a:t>in important trading </a:t>
            </a:r>
            <a:r>
              <a:rPr lang="en-US" altLang="en-US" dirty="0" smtClean="0">
                <a:latin typeface="Arial" panose="020B0604020202020204" pitchFamily="34" charset="0"/>
              </a:rPr>
              <a:t>towns (</a:t>
            </a:r>
            <a:r>
              <a:rPr lang="en-US" altLang="en-US" b="1" dirty="0" smtClean="0">
                <a:latin typeface="Arial" panose="020B0604020202020204" pitchFamily="34" charset="0"/>
              </a:rPr>
              <a:t>1</a:t>
            </a:r>
            <a:r>
              <a:rPr lang="en-US" altLang="en-US" dirty="0" smtClean="0">
                <a:latin typeface="Arial" panose="020B0604020202020204" pitchFamily="34" charset="0"/>
              </a:rPr>
              <a:t>s, </a:t>
            </a:r>
            <a:r>
              <a:rPr lang="en-US" altLang="en-US" b="1" dirty="0" smtClean="0">
                <a:latin typeface="Arial" panose="020B0604020202020204" pitchFamily="34" charset="0"/>
              </a:rPr>
              <a:t>2</a:t>
            </a:r>
            <a:r>
              <a:rPr lang="en-US" altLang="en-US" dirty="0" smtClean="0">
                <a:latin typeface="Arial" panose="020B0604020202020204" pitchFamily="34" charset="0"/>
              </a:rPr>
              <a:t>s).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000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dirty="0" smtClean="0">
                <a:latin typeface="Arial" panose="020B0604020202020204" pitchFamily="34" charset="0"/>
              </a:rPr>
              <a:t>In 10 years, the Muslim armies</a:t>
            </a:r>
            <a:br>
              <a:rPr lang="en-US" altLang="en-US" dirty="0" smtClean="0">
                <a:latin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</a:rPr>
              <a:t>conquered more trading towns (</a:t>
            </a:r>
            <a:r>
              <a:rPr lang="en-US" altLang="en-US" b="1" dirty="0" smtClean="0">
                <a:latin typeface="Arial" panose="020B0604020202020204" pitchFamily="34" charset="0"/>
              </a:rPr>
              <a:t>3</a:t>
            </a:r>
            <a:r>
              <a:rPr lang="en-US" altLang="en-US" dirty="0" smtClean="0">
                <a:latin typeface="Arial" panose="020B0604020202020204" pitchFamily="34" charset="0"/>
              </a:rPr>
              <a:t>s).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000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i="1" dirty="0" smtClean="0">
                <a:latin typeface="Arial" panose="020B0604020202020204" pitchFamily="34" charset="0"/>
              </a:rPr>
              <a:t>People in towns (2s, 3s) did </a:t>
            </a:r>
            <a:r>
              <a:rPr lang="en-US" altLang="en-US" b="1" i="1" u="sng" dirty="0" smtClean="0">
                <a:latin typeface="Arial" panose="020B0604020202020204" pitchFamily="34" charset="0"/>
              </a:rPr>
              <a:t>not</a:t>
            </a:r>
            <a:r>
              <a:rPr lang="en-US" altLang="en-US" i="1" dirty="0" smtClean="0">
                <a:latin typeface="Arial" panose="020B0604020202020204" pitchFamily="34" charset="0"/>
              </a:rPr>
              <a:t/>
            </a:r>
            <a:br>
              <a:rPr lang="en-US" altLang="en-US" i="1" dirty="0" smtClean="0">
                <a:latin typeface="Arial" panose="020B0604020202020204" pitchFamily="34" charset="0"/>
              </a:rPr>
            </a:br>
            <a:r>
              <a:rPr lang="en-US" altLang="en-US" i="1" dirty="0" smtClean="0">
                <a:latin typeface="Arial" panose="020B0604020202020204" pitchFamily="34" charset="0"/>
              </a:rPr>
              <a:t>convert to Islam quickly.</a:t>
            </a:r>
            <a:endParaRPr lang="en-US" altLang="en-US" i="1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6454" y="4806758"/>
            <a:ext cx="1416579" cy="923330"/>
          </a:xfrm>
          <a:prstGeom prst="rect">
            <a:avLst/>
          </a:prstGeom>
          <a:solidFill>
            <a:srgbClr val="FFFFCC"/>
          </a:solidFill>
          <a:ln w="603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Shade the </a:t>
            </a:r>
            <a:b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“3” 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places.</a:t>
            </a:r>
            <a:endParaRPr lang="en-US" altLang="en-US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688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689" y="-1338"/>
            <a:ext cx="8882743" cy="65604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72125" y="185738"/>
            <a:ext cx="3412217" cy="19697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mic Sans MS" panose="030F0702030302020204" pitchFamily="66" charset="0"/>
              </a:rPr>
              <a:t>Spread of Islam</a:t>
            </a:r>
          </a:p>
          <a:p>
            <a:pPr lvl="0" algn="ctr"/>
            <a:r>
              <a:rPr 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(Armed conquest did </a:t>
            </a:r>
            <a:r>
              <a:rPr lang="en-US" b="1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not</a:t>
            </a:r>
            <a:r>
              <a:rPr 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mean fast conversion.)</a:t>
            </a:r>
            <a:endParaRPr lang="en-US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1:  Arab (Muhammad) by 630</a:t>
            </a:r>
          </a:p>
          <a:p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2:  Arab by 640</a:t>
            </a:r>
          </a:p>
          <a:p>
            <a:r>
              <a:rPr lang="en-US" b="1" dirty="0" smtClean="0">
                <a:latin typeface="Comic Sans MS" panose="030F0702030302020204" pitchFamily="66" charset="0"/>
              </a:rPr>
              <a:t>3: Arab by 650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945771" y="3883855"/>
            <a:ext cx="2635250" cy="182804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At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places 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and 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it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took almost </a:t>
            </a:r>
          </a:p>
          <a:p>
            <a:pPr algn="ctr" eaLnBrk="1" hangingPunct="1">
              <a:defRPr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200 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years  (or longer)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before most people</a:t>
            </a:r>
            <a:b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chose to </a:t>
            </a:r>
            <a:b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b="1" u="sng" dirty="0" smtClean="0">
                <a:solidFill>
                  <a:schemeClr val="tx1"/>
                </a:solidFill>
                <a:latin typeface="Arial" panose="020B0604020202020204" pitchFamily="34" charset="0"/>
              </a:rPr>
              <a:t>convert </a:t>
            </a:r>
            <a:r>
              <a:rPr lang="en-US" altLang="en-US" b="1" u="sng" dirty="0">
                <a:solidFill>
                  <a:schemeClr val="tx1"/>
                </a:solidFill>
                <a:latin typeface="Arial" panose="020B0604020202020204" pitchFamily="34" charset="0"/>
              </a:rPr>
              <a:t>to Islam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86645" y="3932890"/>
            <a:ext cx="2154597" cy="2031325"/>
          </a:xfrm>
          <a:prstGeom prst="rect">
            <a:avLst/>
          </a:prstGeom>
          <a:solidFill>
            <a:srgbClr val="FFFFCC"/>
          </a:solidFill>
          <a:ln w="603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b="1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Conquest and rule</a:t>
            </a:r>
            <a: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took 20 years </a:t>
            </a:r>
            <a:b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in the 2s and 3s.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---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How long did</a:t>
            </a:r>
            <a:b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altLang="en-US" b="1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conversion</a:t>
            </a:r>
            <a: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take?</a:t>
            </a:r>
            <a:b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endParaRPr lang="en-US" altLang="en-US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224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285" y="7485"/>
            <a:ext cx="8833530" cy="65099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72125" y="185738"/>
            <a:ext cx="3412217" cy="19543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mic Sans MS" panose="030F0702030302020204" pitchFamily="66" charset="0"/>
              </a:rPr>
              <a:t>Spread of Islam</a:t>
            </a:r>
          </a:p>
          <a:p>
            <a:pPr lvl="0" algn="ctr"/>
            <a:r>
              <a:rPr 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(</a:t>
            </a:r>
            <a:r>
              <a:rPr lang="en-US" b="1" dirty="0">
                <a:latin typeface="Comic Sans MS" panose="030F0702030302020204" pitchFamily="66" charset="0"/>
              </a:rPr>
              <a:t>Muslim armies </a:t>
            </a:r>
            <a:r>
              <a:rPr lang="en-US" b="1" u="sng" dirty="0">
                <a:latin typeface="Comic Sans MS" panose="030F0702030302020204" pitchFamily="66" charset="0"/>
              </a:rPr>
              <a:t>rule</a:t>
            </a:r>
            <a:r>
              <a:rPr lang="en-US" b="1" dirty="0">
                <a:latin typeface="Comic Sans MS" panose="030F0702030302020204" pitchFamily="66" charset="0"/>
              </a:rPr>
              <a:t> places</a:t>
            </a:r>
            <a:r>
              <a:rPr 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.)</a:t>
            </a:r>
            <a:endParaRPr lang="en-US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en-U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1:  Arab (Muhammad) by 630</a:t>
            </a:r>
          </a:p>
          <a:p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2:  Arab by 640</a:t>
            </a:r>
          </a:p>
          <a:p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3:  Arab by 650</a:t>
            </a:r>
          </a:p>
          <a:p>
            <a:r>
              <a:rPr lang="en-US" b="1" dirty="0" smtClean="0">
                <a:latin typeface="Comic Sans MS" panose="030F0702030302020204" pitchFamily="66" charset="0"/>
              </a:rPr>
              <a:t>4: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latin typeface="Comic Sans MS" panose="030F0702030302020204" pitchFamily="66" charset="0"/>
              </a:rPr>
              <a:t>Arab &amp; Berber by 750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36337" y="3986039"/>
            <a:ext cx="7024523" cy="1847779"/>
          </a:xfrm>
          <a:prstGeom prst="roundRect">
            <a:avLst/>
          </a:prstGeom>
          <a:solidFill>
            <a:srgbClr val="FFFFCC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Between 650 and 750, </a:t>
            </a:r>
            <a:r>
              <a:rPr lang="en-US" altLang="en-US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Arab Muslim armies</a:t>
            </a:r>
            <a:r>
              <a:rPr lang="en-US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pushed </a:t>
            </a:r>
            <a:r>
              <a:rPr lang="en-US" altLang="en-US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East</a:t>
            </a:r>
            <a:r>
              <a:rPr lang="en-US" altLang="en-US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br>
              <a:rPr lang="en-US" altLang="en-US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into which continent?    ___________</a:t>
            </a:r>
          </a:p>
          <a:p>
            <a:pPr algn="ctr" eaLnBrk="1" hangingPunct="1">
              <a:defRPr/>
            </a:pPr>
            <a:endParaRPr lang="en-US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At the same time, </a:t>
            </a:r>
            <a:r>
              <a:rPr lang="en-US" altLang="en-US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Berber Muslim armies</a:t>
            </a:r>
            <a:r>
              <a:rPr lang="en-US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pushed </a:t>
            </a:r>
            <a:r>
              <a:rPr lang="en-US" altLang="en-US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West</a:t>
            </a:r>
            <a:r>
              <a:rPr lang="en-US" altLang="en-US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br>
              <a:rPr lang="en-US" altLang="en-US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into which two continents:</a:t>
            </a:r>
          </a:p>
          <a:p>
            <a:pPr algn="ctr"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___________     ___________</a:t>
            </a:r>
            <a:endParaRPr lang="en-US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49388" y="3588057"/>
            <a:ext cx="692103" cy="9689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44699" y="257908"/>
            <a:ext cx="1416579" cy="923330"/>
          </a:xfrm>
          <a:prstGeom prst="rect">
            <a:avLst/>
          </a:prstGeom>
          <a:solidFill>
            <a:srgbClr val="FFFFCC"/>
          </a:solidFill>
          <a:ln w="603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Shade the </a:t>
            </a:r>
            <a:b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“4” 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places.</a:t>
            </a:r>
            <a:endParaRPr lang="en-US" altLang="en-US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215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304" y="28220"/>
            <a:ext cx="8851392" cy="65227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72125" y="185738"/>
            <a:ext cx="3412217" cy="23544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mic Sans MS" panose="030F0702030302020204" pitchFamily="66" charset="0"/>
              </a:rPr>
              <a:t>Spread of Islam</a:t>
            </a:r>
          </a:p>
          <a:p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1:  Arab (Muhammad) by 630</a:t>
            </a:r>
          </a:p>
          <a:p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2:  Arab by 640</a:t>
            </a:r>
          </a:p>
          <a:p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3:  Arab by 650</a:t>
            </a:r>
          </a:p>
          <a:p>
            <a:r>
              <a:rPr lang="en-US" b="1" dirty="0" smtClean="0">
                <a:latin typeface="Comic Sans MS" panose="030F0702030302020204" pitchFamily="66" charset="0"/>
              </a:rPr>
              <a:t>4: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latin typeface="Comic Sans MS" panose="030F0702030302020204" pitchFamily="66" charset="0"/>
              </a:rPr>
              <a:t>Arab &amp; Berber by 750</a:t>
            </a:r>
          </a:p>
          <a:p>
            <a:pPr algn="ctr"/>
            <a:endParaRPr lang="en-US" sz="8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Muslim </a:t>
            </a:r>
            <a:r>
              <a:rPr lang="en-US" b="1" dirty="0">
                <a:latin typeface="Comic Sans MS" panose="030F0702030302020204" pitchFamily="66" charset="0"/>
              </a:rPr>
              <a:t>armies </a:t>
            </a:r>
            <a:r>
              <a:rPr lang="en-US" b="1" u="sng" dirty="0">
                <a:latin typeface="Comic Sans MS" panose="030F0702030302020204" pitchFamily="66" charset="0"/>
              </a:rPr>
              <a:t>ruled</a:t>
            </a:r>
            <a:r>
              <a:rPr lang="en-US" b="1" dirty="0">
                <a:latin typeface="Comic Sans MS" panose="030F0702030302020204" pitchFamily="66" charset="0"/>
              </a:rPr>
              <a:t> the</a:t>
            </a:r>
            <a:br>
              <a:rPr lang="en-US" b="1" dirty="0">
                <a:latin typeface="Comic Sans MS" panose="030F0702030302020204" pitchFamily="66" charset="0"/>
              </a:rPr>
            </a:br>
            <a:r>
              <a:rPr lang="en-US" b="1" dirty="0">
                <a:latin typeface="Comic Sans MS" panose="030F0702030302020204" pitchFamily="66" charset="0"/>
              </a:rPr>
              <a:t>green-shaded areas</a:t>
            </a:r>
            <a:r>
              <a:rPr lang="en-US" b="1" dirty="0" smtClean="0">
                <a:latin typeface="Comic Sans MS" panose="030F0702030302020204" pitchFamily="66" charset="0"/>
              </a:rPr>
              <a:t>.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834187" y="3990792"/>
            <a:ext cx="3769895" cy="1701800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In places at 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2, 3, 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and 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4,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b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it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took almost </a:t>
            </a:r>
          </a:p>
          <a:p>
            <a:pPr algn="ctr" eaLnBrk="1" hangingPunct="1">
              <a:defRPr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200 years 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(or longer)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before most people</a:t>
            </a:r>
            <a:b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b="1" u="sng" dirty="0">
                <a:solidFill>
                  <a:schemeClr val="tx1"/>
                </a:solidFill>
                <a:latin typeface="Arial" panose="020B0604020202020204" pitchFamily="34" charset="0"/>
              </a:rPr>
              <a:t>converted to Islam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9566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74" y="40412"/>
            <a:ext cx="8842840" cy="64995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24501" y="636842"/>
            <a:ext cx="3144012" cy="12926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mic Sans MS" panose="030F0702030302020204" pitchFamily="66" charset="0"/>
              </a:rPr>
              <a:t>Spread of Islam</a:t>
            </a:r>
          </a:p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by 750</a:t>
            </a:r>
          </a:p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in relation to</a:t>
            </a:r>
            <a:br>
              <a:rPr lang="en-US" b="1" dirty="0" smtClean="0">
                <a:latin typeface="Comic Sans MS" panose="030F0702030302020204" pitchFamily="66" charset="0"/>
              </a:rPr>
            </a:br>
            <a:r>
              <a:rPr lang="en-US" b="1" dirty="0" smtClean="0">
                <a:latin typeface="Comic Sans MS" panose="030F0702030302020204" pitchFamily="66" charset="0"/>
              </a:rPr>
              <a:t>Muslim populations today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577516" y="4446896"/>
            <a:ext cx="5646821" cy="1885665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altLang="en-US" sz="8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By 750, armies had spread </a:t>
            </a:r>
            <a:b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Islamic </a:t>
            </a:r>
            <a:r>
              <a:rPr lang="en-US" altLang="en-US" b="1" u="sng" dirty="0" smtClean="0">
                <a:solidFill>
                  <a:schemeClr val="tx1"/>
                </a:solidFill>
                <a:latin typeface="Arial" panose="020B0604020202020204" pitchFamily="34" charset="0"/>
              </a:rPr>
              <a:t>rule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throughout the </a:t>
            </a:r>
            <a:r>
              <a:rPr lang="en-US" altLang="en-US" b="1" u="sng" dirty="0" smtClean="0">
                <a:solidFill>
                  <a:schemeClr val="tx1"/>
                </a:solidFill>
                <a:latin typeface="Arial" panose="020B0604020202020204" pitchFamily="34" charset="0"/>
              </a:rPr>
              <a:t>green-shaded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areas.</a:t>
            </a:r>
            <a:endParaRPr lang="en-US" altLang="en-US" sz="10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altLang="en-US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en-US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Next we will see how Islam reached BEYOND the </a:t>
            </a:r>
            <a:r>
              <a:rPr lang="en-US" altLang="en-US" b="1" i="1" u="sng" dirty="0" smtClean="0">
                <a:solidFill>
                  <a:schemeClr val="tx1"/>
                </a:solidFill>
                <a:latin typeface="Arial" panose="020B0604020202020204" pitchFamily="34" charset="0"/>
              </a:rPr>
              <a:t>green-shaded</a:t>
            </a:r>
            <a:r>
              <a:rPr lang="en-US" altLang="en-US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 places.</a:t>
            </a:r>
          </a:p>
          <a:p>
            <a:pPr algn="ctr" eaLnBrk="1" hangingPunct="1"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b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466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700" y="54014"/>
            <a:ext cx="8871770" cy="6480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2125" y="185738"/>
            <a:ext cx="3412217" cy="22159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mic Sans MS" panose="030F0702030302020204" pitchFamily="66" charset="0"/>
              </a:rPr>
              <a:t>Spread of Islam</a:t>
            </a:r>
          </a:p>
          <a:p>
            <a:pPr lvl="0" algn="ctr"/>
            <a:r>
              <a:rPr 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(by traders &amp; missionaries)</a:t>
            </a:r>
            <a:endParaRPr lang="en-US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1:  Arab (Muhammad) to 632</a:t>
            </a:r>
          </a:p>
          <a:p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2:  Arab to 644</a:t>
            </a:r>
          </a:p>
          <a:p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3:  Arab to 651</a:t>
            </a:r>
          </a:p>
          <a:p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4:  Arab &amp; Berber to 750</a:t>
            </a:r>
          </a:p>
          <a:p>
            <a:r>
              <a:rPr lang="en-US" b="1" dirty="0" smtClean="0">
                <a:latin typeface="Comic Sans MS" panose="030F0702030302020204" pitchFamily="66" charset="0"/>
              </a:rPr>
              <a:t>T: Trade links 700-1000</a:t>
            </a:r>
          </a:p>
        </p:txBody>
      </p:sp>
      <p:pic>
        <p:nvPicPr>
          <p:cNvPr id="6" name="Picture 4" descr="CAMELG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891" y="2502499"/>
            <a:ext cx="325438" cy="37623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590582" y="4341014"/>
            <a:ext cx="3395945" cy="1128111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TextBox 29"/>
          <p:cNvSpPr txBox="1">
            <a:spLocks noChangeArrowheads="1"/>
          </p:cNvSpPr>
          <p:nvPr/>
        </p:nvSpPr>
        <p:spPr bwMode="auto">
          <a:xfrm>
            <a:off x="542992" y="4443404"/>
            <a:ext cx="34435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 typeface="Wingdings 2" panose="05020102010507070707" pitchFamily="18" charset="2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Arab 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traders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and 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missionaries</a:t>
            </a:r>
            <a:b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traveled to the 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places</a:t>
            </a:r>
            <a:b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and spread Islam.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5336" y="4421224"/>
            <a:ext cx="1416579" cy="923330"/>
          </a:xfrm>
          <a:prstGeom prst="rect">
            <a:avLst/>
          </a:prstGeom>
          <a:solidFill>
            <a:srgbClr val="FFFFCC"/>
          </a:solidFill>
          <a:ln w="603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Find the </a:t>
            </a:r>
            <a:b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“T” 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places.</a:t>
            </a:r>
            <a:endParaRPr lang="en-US" altLang="en-US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670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24279" y="127436"/>
            <a:ext cx="8896350" cy="3139321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 typeface="Wingdings 2" panose="05020102010507070707" pitchFamily="18" charset="2"/>
              <a:buNone/>
            </a:pPr>
            <a:r>
              <a:rPr lang="en-US" altLang="en-US" sz="2000" u="sng" dirty="0">
                <a:solidFill>
                  <a:srgbClr val="000000"/>
                </a:solidFill>
                <a:latin typeface="Arial" panose="020B0604020202020204" pitchFamily="34" charset="0"/>
              </a:rPr>
              <a:t>Proposed new </a:t>
            </a:r>
            <a:r>
              <a:rPr lang="en-US" altLang="en-US" sz="2000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GLCEs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8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 – G4.1.1 Define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describe examples of cultural change through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diffusion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including what has diffused, why and where it has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consequences.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0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dirty="0" smtClean="0">
                <a:latin typeface="Arial" panose="020B0604020202020204" pitchFamily="34" charset="0"/>
              </a:rPr>
              <a:t>6 </a:t>
            </a:r>
            <a:r>
              <a:rPr lang="en-US" altLang="en-US" dirty="0">
                <a:latin typeface="Arial" panose="020B0604020202020204" pitchFamily="34" charset="0"/>
              </a:rPr>
              <a:t>– G4.1.3 </a:t>
            </a:r>
            <a:r>
              <a:rPr lang="en-US" altLang="en-US" dirty="0" smtClean="0">
                <a:latin typeface="Arial" panose="020B0604020202020204" pitchFamily="34" charset="0"/>
              </a:rPr>
              <a:t> Describe </a:t>
            </a: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cultures</a:t>
            </a:r>
            <a:r>
              <a:rPr lang="en-US" altLang="en-US" dirty="0">
                <a:latin typeface="Arial" panose="020B0604020202020204" pitchFamily="34" charset="0"/>
              </a:rPr>
              <a:t> of the region being studied </a:t>
            </a:r>
            <a:r>
              <a:rPr lang="en-US" altLang="en-US" dirty="0" smtClean="0">
                <a:latin typeface="Arial" panose="020B0604020202020204" pitchFamily="34" charset="0"/>
              </a:rPr>
              <a:t>including the</a:t>
            </a:r>
            <a:br>
              <a:rPr lang="en-US" altLang="en-US" dirty="0" smtClean="0">
                <a:latin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</a:rPr>
              <a:t>                   major languages </a:t>
            </a:r>
            <a:r>
              <a:rPr lang="en-US" altLang="en-US" dirty="0">
                <a:latin typeface="Arial" panose="020B0604020202020204" pitchFamily="34" charset="0"/>
              </a:rPr>
              <a:t>and </a:t>
            </a: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religions</a:t>
            </a:r>
            <a:r>
              <a:rPr lang="en-US" altLang="en-US" dirty="0">
                <a:latin typeface="Arial" panose="020B0604020202020204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 typeface="Wingdings 2" panose="05020102010507070707" pitchFamily="18" charset="2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7 - 4.1.2   World Religions:  Using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historical documents and historical and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   current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maps,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analyze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the continued </a:t>
            </a:r>
            <a:r>
              <a:rPr lang="en-US" altLang="en-US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spread </a:t>
            </a: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and interactions of </a:t>
            </a:r>
            <a:r>
              <a:rPr lang="en-US" altLang="en-US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/>
            </a:r>
            <a:br>
              <a:rPr lang="en-US" altLang="en-US" b="1" dirty="0" smtClean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en-US" altLang="en-US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                major </a:t>
            </a: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world religions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from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300 – 1500 C.E.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4279" y="3420999"/>
            <a:ext cx="8896350" cy="3262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u="sng" dirty="0">
                <a:latin typeface="Arial" panose="020B0604020202020204" pitchFamily="34" charset="0"/>
              </a:rPr>
              <a:t>Existing </a:t>
            </a:r>
            <a:r>
              <a:rPr lang="en-US" altLang="en-US" sz="2000" u="sng" dirty="0" smtClean="0">
                <a:latin typeface="Arial" panose="020B0604020202020204" pitchFamily="34" charset="0"/>
              </a:rPr>
              <a:t>GLCEs</a:t>
            </a:r>
            <a:r>
              <a:rPr lang="en-US" altLang="en-US" sz="2000" dirty="0"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800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altLang="en-US" dirty="0">
                <a:latin typeface="Arial" panose="020B0604020202020204" pitchFamily="34" charset="0"/>
              </a:rPr>
              <a:t>6 – G1.3.1 </a:t>
            </a:r>
            <a:r>
              <a:rPr lang="en-US" altLang="en-US" dirty="0" smtClean="0">
                <a:latin typeface="Arial" panose="020B0604020202020204" pitchFamily="34" charset="0"/>
              </a:rPr>
              <a:t> Use </a:t>
            </a:r>
            <a:r>
              <a:rPr lang="en-US" altLang="en-US" dirty="0">
                <a:latin typeface="Arial" panose="020B0604020202020204" pitchFamily="34" charset="0"/>
              </a:rPr>
              <a:t>the fundamental themes of geography </a:t>
            </a: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</a:rPr>
              <a:t>                 </a:t>
            </a:r>
            <a:r>
              <a:rPr lang="en-US" altLang="en-US" dirty="0" smtClean="0">
                <a:latin typeface="Arial" panose="020B0604020202020204" pitchFamily="34" charset="0"/>
              </a:rPr>
              <a:t>  (</a:t>
            </a:r>
            <a:r>
              <a:rPr lang="en-US" altLang="en-US" dirty="0">
                <a:latin typeface="Arial" panose="020B0604020202020204" pitchFamily="34" charset="0"/>
              </a:rPr>
              <a:t>location, place, human environment interaction, </a:t>
            </a:r>
            <a:r>
              <a:rPr lang="en-US" altLang="en-US" dirty="0" smtClean="0">
                <a:latin typeface="Arial" panose="020B0604020202020204" pitchFamily="34" charset="0"/>
              </a:rPr>
              <a:t/>
            </a:r>
            <a:br>
              <a:rPr lang="en-US" altLang="en-US" dirty="0" smtClean="0">
                <a:latin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</a:rPr>
              <a:t>                    </a:t>
            </a:r>
            <a:r>
              <a:rPr lang="en-US" altLang="en-US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movement</a:t>
            </a: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, </a:t>
            </a:r>
            <a:r>
              <a:rPr lang="en-US" altLang="en-US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region</a:t>
            </a:r>
            <a:r>
              <a:rPr lang="en-US" altLang="en-US" dirty="0">
                <a:latin typeface="Arial" panose="020B0604020202020204" pitchFamily="34" charset="0"/>
              </a:rPr>
              <a:t>) to describe regions or places on earth</a:t>
            </a:r>
            <a:r>
              <a:rPr lang="en-US" altLang="en-US" dirty="0" smtClean="0">
                <a:latin typeface="Arial" panose="020B060402020202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US" altLang="en-US" sz="800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 – G2.2.1 Describe the human characteristics of the region under study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including languages,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economic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system, governmental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system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 traditions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altLang="en-US" dirty="0" smtClean="0">
                <a:latin typeface="Arial" panose="020B0604020202020204" pitchFamily="34" charset="0"/>
              </a:rPr>
              <a:t>7 </a:t>
            </a:r>
            <a:r>
              <a:rPr lang="en-US" altLang="en-US" dirty="0">
                <a:latin typeface="Arial" panose="020B0604020202020204" pitchFamily="34" charset="0"/>
              </a:rPr>
              <a:t>– W3.2.2 </a:t>
            </a:r>
            <a:r>
              <a:rPr lang="en-US" altLang="en-US" dirty="0" smtClean="0">
                <a:latin typeface="Arial" panose="020B0604020202020204" pitchFamily="34" charset="0"/>
              </a:rPr>
              <a:t> Locate </a:t>
            </a:r>
            <a:r>
              <a:rPr lang="en-US" altLang="en-US" dirty="0">
                <a:latin typeface="Arial" panose="020B0604020202020204" pitchFamily="34" charset="0"/>
              </a:rPr>
              <a:t>the geographical center of </a:t>
            </a: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major religions </a:t>
            </a:r>
            <a:b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</a:rPr>
              <a:t>       </a:t>
            </a:r>
            <a:r>
              <a:rPr lang="en-US" altLang="en-US" dirty="0" smtClean="0">
                <a:latin typeface="Arial" panose="020B0604020202020204" pitchFamily="34" charset="0"/>
              </a:rPr>
              <a:t>             and </a:t>
            </a: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map the spread</a:t>
            </a:r>
            <a:r>
              <a:rPr lang="en-US" altLang="en-US" dirty="0">
                <a:latin typeface="Arial" panose="020B0604020202020204" pitchFamily="34" charset="0"/>
              </a:rPr>
              <a:t> through the 3rd century C.E./A.D.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896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689" y="26302"/>
            <a:ext cx="8839201" cy="6522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22555" y="185738"/>
            <a:ext cx="3361787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mic Sans MS" panose="030F0702030302020204" pitchFamily="66" charset="0"/>
              </a:rPr>
              <a:t>Spread of Islam</a:t>
            </a:r>
          </a:p>
          <a:p>
            <a:pPr lvl="0" algn="ctr"/>
            <a:r>
              <a:rPr lang="en-US" b="1" dirty="0">
                <a:solidFill>
                  <a:prstClr val="black"/>
                </a:solidFill>
                <a:latin typeface="Comic Sans MS" panose="030F0702030302020204" pitchFamily="66" charset="0"/>
              </a:rPr>
              <a:t>(by traders &amp; missionaries)</a:t>
            </a:r>
          </a:p>
          <a:p>
            <a:endParaRPr lang="en-U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1, 2, 3, 4:  Armies</a:t>
            </a:r>
          </a:p>
          <a:p>
            <a:r>
              <a:rPr lang="en-US" b="1" dirty="0" smtClean="0">
                <a:latin typeface="Comic Sans MS" panose="030F0702030302020204" pitchFamily="66" charset="0"/>
              </a:rPr>
              <a:t>T: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latin typeface="Comic Sans MS" panose="030F0702030302020204" pitchFamily="66" charset="0"/>
              </a:rPr>
              <a:t>Trade links 700-1000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49045" y="3938181"/>
            <a:ext cx="1231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INDIAN</a:t>
            </a:r>
            <a:br>
              <a:rPr lang="en-US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</a:br>
            <a:r>
              <a:rPr lang="en-US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OCEAN</a:t>
            </a:r>
            <a:endParaRPr lang="en-US" sz="2000" b="1" i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4" descr="CAMELG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12" y="2775337"/>
            <a:ext cx="325438" cy="3762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5"/>
          <p:cNvSpPr/>
          <p:nvPr/>
        </p:nvSpPr>
        <p:spPr>
          <a:xfrm>
            <a:off x="2512358" y="4877571"/>
            <a:ext cx="3615726" cy="1520490"/>
          </a:xfrm>
          <a:prstGeom prst="roundRect">
            <a:avLst/>
          </a:prstGeom>
          <a:solidFill>
            <a:srgbClr val="FFFFCC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2571631" y="4918655"/>
            <a:ext cx="349717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 typeface="Wingdings 2" panose="05020102010507070707" pitchFamily="18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mic Sans MS" panose="030F0702030302020204" pitchFamily="66" charset="0"/>
              </a:rPr>
              <a:t>What valuable goods</a:t>
            </a:r>
            <a:br>
              <a:rPr lang="en-US" altLang="en-US" b="1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US" altLang="en-US" b="1" dirty="0">
                <a:solidFill>
                  <a:srgbClr val="000000"/>
                </a:solidFill>
                <a:latin typeface="Comic Sans MS" panose="030F0702030302020204" pitchFamily="66" charset="0"/>
              </a:rPr>
              <a:t>did the </a:t>
            </a:r>
            <a:r>
              <a:rPr lang="en-US" altLang="en-US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traders want?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 typeface="Wingdings 2" panose="05020102010507070707" pitchFamily="18" charset="2"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- - -</a:t>
            </a:r>
            <a:endParaRPr lang="en-US" altLang="en-US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29"/>
          <p:cNvSpPr txBox="1">
            <a:spLocks noChangeArrowheads="1"/>
          </p:cNvSpPr>
          <p:nvPr/>
        </p:nvSpPr>
        <p:spPr bwMode="auto">
          <a:xfrm>
            <a:off x="2915402" y="5751730"/>
            <a:ext cx="28353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 typeface="Wingdings 2" panose="05020102010507070707" pitchFamily="18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mic Sans MS" panose="030F0702030302020204" pitchFamily="66" charset="0"/>
              </a:rPr>
              <a:t>How did </a:t>
            </a:r>
            <a:r>
              <a:rPr lang="en-US" altLang="en-US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traders travel </a:t>
            </a:r>
            <a:r>
              <a:rPr lang="en-US" altLang="en-US" b="1" dirty="0">
                <a:solidFill>
                  <a:srgbClr val="000000"/>
                </a:solidFill>
                <a:latin typeface="Comic Sans MS" panose="030F0702030302020204" pitchFamily="66" charset="0"/>
              </a:rPr>
              <a:t>long distances?</a:t>
            </a:r>
          </a:p>
        </p:txBody>
      </p:sp>
      <p:pic>
        <p:nvPicPr>
          <p:cNvPr id="12" name="Picture 4" descr="CAMELGE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3222219"/>
            <a:ext cx="32543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CAMELGE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18" y="2169465"/>
            <a:ext cx="32543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703263" y="3467894"/>
            <a:ext cx="762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</a:rPr>
              <a:t>Gold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333082" y="3351769"/>
            <a:ext cx="9044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 smtClean="0">
                <a:latin typeface="Arial" panose="020B0604020202020204" pitchFamily="34" charset="0"/>
              </a:rPr>
              <a:t>Spices</a:t>
            </a:r>
            <a:endParaRPr lang="en-US" altLang="en-US" sz="1600" b="1" dirty="0">
              <a:latin typeface="Arial" panose="020B0604020202020204" pitchFamily="34" charset="0"/>
            </a:endParaRP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5678118" y="4499224"/>
            <a:ext cx="1066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</a:rPr>
              <a:t>Spices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512358" y="3964782"/>
            <a:ext cx="723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</a:rPr>
              <a:t>Ivory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622555" y="2727201"/>
            <a:ext cx="7528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</a:rPr>
              <a:t>Silk </a:t>
            </a:r>
            <a:r>
              <a:rPr lang="en-US" altLang="en-US" sz="1600" b="1" dirty="0" smtClean="0">
                <a:latin typeface="Arial" panose="020B0604020202020204" pitchFamily="34" charset="0"/>
              </a:rPr>
              <a:t/>
            </a:r>
            <a:br>
              <a:rPr lang="en-US" altLang="en-US" sz="1600" b="1" dirty="0" smtClean="0">
                <a:latin typeface="Arial" panose="020B0604020202020204" pitchFamily="34" charset="0"/>
              </a:rPr>
            </a:br>
            <a:r>
              <a:rPr lang="en-US" altLang="en-US" sz="1600" b="1" dirty="0" smtClean="0">
                <a:latin typeface="Arial" panose="020B0604020202020204" pitchFamily="34" charset="0"/>
              </a:rPr>
              <a:t>cloth</a:t>
            </a:r>
            <a:endParaRPr lang="en-US" altLang="en-US" sz="1600" b="1" dirty="0">
              <a:latin typeface="Arial" panose="020B0604020202020204" pitchFamily="34" charset="0"/>
            </a:endParaRP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1145751" y="3134811"/>
            <a:ext cx="76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</a:rPr>
              <a:t>Salt</a:t>
            </a:r>
          </a:p>
        </p:txBody>
      </p:sp>
    </p:spTree>
    <p:extLst>
      <p:ext uri="{BB962C8B-B14F-4D97-AF65-F5344CB8AC3E}">
        <p14:creationId xmlns:p14="http://schemas.microsoft.com/office/powerpoint/2010/main" val="738441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143" y="32300"/>
            <a:ext cx="8897257" cy="65314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0201" y="85722"/>
            <a:ext cx="3574142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mic Sans MS" panose="030F0702030302020204" pitchFamily="66" charset="0"/>
              </a:rPr>
              <a:t>Spread of Islam</a:t>
            </a:r>
          </a:p>
          <a:p>
            <a:pPr lvl="0" algn="ctr"/>
            <a:r>
              <a:rPr 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(</a:t>
            </a:r>
            <a:r>
              <a:rPr lang="en-US" b="1" dirty="0">
                <a:latin typeface="Comic Sans MS" panose="030F0702030302020204" pitchFamily="66" charset="0"/>
              </a:rPr>
              <a:t>Muslim armies </a:t>
            </a:r>
            <a:r>
              <a:rPr lang="en-US" b="1" u="sng" dirty="0">
                <a:latin typeface="Comic Sans MS" panose="030F0702030302020204" pitchFamily="66" charset="0"/>
              </a:rPr>
              <a:t>rule</a:t>
            </a:r>
            <a:r>
              <a:rPr lang="en-US" b="1" dirty="0">
                <a:latin typeface="Comic Sans MS" panose="030F0702030302020204" pitchFamily="66" charset="0"/>
              </a:rPr>
              <a:t> places</a:t>
            </a:r>
            <a:r>
              <a:rPr 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.)</a:t>
            </a:r>
            <a:endParaRPr lang="en-US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endParaRPr lang="en-US" sz="10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S:</a:t>
            </a:r>
            <a:r>
              <a:rPr lang="en-US" dirty="0" smtClean="0">
                <a:latin typeface="Comic Sans MS" panose="030F0702030302020204" pitchFamily="66" charset="0"/>
              </a:rPr>
              <a:t>  </a:t>
            </a:r>
            <a:r>
              <a:rPr lang="en-US" b="1" dirty="0" smtClean="0">
                <a:latin typeface="Comic Sans MS" panose="030F0702030302020204" pitchFamily="66" charset="0"/>
              </a:rPr>
              <a:t>Seljuk &amp; Sultanate rulers</a:t>
            </a:r>
            <a:br>
              <a:rPr lang="en-US" b="1" dirty="0" smtClean="0">
                <a:latin typeface="Comic Sans MS" panose="030F0702030302020204" pitchFamily="66" charset="0"/>
              </a:rPr>
            </a:br>
            <a:r>
              <a:rPr lang="en-US" b="1" dirty="0" smtClean="0">
                <a:latin typeface="Comic Sans MS" panose="030F0702030302020204" pitchFamily="66" charset="0"/>
              </a:rPr>
              <a:t>1100 – 1500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73300" y="4224454"/>
            <a:ext cx="3136901" cy="1439369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2442949" y="4364218"/>
            <a:ext cx="279603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 typeface="Wingdings 2" panose="05020102010507070707" pitchFamily="18" charset="2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After 1100, </a:t>
            </a:r>
            <a:r>
              <a:rPr lang="en-US" altLang="en-US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Seljuk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and </a:t>
            </a:r>
            <a:r>
              <a:rPr lang="en-US" altLang="en-US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Sultanate</a:t>
            </a:r>
            <a:r>
              <a:rPr lang="en-US" altLang="en-US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armies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b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brought Islamic </a:t>
            </a:r>
            <a:r>
              <a:rPr lang="en-US" altLang="en-US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rule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b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to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the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S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places.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3300" y="1831614"/>
            <a:ext cx="85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Seljuk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1282" y="2329132"/>
            <a:ext cx="1227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Sultanate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38563" y="225637"/>
            <a:ext cx="2285637" cy="1094561"/>
            <a:chOff x="6774679" y="1603903"/>
            <a:chExt cx="2285637" cy="2053705"/>
          </a:xfrm>
        </p:grpSpPr>
        <p:sp>
          <p:nvSpPr>
            <p:cNvPr id="9" name="Rounded Rectangle 8"/>
            <p:cNvSpPr/>
            <p:nvPr/>
          </p:nvSpPr>
          <p:spPr>
            <a:xfrm>
              <a:off x="6774679" y="1603903"/>
              <a:ext cx="2285637" cy="2053705"/>
            </a:xfrm>
            <a:prstGeom prst="roundRect">
              <a:avLst/>
            </a:prstGeom>
            <a:solidFill>
              <a:srgbClr val="FFFFCC"/>
            </a:solidFill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TextBox 29"/>
            <p:cNvSpPr txBox="1">
              <a:spLocks noChangeArrowheads="1"/>
            </p:cNvSpPr>
            <p:nvPr/>
          </p:nvSpPr>
          <p:spPr bwMode="auto">
            <a:xfrm>
              <a:off x="6774679" y="1681876"/>
              <a:ext cx="228563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Font typeface="Wingdings 2" panose="05020102010507070707" pitchFamily="18" charset="2"/>
                <a:buNone/>
              </a:pPr>
              <a:r>
                <a:rPr lang="en-US" altLang="en-US" dirty="0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Find </a:t>
              </a:r>
              <a:r>
                <a:rPr lang="en-US" altLang="en-US" b="1" dirty="0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Seljuk </a:t>
              </a:r>
              <a:r>
                <a:rPr lang="en-US" altLang="en-US" b="1" dirty="0" err="1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S</a:t>
              </a:r>
              <a:r>
                <a:rPr lang="en-US" altLang="en-US" sz="1400" dirty="0" err="1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s</a:t>
              </a:r>
              <a:r>
                <a:rPr lang="en-US" altLang="en-US" b="1" dirty="0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 </a:t>
              </a:r>
              <a:br>
                <a:rPr lang="en-US" altLang="en-US" b="1" dirty="0" smtClean="0">
                  <a:solidFill>
                    <a:srgbClr val="C00000"/>
                  </a:solidFill>
                  <a:latin typeface="Comic Sans MS" panose="030F0702030302020204" pitchFamily="66" charset="0"/>
                </a:rPr>
              </a:br>
              <a:r>
                <a:rPr lang="en-US" altLang="en-US" dirty="0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in </a:t>
              </a:r>
              <a:br>
                <a:rPr lang="en-US" altLang="en-US" dirty="0" smtClean="0">
                  <a:solidFill>
                    <a:srgbClr val="C00000"/>
                  </a:solidFill>
                  <a:latin typeface="Comic Sans MS" panose="030F0702030302020204" pitchFamily="66" charset="0"/>
                </a:rPr>
              </a:br>
              <a:r>
                <a:rPr lang="en-US" altLang="en-US" dirty="0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Turkey &amp; Europe.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49974" y="2820033"/>
            <a:ext cx="2294595" cy="942161"/>
            <a:chOff x="5931082" y="4874651"/>
            <a:chExt cx="2294595" cy="942161"/>
          </a:xfrm>
        </p:grpSpPr>
        <p:sp>
          <p:nvSpPr>
            <p:cNvPr id="13" name="Rounded Rectangle 12"/>
            <p:cNvSpPr/>
            <p:nvPr/>
          </p:nvSpPr>
          <p:spPr>
            <a:xfrm>
              <a:off x="5931082" y="4874651"/>
              <a:ext cx="2285637" cy="942161"/>
            </a:xfrm>
            <a:prstGeom prst="roundRect">
              <a:avLst/>
            </a:prstGeom>
            <a:solidFill>
              <a:srgbClr val="FFFFCC"/>
            </a:solidFill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TextBox 29"/>
            <p:cNvSpPr txBox="1">
              <a:spLocks noChangeArrowheads="1"/>
            </p:cNvSpPr>
            <p:nvPr/>
          </p:nvSpPr>
          <p:spPr bwMode="auto">
            <a:xfrm>
              <a:off x="5940041" y="4961010"/>
              <a:ext cx="228563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342900" indent="-342900" algn="ctr"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Char char="-"/>
              </a:pPr>
              <a:endParaRPr lang="en-US" altLang="en-US" sz="800" b="1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en-US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Find </a:t>
              </a:r>
              <a:r>
                <a:rPr lang="en-US" altLang="en-US" b="1" dirty="0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Sultanate </a:t>
              </a:r>
              <a:r>
                <a:rPr lang="en-US" altLang="en-US" b="1" dirty="0" err="1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S</a:t>
              </a:r>
              <a:r>
                <a:rPr lang="en-US" altLang="en-US" sz="1400" dirty="0" err="1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s</a:t>
              </a:r>
              <a:r>
                <a:rPr lang="en-US" altLang="en-US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/>
              </a:r>
              <a:br>
                <a:rPr lang="en-US" altLang="en-US" dirty="0">
                  <a:solidFill>
                    <a:srgbClr val="C00000"/>
                  </a:solidFill>
                  <a:latin typeface="Comic Sans MS" panose="030F0702030302020204" pitchFamily="66" charset="0"/>
                </a:rPr>
              </a:br>
              <a:r>
                <a:rPr lang="en-US" altLang="en-US" dirty="0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in India.</a:t>
              </a:r>
              <a:endParaRPr lang="en-US" altLang="en-US" dirty="0">
                <a:solidFill>
                  <a:srgbClr val="C000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9325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30163"/>
            <a:ext cx="7192963" cy="358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7239000" y="55563"/>
            <a:ext cx="1851025" cy="5540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>
                <a:latin typeface="Comic Sans MS" panose="030F0702030302020204" pitchFamily="66" charset="0"/>
              </a:rPr>
              <a:t>From</a:t>
            </a:r>
            <a:br>
              <a:rPr lang="en-US" altLang="en-US" sz="1000">
                <a:latin typeface="Comic Sans MS" panose="030F0702030302020204" pitchFamily="66" charset="0"/>
              </a:rPr>
            </a:br>
            <a:r>
              <a:rPr lang="en-US" altLang="en-US" sz="1000">
                <a:latin typeface="Comic Sans MS" panose="030F0702030302020204" pitchFamily="66" charset="0"/>
              </a:rPr>
              <a:t>“PDF_World clickable </a:t>
            </a:r>
            <a:br>
              <a:rPr lang="en-US" altLang="en-US" sz="1000">
                <a:latin typeface="Comic Sans MS" panose="030F0702030302020204" pitchFamily="66" charset="0"/>
              </a:rPr>
            </a:br>
            <a:r>
              <a:rPr lang="en-US" altLang="en-US" sz="1000">
                <a:latin typeface="Comic Sans MS" panose="030F0702030302020204" pitchFamily="66" charset="0"/>
              </a:rPr>
              <a:t>religion maps”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249271" y="2606863"/>
            <a:ext cx="1800225" cy="55399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Islam</a:t>
            </a:r>
            <a:r>
              <a:rPr lang="en-US" altLang="en-US" sz="1400" dirty="0">
                <a:latin typeface="Comic Sans MS" panose="030F0702030302020204" pitchFamily="66" charset="0"/>
              </a:rPr>
              <a:t/>
            </a:r>
            <a:br>
              <a:rPr lang="en-US" altLang="en-US" sz="1400" dirty="0">
                <a:latin typeface="Comic Sans MS" panose="030F0702030302020204" pitchFamily="66" charset="0"/>
              </a:rPr>
            </a:br>
            <a:r>
              <a:rPr lang="en-US" altLang="en-US" sz="1400" dirty="0">
                <a:latin typeface="Comic Sans MS" panose="030F0702030302020204" pitchFamily="66" charset="0"/>
              </a:rPr>
              <a:t>(Muslim believers)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8831" y="79038"/>
            <a:ext cx="6971216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                            Find India!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974006" y="736659"/>
            <a:ext cx="1883391" cy="1127054"/>
          </a:xfrm>
          <a:prstGeom prst="roundRect">
            <a:avLst/>
          </a:prstGeom>
          <a:solidFill>
            <a:srgbClr val="FFFFCC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TextBox 29"/>
          <p:cNvSpPr txBox="1">
            <a:spLocks noChangeArrowheads="1"/>
          </p:cNvSpPr>
          <p:nvPr/>
        </p:nvSpPr>
        <p:spPr bwMode="auto">
          <a:xfrm>
            <a:off x="7151145" y="844493"/>
            <a:ext cx="148439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 typeface="Wingdings 2" panose="05020102010507070707" pitchFamily="18" charset="2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Find </a:t>
            </a:r>
            <a:r>
              <a:rPr lang="en-US" altLang="en-US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Muslim symbols </a:t>
            </a:r>
            <a:br>
              <a:rPr lang="en-US" altLang="en-US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US" altLang="en-US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in </a:t>
            </a:r>
            <a:r>
              <a:rPr lang="en-US" altLang="en-US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India</a:t>
            </a:r>
            <a:r>
              <a:rPr lang="en-US" altLang="en-US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4876801" y="1559860"/>
            <a:ext cx="430306" cy="55485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6200" y="3184525"/>
            <a:ext cx="8625663" cy="3597275"/>
            <a:chOff x="76200" y="3184525"/>
            <a:chExt cx="8625663" cy="3597275"/>
          </a:xfrm>
        </p:grpSpPr>
        <p:pic>
          <p:nvPicPr>
            <p:cNvPr id="5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3184525"/>
              <a:ext cx="7178675" cy="359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1"/>
            <p:cNvSpPr txBox="1">
              <a:spLocks noChangeArrowheads="1"/>
            </p:cNvSpPr>
            <p:nvPr/>
          </p:nvSpPr>
          <p:spPr bwMode="auto">
            <a:xfrm>
              <a:off x="4387383" y="6213722"/>
              <a:ext cx="1524000" cy="461665"/>
            </a:xfrm>
            <a:prstGeom prst="rect">
              <a:avLst/>
            </a:prstGeom>
            <a:solidFill>
              <a:srgbClr val="CCCCFF"/>
            </a:solidFill>
            <a:ln>
              <a:solidFill>
                <a:srgbClr val="6600CC"/>
              </a:solidFill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altLang="en-US" sz="800" dirty="0" smtClean="0">
                <a:latin typeface="Comic Sans MS" panose="030F0702030302020204" pitchFamily="66" charset="0"/>
              </a:endParaRP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600" b="1" dirty="0" smtClean="0">
                  <a:latin typeface="Comic Sans MS" panose="030F0702030302020204" pitchFamily="66" charset="0"/>
                </a:rPr>
                <a:t>Hinduism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9929" y="3339068"/>
              <a:ext cx="6971216" cy="369332"/>
            </a:xfrm>
            <a:prstGeom prst="rect">
              <a:avLst/>
            </a:prstGeom>
            <a:solidFill>
              <a:srgbClr val="CCCCFF"/>
            </a:solidFill>
            <a:ln>
              <a:solidFill>
                <a:srgbClr val="6600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omic Sans MS" panose="030F0702030302020204" pitchFamily="66" charset="0"/>
                </a:rPr>
                <a:t>                            Find India!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818472" y="4230259"/>
              <a:ext cx="1883391" cy="1447712"/>
            </a:xfrm>
            <a:prstGeom prst="roundRect">
              <a:avLst/>
            </a:prstGeom>
            <a:solidFill>
              <a:srgbClr val="FFFFCC"/>
            </a:solidFill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TextBox 29"/>
            <p:cNvSpPr txBox="1">
              <a:spLocks noChangeArrowheads="1"/>
            </p:cNvSpPr>
            <p:nvPr/>
          </p:nvSpPr>
          <p:spPr bwMode="auto">
            <a:xfrm>
              <a:off x="6974006" y="4360896"/>
              <a:ext cx="148439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Font typeface="Wingdings 2" panose="05020102010507070707" pitchFamily="18" charset="2"/>
                <a:buNone/>
              </a:pPr>
              <a:r>
                <a:rPr lang="en-US" altLang="en-US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What </a:t>
              </a:r>
              <a:r>
                <a:rPr lang="en-US" altLang="en-US" b="1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other religion </a:t>
              </a:r>
              <a:r>
                <a:rPr lang="en-US" altLang="en-US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remained</a:t>
              </a:r>
              <a:br>
                <a:rPr lang="en-US" altLang="en-US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</a:br>
              <a:r>
                <a:rPr lang="en-US" altLang="en-US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 in </a:t>
              </a:r>
              <a:r>
                <a:rPr lang="en-US" altLang="en-US" u="sng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India</a:t>
              </a:r>
              <a:r>
                <a:rPr lang="en-US" altLang="en-US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? 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903698" y="4760262"/>
              <a:ext cx="430306" cy="554850"/>
            </a:xfrm>
            <a:prstGeom prst="ellipse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7151145" y="1822742"/>
            <a:ext cx="1883391" cy="1349951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TextBox 29"/>
          <p:cNvSpPr txBox="1">
            <a:spLocks noChangeArrowheads="1"/>
          </p:cNvSpPr>
          <p:nvPr/>
        </p:nvSpPr>
        <p:spPr bwMode="auto">
          <a:xfrm>
            <a:off x="7134231" y="1906924"/>
            <a:ext cx="19367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 typeface="Wingdings 2" panose="05020102010507070707" pitchFamily="18" charset="2"/>
              <a:buNone/>
            </a:pPr>
            <a:r>
              <a:rPr lang="en-US" alt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Sultanate armies brought Muslim rule</a:t>
            </a:r>
            <a:r>
              <a:rPr lang="en-US" alt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en-US" alt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alt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to </a:t>
            </a:r>
            <a:r>
              <a:rPr lang="en-US" altLang="en-US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India</a:t>
            </a:r>
            <a:r>
              <a:rPr lang="en-US" alt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7508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116" y="-12700"/>
            <a:ext cx="8897258" cy="6531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62113" y="563690"/>
            <a:ext cx="3588117" cy="8925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mic Sans MS" panose="030F0702030302020204" pitchFamily="66" charset="0"/>
              </a:rPr>
              <a:t>Spread of Islam</a:t>
            </a:r>
          </a:p>
          <a:p>
            <a:pPr algn="ctr"/>
            <a:endParaRPr lang="en-US" sz="10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and Muslim populations today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61475" y="4512900"/>
            <a:ext cx="5678904" cy="1760900"/>
          </a:xfrm>
          <a:prstGeom prst="roundRect">
            <a:avLst/>
          </a:prstGeom>
          <a:solidFill>
            <a:srgbClr val="FFFFCC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extBox 29"/>
          <p:cNvSpPr txBox="1">
            <a:spLocks noChangeArrowheads="1"/>
          </p:cNvSpPr>
          <p:nvPr/>
        </p:nvSpPr>
        <p:spPr bwMode="auto">
          <a:xfrm>
            <a:off x="705853" y="4677899"/>
            <a:ext cx="530144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 typeface="Wingdings 2" panose="05020102010507070707" pitchFamily="18" charset="2"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Where did </a:t>
            </a:r>
            <a:r>
              <a:rPr lang="en-US" altLang="en-US" sz="2000" b="1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armies</a:t>
            </a:r>
            <a:r>
              <a:rPr lang="en-US" alt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spread Islamic </a:t>
            </a:r>
            <a:r>
              <a:rPr lang="en-US" altLang="en-US" sz="2000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rule</a:t>
            </a:r>
            <a:r>
              <a:rPr lang="en-US" alt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 typeface="Wingdings 2" panose="05020102010507070707" pitchFamily="18" charset="2"/>
              <a:buNone/>
            </a:pPr>
            <a:r>
              <a:rPr lang="en-US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---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 typeface="Wingdings 2" panose="05020102010507070707" pitchFamily="18" charset="2"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Where did </a:t>
            </a:r>
            <a:r>
              <a:rPr lang="en-US" altLang="en-US" sz="2000" b="1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traders and missionaries </a:t>
            </a:r>
            <a:r>
              <a:rPr lang="en-US" alt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spread Islamic </a:t>
            </a:r>
            <a:r>
              <a:rPr lang="en-US" altLang="en-US" sz="2000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beliefs</a:t>
            </a:r>
            <a:r>
              <a:rPr lang="en-US" alt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1707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4800" y="76200"/>
            <a:ext cx="8534400" cy="63709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Carol used the following resources for this “Spread of Islam” PowerPoint.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Clickable PDFs by Phil </a:t>
            </a:r>
            <a:r>
              <a:rPr lang="en-US" altLang="en-US" b="1" dirty="0" err="1">
                <a:latin typeface="Arial" panose="020B0604020202020204" pitchFamily="34" charset="0"/>
              </a:rPr>
              <a:t>Gersmehl</a:t>
            </a:r>
            <a:r>
              <a:rPr lang="en-US" altLang="en-US" b="1" dirty="0">
                <a:latin typeface="Arial" panose="020B0604020202020204" pitchFamily="34" charset="0"/>
              </a:rPr>
              <a:t>: 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      </a:t>
            </a:r>
            <a:r>
              <a:rPr lang="en-US" altLang="en-US" sz="1400" dirty="0">
                <a:latin typeface="Arial" panose="020B0604020202020204" pitchFamily="34" charset="0"/>
              </a:rPr>
              <a:t>E Hemisphere Spread of Islam.pdf ,      World clickable religion maps.pdf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Curriculum: 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Era 5_Islam_World History for Us All </a:t>
            </a:r>
            <a: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Afroeurasia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and the Rise of Islam	   </a:t>
            </a:r>
            <a:b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http://worldhistoryforusall.sdsu.edu/eras/era5.php#land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complete unit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The Spread of Islam, Yale University Press,  yalebooks.com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http://www.yale.edu/yup/pdf/cim6.pdf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Atlases: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Geoffrey Barraclough, </a:t>
            </a: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The Times Concise Atlas of World History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1982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Ian Barnes, </a:t>
            </a: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World Religions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2007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Patrick K. Obrien (ed.), </a:t>
            </a: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Philip’s Atlas of World History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1999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Malise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Ruthven,  </a:t>
            </a: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Historical Atlas of Islam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2004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Nystrom maps online:  worldhistoryatlas.com/AWH/Homepage.html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Data:  </a:t>
            </a:r>
            <a: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Pew 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Research Center’s Forum on Religion &amp; Public Life • </a:t>
            </a:r>
            <a: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Mapping 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Global Muslim </a:t>
            </a:r>
            <a: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October </a:t>
            </a:r>
            <a: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2009  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http://www.pewforum.org/2009/10/07/mapping-the-global-muslim-population</a:t>
            </a:r>
            <a: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endParaRPr lang="en-US" alt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400" dirty="0" smtClean="0">
                <a:latin typeface="Arial" panose="020B0604020202020204" pitchFamily="34" charset="0"/>
                <a:hlinkClick r:id="rId5"/>
              </a:rPr>
              <a:t>www.perforum.org/files/2009/10/weightedmap.pdf</a:t>
            </a:r>
            <a:r>
              <a:rPr lang="en-US" altLang="en-US" sz="1400" dirty="0" smtClean="0">
                <a:latin typeface="Arial" panose="020B0604020202020204" pitchFamily="34" charset="0"/>
              </a:rPr>
              <a:t> </a:t>
            </a:r>
            <a:endParaRPr lang="en-US" altLang="en-US" sz="1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Pictures:  </a:t>
            </a:r>
            <a:r>
              <a:rPr lang="en-US" alt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Both pictures on Slide 3 are public domain.</a:t>
            </a:r>
            <a:endParaRPr lang="en-US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Quran: </a:t>
            </a:r>
            <a:r>
              <a:rPr lang="en-US" altLang="en-US" sz="1400" dirty="0" smtClean="0">
                <a:latin typeface="Arial" panose="020B0604020202020204" pitchFamily="34" charset="0"/>
              </a:rPr>
              <a:t>  </a:t>
            </a:r>
            <a:r>
              <a:rPr lang="en-US" altLang="en-US" sz="1400" dirty="0" smtClean="0">
                <a:latin typeface="Arial" panose="020B0604020202020204" pitchFamily="34" charset="0"/>
                <a:hlinkClick r:id="rId6"/>
              </a:rPr>
              <a:t>http</a:t>
            </a:r>
            <a:r>
              <a:rPr lang="en-US" altLang="en-US" sz="1400" dirty="0">
                <a:latin typeface="Arial" panose="020B0604020202020204" pitchFamily="34" charset="0"/>
                <a:hlinkClick r:id="rId6"/>
              </a:rPr>
              <a:t>://en.wikipedia.org/wiki/History_of_the_Quran#/</a:t>
            </a:r>
            <a:r>
              <a:rPr lang="en-US" altLang="en-US" sz="1400" dirty="0" smtClean="0">
                <a:latin typeface="Arial" panose="020B0604020202020204" pitchFamily="34" charset="0"/>
                <a:hlinkClick r:id="rId6"/>
              </a:rPr>
              <a:t>media/File:AndalusQuran.JPG</a:t>
            </a:r>
            <a:r>
              <a:rPr lang="en-US" altLang="en-US" sz="1400" dirty="0">
                <a:latin typeface="Arial" panose="020B0604020202020204" pitchFamily="34" charset="0"/>
              </a:rPr>
              <a:t/>
            </a:r>
            <a:br>
              <a:rPr lang="en-US" altLang="en-US" sz="1400" dirty="0">
                <a:latin typeface="Arial" panose="020B0604020202020204" pitchFamily="34" charset="0"/>
              </a:rPr>
            </a:br>
            <a:r>
              <a:rPr lang="en-US" altLang="en-US" sz="1400" dirty="0">
                <a:latin typeface="Arial" panose="020B0604020202020204" pitchFamily="34" charset="0"/>
              </a:rPr>
              <a:t>       </a:t>
            </a:r>
            <a:r>
              <a:rPr lang="en-US" altLang="en-US" sz="1400" dirty="0" smtClean="0">
                <a:latin typeface="Arial" panose="020B0604020202020204" pitchFamily="34" charset="0"/>
              </a:rPr>
              <a:t>                 </a:t>
            </a:r>
            <a:r>
              <a:rPr lang="en-US" altLang="en-US" sz="1400" dirty="0">
                <a:latin typeface="Arial" panose="020B0604020202020204" pitchFamily="34" charset="0"/>
                <a:hlinkClick r:id="rId7"/>
              </a:rPr>
              <a:t>http://en.wikipedia.org/wiki/History_of_the_Quran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of </a:t>
            </a:r>
            <a:r>
              <a:rPr lang="en-US" alt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Islam:  </a:t>
            </a: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http://en.wikipedia.org/wiki/History_of_Islam</a:t>
            </a: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       Saladin:  </a:t>
            </a: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  <a:hlinkClick r:id="rId9"/>
              </a:rPr>
              <a:t>http://</a:t>
            </a:r>
            <a:r>
              <a:rPr lang="en-US" altLang="en-US" sz="1400" dirty="0" smtClean="0">
                <a:solidFill>
                  <a:srgbClr val="000000"/>
                </a:solidFill>
                <a:latin typeface="Arial" panose="020B0604020202020204" pitchFamily="34" charset="0"/>
                <a:hlinkClick r:id="rId9"/>
              </a:rPr>
              <a:t>commons.wikimedia.org/wiki/File:Saladin_and_Guy.jpg</a:t>
            </a:r>
            <a:endParaRPr lang="en-US" altLang="en-US" sz="1400" dirty="0" smtClean="0">
              <a:latin typeface="Arial" panose="020B0604020202020204" pitchFamily="34" charset="0"/>
              <a:cs typeface="Arial" panose="020B0604020202020204" pitchFamily="34" charset="0"/>
              <a:hlinkClick r:id="rId1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400" dirty="0" smtClean="0">
              <a:latin typeface="Arial" panose="020B0604020202020204" pitchFamily="34" charset="0"/>
              <a:cs typeface="Arial" panose="020B0604020202020204" pitchFamily="34" charset="0"/>
              <a:hlinkClick r:id="rId1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carol.gersmehl@gmail.com</a:t>
            </a:r>
            <a: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Dec. 2, 2015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932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630" y="0"/>
            <a:ext cx="8882744" cy="65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94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28" y="14514"/>
            <a:ext cx="5442857" cy="580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8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882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28600" y="304800"/>
            <a:ext cx="8686800" cy="1016000"/>
          </a:xfrm>
          <a:prstGeom prst="rect">
            <a:avLst/>
          </a:prstGeom>
          <a:solidFill>
            <a:srgbClr val="FFFF99"/>
          </a:solidFill>
          <a:ln w="47625">
            <a:solidFill>
              <a:sysClr val="windowText" lastClr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Major Religions in 2010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435153" y="1618703"/>
            <a:ext cx="6207531" cy="3785652"/>
          </a:xfrm>
          <a:prstGeom prst="rect">
            <a:avLst/>
          </a:prstGeom>
          <a:solidFill>
            <a:srgbClr val="FFFFCC"/>
          </a:solidFill>
          <a:ln w="22225">
            <a:solidFill>
              <a:sysClr val="windowText" lastClr="000000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1" i="0" u="sng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   </a:t>
            </a:r>
            <a:r>
              <a:rPr kumimoji="0" lang="en-US" alt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Christianity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:  	   2.1 billion  </a:t>
            </a:r>
            <a:r>
              <a:rPr kumimoji="0" lang="en-US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believers  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                             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   </a:t>
            </a:r>
            <a:r>
              <a:rPr kumimoji="0" lang="en-US" alt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Islam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:  		   1.6 billion 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believers </a:t>
            </a:r>
            <a:endParaRPr kumimoji="0" lang="en-US" altLang="en-US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   </a:t>
            </a:r>
            <a:r>
              <a:rPr kumimoji="0" lang="en-US" alt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Not affiliated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:</a:t>
            </a: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 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	    1.1 billion</a:t>
            </a: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   </a:t>
            </a:r>
            <a:r>
              <a:rPr kumimoji="0" lang="en-US" alt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Hinduism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:  	                 1.0 billion  </a:t>
            </a:r>
            <a:r>
              <a:rPr kumimoji="0" lang="en-US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believers </a:t>
            </a: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   </a:t>
            </a:r>
            <a:r>
              <a:rPr kumimoji="0" lang="en-US" alt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Buddhism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: </a:t>
            </a:r>
            <a:r>
              <a:rPr kumimoji="0" lang="en-US" alt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                        </a:t>
            </a: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487 million   </a:t>
            </a:r>
            <a:r>
              <a:rPr kumimoji="0" lang="en-US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believers</a:t>
            </a:r>
          </a:p>
          <a:p>
            <a:pPr lvl="0" fontAlgn="base">
              <a:spcBef>
                <a:spcPts val="1200"/>
              </a:spcBef>
              <a:spcAft>
                <a:spcPct val="0"/>
              </a:spcAft>
              <a:buClrTx/>
              <a:buNone/>
              <a:defRPr/>
            </a:pPr>
            <a:r>
              <a:rPr kumimoji="0" lang="en-US" altLang="en-US" sz="2000" b="1" i="0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   </a:t>
            </a:r>
            <a:r>
              <a:rPr kumimoji="0" lang="en-US" alt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Folk religions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:</a:t>
            </a:r>
            <a:r>
              <a:rPr kumimoji="0" lang="en-US" alt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                   </a:t>
            </a: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405 million   </a:t>
            </a:r>
            <a:r>
              <a:rPr lang="en-US" altLang="en-US" sz="1600" b="1" kern="0" dirty="0">
                <a:solidFill>
                  <a:prstClr val="black"/>
                </a:solidFill>
                <a:latin typeface="Arial" panose="020B0604020202020204" pitchFamily="34" charset="0"/>
              </a:rPr>
              <a:t>believers</a:t>
            </a:r>
          </a:p>
          <a:p>
            <a:pPr lvl="0" fontAlgn="base">
              <a:spcBef>
                <a:spcPts val="1200"/>
              </a:spcBef>
              <a:spcAft>
                <a:spcPct val="0"/>
              </a:spcAft>
              <a:buClrTx/>
              <a:buNone/>
              <a:defRPr/>
            </a:pPr>
            <a:r>
              <a:rPr kumimoji="0" lang="en-US" altLang="en-US" sz="2000" b="1" i="0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   </a:t>
            </a:r>
            <a:r>
              <a:rPr kumimoji="0" lang="en-US" alt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Judaism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:</a:t>
            </a:r>
            <a:r>
              <a:rPr kumimoji="0" lang="en-US" alt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                               </a:t>
            </a: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14 million   </a:t>
            </a:r>
            <a:r>
              <a:rPr lang="en-US" altLang="en-US" sz="1600" b="1" kern="0" dirty="0" smtClean="0">
                <a:solidFill>
                  <a:prstClr val="black"/>
                </a:solidFill>
                <a:latin typeface="Arial" panose="020B0604020202020204" pitchFamily="34" charset="0"/>
              </a:rPr>
              <a:t>believers</a:t>
            </a:r>
            <a:endParaRPr lang="en-US" altLang="en-US" b="1" kern="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000" b="1" kern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76200" y="6367463"/>
            <a:ext cx="8839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smtClean="0">
                <a:solidFill>
                  <a:prstClr val="black"/>
                </a:solidFill>
                <a:latin typeface="Arial" panose="020B0604020202020204" pitchFamily="34" charset="0"/>
              </a:rPr>
              <a:t>Source:  http://www.pewforum.org/2015/04/02/religious-projection-table/2010/percent/all/</a:t>
            </a:r>
          </a:p>
        </p:txBody>
      </p:sp>
      <p:sp>
        <p:nvSpPr>
          <p:cNvPr id="9" name="Oval 8"/>
          <p:cNvSpPr/>
          <p:nvPr/>
        </p:nvSpPr>
        <p:spPr>
          <a:xfrm>
            <a:off x="324852" y="1159183"/>
            <a:ext cx="2232025" cy="28571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82550" cap="rnd" cmpd="sng" algn="ctr">
            <a:solidFill>
              <a:srgbClr val="B01F0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Which 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en-US" sz="180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three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religions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/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have the </a:t>
            </a:r>
            <a:r>
              <a:rPr kumimoji="0" lang="en-US" sz="180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largest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numbers of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believers?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03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304800"/>
            <a:ext cx="8686800" cy="1016000"/>
          </a:xfrm>
          <a:prstGeom prst="rect">
            <a:avLst/>
          </a:prstGeom>
          <a:solidFill>
            <a:srgbClr val="FFFF99"/>
          </a:solidFill>
          <a:ln w="476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2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>
                <a:latin typeface="Comic Sans MS" panose="030F0702030302020204" pitchFamily="66" charset="0"/>
              </a:rPr>
              <a:t>Major Religions in 2010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200" b="1">
              <a:latin typeface="Arial" panose="020B0604020202020204" pitchFamily="34" charset="0"/>
            </a:endParaRPr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614149" y="1619535"/>
            <a:ext cx="7915701" cy="3693319"/>
          </a:xfrm>
          <a:prstGeom prst="rect">
            <a:avLst/>
          </a:prstGeom>
          <a:solidFill>
            <a:srgbClr val="FFFFCC"/>
          </a:solidFill>
          <a:ln w="222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ct val="0"/>
              </a:spcAft>
              <a:buClrTx/>
              <a:buFontTx/>
              <a:buNone/>
            </a:pPr>
            <a:endParaRPr lang="en-US" altLang="en-US" sz="800" b="1" u="sng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200" b="1" u="sng" dirty="0" smtClean="0">
                <a:solidFill>
                  <a:srgbClr val="C00000"/>
                </a:solidFill>
                <a:latin typeface="Arial" panose="020B0604020202020204" pitchFamily="34" charset="0"/>
              </a:rPr>
              <a:t>Christianity</a:t>
            </a:r>
            <a:r>
              <a:rPr lang="en-US" altLang="en-US" sz="2200" b="1" dirty="0">
                <a:solidFill>
                  <a:srgbClr val="C00000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	2.1 </a:t>
            </a:r>
            <a:r>
              <a:rPr lang="en-US" altLang="en-US" sz="2200" b="1" dirty="0">
                <a:solidFill>
                  <a:srgbClr val="C00000"/>
                </a:solidFill>
                <a:latin typeface="Arial" panose="020B0604020202020204" pitchFamily="34" charset="0"/>
              </a:rPr>
              <a:t>billion  </a:t>
            </a:r>
            <a:r>
              <a:rPr lang="en-US" altLang="en-US" sz="2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dirty="0" smtClean="0">
                <a:solidFill>
                  <a:srgbClr val="C00000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200" dirty="0">
                <a:solidFill>
                  <a:srgbClr val="C00000"/>
                </a:solidFill>
                <a:latin typeface="Arial" panose="020B0604020202020204" pitchFamily="34" charset="0"/>
              </a:rPr>
              <a:t>31% of the world)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                                                                     </a:t>
            </a:r>
            <a:endParaRPr lang="en-US" altLang="en-US" sz="200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200" b="1" u="sng" dirty="0" smtClean="0">
                <a:solidFill>
                  <a:srgbClr val="C00000"/>
                </a:solidFill>
                <a:latin typeface="Arial" panose="020B0604020202020204" pitchFamily="34" charset="0"/>
              </a:rPr>
              <a:t>Islam</a:t>
            </a:r>
            <a:r>
              <a:rPr lang="en-US" altLang="en-US" sz="2200" b="1" dirty="0">
                <a:solidFill>
                  <a:srgbClr val="C00000"/>
                </a:solidFill>
                <a:latin typeface="Arial" panose="020B0604020202020204" pitchFamily="34" charset="0"/>
              </a:rPr>
              <a:t>:  	</a:t>
            </a:r>
            <a:r>
              <a:rPr lang="en-US" altLang="en-US" sz="2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  	1.6 </a:t>
            </a:r>
            <a:r>
              <a:rPr lang="en-US" altLang="en-US" sz="2200" b="1" dirty="0">
                <a:solidFill>
                  <a:srgbClr val="C00000"/>
                </a:solidFill>
                <a:latin typeface="Arial" panose="020B0604020202020204" pitchFamily="34" charset="0"/>
              </a:rPr>
              <a:t>billion   </a:t>
            </a:r>
            <a:r>
              <a:rPr lang="en-US" altLang="en-US" sz="2200" dirty="0">
                <a:solidFill>
                  <a:srgbClr val="C00000"/>
                </a:solidFill>
                <a:latin typeface="Arial" panose="020B0604020202020204" pitchFamily="34" charset="0"/>
              </a:rPr>
              <a:t>(23% of the world</a:t>
            </a:r>
            <a:r>
              <a:rPr lang="en-US" altLang="en-US" sz="2200" dirty="0" smtClean="0">
                <a:solidFill>
                  <a:srgbClr val="C00000"/>
                </a:solidFill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ts val="12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 smtClean="0">
                <a:latin typeface="Arial" panose="020B0604020202020204" pitchFamily="34" charset="0"/>
              </a:rPr>
              <a:t>  </a:t>
            </a:r>
            <a:r>
              <a:rPr lang="en-US" altLang="en-US" b="1" u="sng" dirty="0" smtClean="0">
                <a:latin typeface="Arial" panose="020B0604020202020204" pitchFamily="34" charset="0"/>
              </a:rPr>
              <a:t>Not </a:t>
            </a:r>
            <a:r>
              <a:rPr lang="en-US" altLang="en-US" b="1" u="sng" dirty="0">
                <a:latin typeface="Arial" panose="020B0604020202020204" pitchFamily="34" charset="0"/>
              </a:rPr>
              <a:t>affiliated</a:t>
            </a:r>
            <a:r>
              <a:rPr lang="en-US" altLang="en-US" b="1" dirty="0">
                <a:latin typeface="Arial" panose="020B0604020202020204" pitchFamily="34" charset="0"/>
              </a:rPr>
              <a:t>:  	     </a:t>
            </a:r>
            <a:r>
              <a:rPr lang="en-US" altLang="en-US" b="1" dirty="0" smtClean="0">
                <a:latin typeface="Arial" panose="020B0604020202020204" pitchFamily="34" charset="0"/>
              </a:rPr>
              <a:t>	1.1 </a:t>
            </a:r>
            <a:r>
              <a:rPr lang="en-US" altLang="en-US" b="1" dirty="0">
                <a:latin typeface="Arial" panose="020B0604020202020204" pitchFamily="34" charset="0"/>
              </a:rPr>
              <a:t>billion   </a:t>
            </a:r>
            <a:r>
              <a:rPr lang="en-US" altLang="en-US" b="1" dirty="0" smtClean="0">
                <a:latin typeface="Arial" panose="020B0604020202020204" pitchFamily="34" charset="0"/>
              </a:rPr>
              <a:t>     </a:t>
            </a:r>
            <a:r>
              <a:rPr lang="en-US" altLang="en-US" dirty="0" smtClean="0">
                <a:latin typeface="Arial" panose="020B0604020202020204" pitchFamily="34" charset="0"/>
              </a:rPr>
              <a:t>(</a:t>
            </a:r>
            <a:r>
              <a:rPr lang="en-US" altLang="en-US" dirty="0">
                <a:latin typeface="Arial" panose="020B0604020202020204" pitchFamily="34" charset="0"/>
              </a:rPr>
              <a:t>16%)   </a:t>
            </a:r>
            <a:r>
              <a:rPr lang="en-US" altLang="en-US" sz="1600" dirty="0">
                <a:latin typeface="Arial" panose="020B0604020202020204" pitchFamily="34" charset="0"/>
              </a:rPr>
              <a:t>(Did not choose a religion.)</a:t>
            </a:r>
          </a:p>
          <a:p>
            <a:pPr eaLnBrk="1" hangingPunct="1">
              <a:spcBef>
                <a:spcPts val="12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200" b="1" u="sng" dirty="0" smtClean="0">
                <a:solidFill>
                  <a:srgbClr val="C00000"/>
                </a:solidFill>
                <a:latin typeface="Arial" panose="020B0604020202020204" pitchFamily="34" charset="0"/>
              </a:rPr>
              <a:t>Hinduism</a:t>
            </a:r>
            <a:r>
              <a:rPr lang="en-US" altLang="en-US" sz="2200" b="1" dirty="0">
                <a:solidFill>
                  <a:srgbClr val="C00000"/>
                </a:solidFill>
                <a:latin typeface="Arial" panose="020B0604020202020204" pitchFamily="34" charset="0"/>
              </a:rPr>
              <a:t>:  	    </a:t>
            </a:r>
            <a:r>
              <a:rPr lang="en-US" altLang="en-US" sz="2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	1.0 </a:t>
            </a:r>
            <a:r>
              <a:rPr lang="en-US" altLang="en-US" sz="2200" b="1" dirty="0">
                <a:solidFill>
                  <a:srgbClr val="C00000"/>
                </a:solidFill>
                <a:latin typeface="Arial" panose="020B0604020202020204" pitchFamily="34" charset="0"/>
              </a:rPr>
              <a:t>billion    </a:t>
            </a:r>
            <a:r>
              <a:rPr lang="en-US" altLang="en-US" sz="2200" dirty="0">
                <a:solidFill>
                  <a:srgbClr val="C00000"/>
                </a:solidFill>
                <a:latin typeface="Arial" panose="020B0604020202020204" pitchFamily="34" charset="0"/>
              </a:rPr>
              <a:t>(15% of the world</a:t>
            </a:r>
            <a:r>
              <a:rPr lang="en-US" altLang="en-US" sz="2200" dirty="0" smtClean="0">
                <a:solidFill>
                  <a:srgbClr val="C00000"/>
                </a:solidFill>
                <a:latin typeface="Arial" panose="020B0604020202020204" pitchFamily="34" charset="0"/>
              </a:rPr>
              <a:t>)</a:t>
            </a:r>
            <a:endParaRPr lang="en-US" altLang="en-US" sz="22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 smtClean="0">
                <a:latin typeface="Arial" panose="020B0604020202020204" pitchFamily="34" charset="0"/>
              </a:rPr>
              <a:t>  </a:t>
            </a:r>
            <a:r>
              <a:rPr lang="en-US" altLang="en-US" b="1" u="sng" dirty="0" smtClean="0">
                <a:latin typeface="Arial" panose="020B0604020202020204" pitchFamily="34" charset="0"/>
              </a:rPr>
              <a:t>Buddhism</a:t>
            </a:r>
            <a:r>
              <a:rPr lang="en-US" altLang="en-US" b="1" dirty="0">
                <a:latin typeface="Arial" panose="020B0604020202020204" pitchFamily="34" charset="0"/>
              </a:rPr>
              <a:t>:                     </a:t>
            </a:r>
            <a:r>
              <a:rPr lang="en-US" altLang="en-US" b="1" dirty="0" smtClean="0">
                <a:latin typeface="Arial" panose="020B0604020202020204" pitchFamily="34" charset="0"/>
              </a:rPr>
              <a:t>     487 </a:t>
            </a:r>
            <a:r>
              <a:rPr lang="en-US" altLang="en-US" b="1" dirty="0">
                <a:latin typeface="Arial" panose="020B0604020202020204" pitchFamily="34" charset="0"/>
              </a:rPr>
              <a:t>million   </a:t>
            </a:r>
            <a:r>
              <a:rPr lang="en-US" altLang="en-US" dirty="0">
                <a:latin typeface="Arial" panose="020B0604020202020204" pitchFamily="34" charset="0"/>
              </a:rPr>
              <a:t>(7%)</a:t>
            </a:r>
          </a:p>
          <a:p>
            <a:pPr eaLnBrk="1" hangingPunct="1">
              <a:spcBef>
                <a:spcPts val="1200"/>
              </a:spcBef>
              <a:spcAft>
                <a:spcPct val="0"/>
              </a:spcAft>
              <a:buClrTx/>
              <a:buFont typeface="Wingdings 2" panose="05020102010507070707" pitchFamily="18" charset="2"/>
              <a:buNone/>
            </a:pPr>
            <a:r>
              <a:rPr lang="en-US" altLang="en-US" b="1" dirty="0" smtClean="0">
                <a:latin typeface="Arial" panose="020B0604020202020204" pitchFamily="34" charset="0"/>
              </a:rPr>
              <a:t>  </a:t>
            </a:r>
            <a:r>
              <a:rPr lang="en-US" altLang="en-US" b="1" u="sng" dirty="0" smtClean="0">
                <a:latin typeface="Arial" panose="020B0604020202020204" pitchFamily="34" charset="0"/>
              </a:rPr>
              <a:t>Folk </a:t>
            </a:r>
            <a:r>
              <a:rPr lang="en-US" altLang="en-US" b="1" u="sng" dirty="0">
                <a:latin typeface="Arial" panose="020B0604020202020204" pitchFamily="34" charset="0"/>
              </a:rPr>
              <a:t>religions</a:t>
            </a:r>
            <a:r>
              <a:rPr lang="en-US" altLang="en-US" b="1" dirty="0">
                <a:latin typeface="Arial" panose="020B0604020202020204" pitchFamily="34" charset="0"/>
              </a:rPr>
              <a:t>:                </a:t>
            </a:r>
            <a:r>
              <a:rPr lang="en-US" altLang="en-US" b="1" dirty="0" smtClean="0">
                <a:latin typeface="Arial" panose="020B0604020202020204" pitchFamily="34" charset="0"/>
              </a:rPr>
              <a:t>    405 </a:t>
            </a:r>
            <a:r>
              <a:rPr lang="en-US" altLang="en-US" b="1" dirty="0">
                <a:latin typeface="Arial" panose="020B0604020202020204" pitchFamily="34" charset="0"/>
              </a:rPr>
              <a:t>million   </a:t>
            </a:r>
            <a:r>
              <a:rPr lang="en-US" altLang="en-US" dirty="0">
                <a:latin typeface="Arial" panose="020B0604020202020204" pitchFamily="34" charset="0"/>
              </a:rPr>
              <a:t>(6%)</a:t>
            </a:r>
          </a:p>
          <a:p>
            <a:pPr eaLnBrk="1" hangingPunct="1">
              <a:spcBef>
                <a:spcPts val="12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 smtClean="0">
                <a:latin typeface="Arial" panose="020B0604020202020204" pitchFamily="34" charset="0"/>
              </a:rPr>
              <a:t>  </a:t>
            </a:r>
            <a:r>
              <a:rPr lang="en-US" altLang="en-US" b="1" u="sng" dirty="0" smtClean="0">
                <a:latin typeface="Arial" panose="020B0604020202020204" pitchFamily="34" charset="0"/>
              </a:rPr>
              <a:t>Judaism</a:t>
            </a:r>
            <a:r>
              <a:rPr lang="en-US" altLang="en-US" b="1" dirty="0">
                <a:latin typeface="Arial" panose="020B0604020202020204" pitchFamily="34" charset="0"/>
              </a:rPr>
              <a:t>:                           </a:t>
            </a:r>
            <a:r>
              <a:rPr lang="en-US" altLang="en-US" b="1" dirty="0" smtClean="0">
                <a:latin typeface="Arial" panose="020B0604020202020204" pitchFamily="34" charset="0"/>
              </a:rPr>
              <a:t>    14 </a:t>
            </a:r>
            <a:r>
              <a:rPr lang="en-US" altLang="en-US" b="1" dirty="0">
                <a:latin typeface="Arial" panose="020B0604020202020204" pitchFamily="34" charset="0"/>
              </a:rPr>
              <a:t>million   </a:t>
            </a:r>
            <a:r>
              <a:rPr lang="en-US" altLang="en-US" dirty="0">
                <a:latin typeface="Arial" panose="020B0604020202020204" pitchFamily="34" charset="0"/>
              </a:rPr>
              <a:t>(less than 1</a:t>
            </a:r>
            <a:r>
              <a:rPr lang="en-US" altLang="en-US" dirty="0" smtClean="0">
                <a:latin typeface="Arial" panose="020B0604020202020204" pitchFamily="34" charset="0"/>
              </a:rPr>
              <a:t>%)</a:t>
            </a:r>
            <a:endParaRPr lang="en-US" altLang="en-US" sz="10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ct val="0"/>
              </a:spcAft>
              <a:buClrTx/>
              <a:buFontTx/>
              <a:buNone/>
            </a:pPr>
            <a:endParaRPr lang="en-US" altLang="en-US" sz="800" dirty="0" smtClean="0">
              <a:latin typeface="Arial" panose="020B0604020202020204" pitchFamily="34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76200" y="6367463"/>
            <a:ext cx="8839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Source:  http://www.pewforum.org/2015/04/02/religious-projection-table/2010/percent/all/</a:t>
            </a:r>
          </a:p>
        </p:txBody>
      </p:sp>
    </p:spTree>
    <p:extLst>
      <p:ext uri="{BB962C8B-B14F-4D97-AF65-F5344CB8AC3E}">
        <p14:creationId xmlns:p14="http://schemas.microsoft.com/office/powerpoint/2010/main" val="3265101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33338"/>
            <a:ext cx="7196328" cy="373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239000" y="55563"/>
            <a:ext cx="1851025" cy="5540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dirty="0" smtClean="0">
                <a:latin typeface="Comic Sans MS" panose="030F0702030302020204" pitchFamily="66" charset="0"/>
              </a:rPr>
              <a:t>Maps are from</a:t>
            </a:r>
            <a:r>
              <a:rPr lang="en-US" altLang="en-US" sz="1000" dirty="0">
                <a:latin typeface="Comic Sans MS" panose="030F0702030302020204" pitchFamily="66" charset="0"/>
              </a:rPr>
              <a:t/>
            </a:r>
            <a:br>
              <a:rPr lang="en-US" altLang="en-US" sz="1000" dirty="0">
                <a:latin typeface="Comic Sans MS" panose="030F0702030302020204" pitchFamily="66" charset="0"/>
              </a:rPr>
            </a:br>
            <a:r>
              <a:rPr lang="en-US" altLang="en-US" sz="1000" dirty="0">
                <a:latin typeface="Comic Sans MS" panose="030F0702030302020204" pitchFamily="66" charset="0"/>
              </a:rPr>
              <a:t>“</a:t>
            </a:r>
            <a:r>
              <a:rPr lang="en-US" altLang="en-US" sz="1000" dirty="0" err="1">
                <a:latin typeface="Comic Sans MS" panose="030F0702030302020204" pitchFamily="66" charset="0"/>
              </a:rPr>
              <a:t>PDF_World</a:t>
            </a:r>
            <a:r>
              <a:rPr lang="en-US" altLang="en-US" sz="1000" dirty="0">
                <a:latin typeface="Comic Sans MS" panose="030F0702030302020204" pitchFamily="66" charset="0"/>
              </a:rPr>
              <a:t> clickable </a:t>
            </a:r>
            <a:br>
              <a:rPr lang="en-US" altLang="en-US" sz="1000" dirty="0">
                <a:latin typeface="Comic Sans MS" panose="030F0702030302020204" pitchFamily="66" charset="0"/>
              </a:rPr>
            </a:br>
            <a:r>
              <a:rPr lang="en-US" altLang="en-US" sz="1000" dirty="0">
                <a:latin typeface="Comic Sans MS" panose="030F0702030302020204" pitchFamily="66" charset="0"/>
              </a:rPr>
              <a:t>religion maps”</a:t>
            </a:r>
          </a:p>
        </p:txBody>
      </p:sp>
      <p:sp>
        <p:nvSpPr>
          <p:cNvPr id="9" name="Oval 8"/>
          <p:cNvSpPr/>
          <p:nvPr/>
        </p:nvSpPr>
        <p:spPr>
          <a:xfrm>
            <a:off x="4201488" y="1463905"/>
            <a:ext cx="253999" cy="254196"/>
          </a:xfrm>
          <a:prstGeom prst="ellipse">
            <a:avLst/>
          </a:prstGeom>
          <a:solidFill>
            <a:srgbClr val="FFCCFF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84335" y="1735832"/>
            <a:ext cx="253999" cy="254196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47138" y="1401754"/>
            <a:ext cx="391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</a:t>
            </a:r>
            <a:endParaRPr lang="en-US" sz="2000" b="1" dirty="0">
              <a:solidFill>
                <a:srgbClr val="C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1221" y="1694579"/>
            <a:ext cx="39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0230" y="122605"/>
            <a:ext cx="4864822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Origins:</a:t>
            </a:r>
            <a:r>
              <a:rPr lang="en-US" dirty="0" smtClean="0">
                <a:latin typeface="Comic Sans MS" panose="030F0702030302020204" pitchFamily="66" charset="0"/>
              </a:rPr>
              <a:t>  Where did major religions begin?</a:t>
            </a:r>
            <a:endParaRPr lang="en-US" dirty="0">
              <a:latin typeface="Comic Sans MS" panose="030F0702030302020204" pitchFamily="66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7147745" y="828179"/>
            <a:ext cx="392057" cy="1374231"/>
            <a:chOff x="7256929" y="828179"/>
            <a:chExt cx="392057" cy="1374231"/>
          </a:xfrm>
        </p:grpSpPr>
        <p:sp>
          <p:nvSpPr>
            <p:cNvPr id="20" name="Oval 19"/>
            <p:cNvSpPr>
              <a:spLocks/>
            </p:cNvSpPr>
            <p:nvPr/>
          </p:nvSpPr>
          <p:spPr>
            <a:xfrm>
              <a:off x="7336469" y="1903751"/>
              <a:ext cx="237744" cy="237744"/>
            </a:xfrm>
            <a:prstGeom prst="ellipse">
              <a:avLst/>
            </a:prstGeom>
            <a:solidFill>
              <a:srgbClr val="CCCC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256929" y="828179"/>
              <a:ext cx="391886" cy="400110"/>
              <a:chOff x="7455112" y="1536225"/>
              <a:chExt cx="391886" cy="40011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7509462" y="1616305"/>
                <a:ext cx="253999" cy="254196"/>
              </a:xfrm>
              <a:prstGeom prst="ellipse">
                <a:avLst/>
              </a:prstGeom>
              <a:solidFill>
                <a:srgbClr val="FFCCFF"/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455112" y="1536225"/>
                <a:ext cx="3918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C0000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t</a:t>
                </a:r>
                <a:endParaRPr lang="en-US" sz="2000" b="1" dirty="0">
                  <a:solidFill>
                    <a:srgbClr val="C00000"/>
                  </a:solidFill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7295321" y="1879245"/>
              <a:ext cx="32004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H</a:t>
              </a:r>
              <a:endParaRPr lang="en-US" sz="15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7257100" y="1382903"/>
              <a:ext cx="391886" cy="369332"/>
              <a:chOff x="7905722" y="1846979"/>
              <a:chExt cx="391886" cy="369332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7968836" y="1888232"/>
                <a:ext cx="253999" cy="254196"/>
              </a:xfrm>
              <a:prstGeom prst="ellipse">
                <a:avLst/>
              </a:prstGeom>
              <a:solidFill>
                <a:srgbClr val="99FF99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905722" y="1846979"/>
                <a:ext cx="3918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6">
                        <a:lumMod val="50000"/>
                      </a:schemeClr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I</a:t>
                </a:r>
                <a:endParaRPr lang="en-US" b="1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4819399" y="1451839"/>
            <a:ext cx="320040" cy="323165"/>
            <a:chOff x="4741627" y="4560724"/>
            <a:chExt cx="320040" cy="323165"/>
          </a:xfrm>
        </p:grpSpPr>
        <p:sp>
          <p:nvSpPr>
            <p:cNvPr id="30" name="Oval 29"/>
            <p:cNvSpPr>
              <a:spLocks/>
            </p:cNvSpPr>
            <p:nvPr/>
          </p:nvSpPr>
          <p:spPr>
            <a:xfrm>
              <a:off x="4782775" y="4585230"/>
              <a:ext cx="237744" cy="237744"/>
            </a:xfrm>
            <a:prstGeom prst="ellipse">
              <a:avLst/>
            </a:prstGeom>
            <a:solidFill>
              <a:srgbClr val="CCCC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741627" y="4560724"/>
              <a:ext cx="32004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H</a:t>
              </a:r>
              <a:endParaRPr lang="en-US" sz="15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515503" y="868122"/>
            <a:ext cx="1574521" cy="1384995"/>
          </a:xfrm>
          <a:prstGeom prst="rect">
            <a:avLst/>
          </a:prstGeom>
          <a:solidFill>
            <a:srgbClr val="FFFFCC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latin typeface="Comic Sans MS" panose="030F0702030302020204" pitchFamily="66" charset="0"/>
              </a:rPr>
              <a:t>Christianity</a:t>
            </a:r>
          </a:p>
          <a:p>
            <a:pPr>
              <a:spcBef>
                <a:spcPts val="1800"/>
              </a:spcBef>
            </a:pPr>
            <a:r>
              <a:rPr lang="en-US" b="1" dirty="0" smtClean="0">
                <a:latin typeface="Comic Sans MS" panose="030F0702030302020204" pitchFamily="66" charset="0"/>
              </a:rPr>
              <a:t>Islam</a:t>
            </a:r>
          </a:p>
          <a:p>
            <a:pPr>
              <a:spcBef>
                <a:spcPts val="1800"/>
              </a:spcBef>
            </a:pPr>
            <a:r>
              <a:rPr lang="en-US" b="1" dirty="0" smtClean="0">
                <a:latin typeface="Comic Sans MS" panose="030F0702030302020204" pitchFamily="66" charset="0"/>
              </a:rPr>
              <a:t>Hinduism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6037" y="3290887"/>
            <a:ext cx="7192963" cy="3567113"/>
            <a:chOff x="46037" y="3290887"/>
            <a:chExt cx="7192963" cy="3567113"/>
          </a:xfrm>
        </p:grpSpPr>
        <p:grpSp>
          <p:nvGrpSpPr>
            <p:cNvPr id="8" name="Group 7"/>
            <p:cNvGrpSpPr/>
            <p:nvPr/>
          </p:nvGrpSpPr>
          <p:grpSpPr>
            <a:xfrm>
              <a:off x="46037" y="3290887"/>
              <a:ext cx="7192963" cy="3567113"/>
              <a:chOff x="46037" y="3290887"/>
              <a:chExt cx="7192963" cy="3567113"/>
            </a:xfrm>
          </p:grpSpPr>
          <p:pic>
            <p:nvPicPr>
              <p:cNvPr id="2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37" y="3290887"/>
                <a:ext cx="7192963" cy="3567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TextBox 1"/>
              <p:cNvSpPr txBox="1">
                <a:spLocks noChangeArrowheads="1"/>
              </p:cNvSpPr>
              <p:nvPr/>
            </p:nvSpPr>
            <p:spPr bwMode="auto">
              <a:xfrm>
                <a:off x="2187396" y="6452050"/>
                <a:ext cx="4374775" cy="338554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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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"/>
                  <a:defRPr sz="1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"/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"/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"/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"/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"/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Font typeface="Wingdings 2" panose="05020102010507070707" pitchFamily="18" charset="2"/>
                  <a:buChar char=""/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600" b="1" dirty="0" smtClean="0">
                    <a:latin typeface="Comic Sans MS" panose="030F0702030302020204" pitchFamily="66" charset="0"/>
                  </a:rPr>
                  <a:t>Christianity</a:t>
                </a:r>
                <a:r>
                  <a:rPr lang="en-US" altLang="en-US" sz="1600" b="1" dirty="0">
                    <a:latin typeface="Comic Sans MS" panose="030F0702030302020204" pitchFamily="66" charset="0"/>
                  </a:rPr>
                  <a:t>:</a:t>
                </a:r>
                <a:r>
                  <a:rPr lang="en-US" altLang="en-US" sz="1400" dirty="0">
                    <a:latin typeface="Comic Sans MS" panose="030F0702030302020204" pitchFamily="66" charset="0"/>
                  </a:rPr>
                  <a:t>  Catholic, Orthodox, Protestant</a:t>
                </a:r>
                <a:r>
                  <a:rPr lang="en-US" altLang="en-US" sz="8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28831" y="3419991"/>
                <a:ext cx="6971216" cy="369332"/>
              </a:xfrm>
              <a:prstGeom prst="rect">
                <a:avLst/>
              </a:prstGeom>
              <a:solidFill>
                <a:srgbClr val="FFCCFF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Comic Sans MS" panose="030F0702030302020204" pitchFamily="66" charset="0"/>
                  </a:rPr>
                  <a:t>How did Christianity spread?</a:t>
                </a:r>
                <a:r>
                  <a:rPr lang="en-US" dirty="0" smtClean="0">
                    <a:latin typeface="Comic Sans MS" panose="030F0702030302020204" pitchFamily="66" charset="0"/>
                  </a:rPr>
                  <a:t>  …to which continents?</a:t>
                </a:r>
                <a:endParaRPr lang="en-US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4115894" y="4747805"/>
              <a:ext cx="253999" cy="254196"/>
            </a:xfrm>
            <a:prstGeom prst="ellipse">
              <a:avLst/>
            </a:prstGeom>
            <a:solidFill>
              <a:srgbClr val="FFCCFF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61544" y="4685654"/>
              <a:ext cx="3918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000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t</a:t>
              </a:r>
              <a:endParaRPr lang="en-US" sz="2000" b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4383" y="5166102"/>
              <a:ext cx="958727" cy="4832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Large numbers </a:t>
              </a:r>
              <a:endParaRPr lang="en-US" sz="1600" b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020379" y="2594575"/>
            <a:ext cx="3038503" cy="646331"/>
          </a:xfrm>
          <a:prstGeom prst="rect">
            <a:avLst/>
          </a:prstGeom>
          <a:solidFill>
            <a:srgbClr val="FFFFCC"/>
          </a:solidFill>
          <a:ln w="603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In which continent</a:t>
            </a:r>
            <a:br>
              <a:rPr lang="en-US" b="1" dirty="0" smtClean="0">
                <a:latin typeface="Comic Sans MS" panose="030F0702030302020204" pitchFamily="66" charset="0"/>
              </a:rPr>
            </a:br>
            <a:r>
              <a:rPr lang="en-US" b="1" dirty="0" smtClean="0">
                <a:latin typeface="Comic Sans MS" panose="030F0702030302020204" pitchFamily="66" charset="0"/>
              </a:rPr>
              <a:t>did major religions begin?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85710" y="3851672"/>
            <a:ext cx="2204314" cy="2031325"/>
          </a:xfrm>
          <a:prstGeom prst="rect">
            <a:avLst/>
          </a:prstGeom>
          <a:solidFill>
            <a:srgbClr val="FFFFCC"/>
          </a:solidFill>
          <a:ln w="603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Where did </a:t>
            </a:r>
            <a:br>
              <a:rPr lang="en-US" b="1" dirty="0" smtClean="0">
                <a:latin typeface="Comic Sans MS" panose="030F0702030302020204" pitchFamily="66" charset="0"/>
              </a:rPr>
            </a:br>
            <a:r>
              <a:rPr lang="en-US" b="1" dirty="0" smtClean="0">
                <a:latin typeface="Comic Sans MS" panose="030F0702030302020204" pitchFamily="66" charset="0"/>
              </a:rPr>
              <a:t>Christianity begin?</a:t>
            </a:r>
          </a:p>
          <a:p>
            <a:pPr algn="ctr"/>
            <a:endParaRPr lang="en-US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To which continents</a:t>
            </a:r>
            <a:br>
              <a:rPr lang="en-US" b="1" dirty="0" smtClean="0">
                <a:latin typeface="Comic Sans MS" panose="030F0702030302020204" pitchFamily="66" charset="0"/>
              </a:rPr>
            </a:br>
            <a:r>
              <a:rPr lang="en-US" b="1" dirty="0" smtClean="0">
                <a:latin typeface="Comic Sans MS" panose="030F0702030302020204" pitchFamily="66" charset="0"/>
              </a:rPr>
              <a:t> did it spread?</a:t>
            </a:r>
            <a:endParaRPr lang="en-U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89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52995"/>
            <a:ext cx="7192963" cy="358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7239000" y="55563"/>
            <a:ext cx="1851025" cy="5540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>
                <a:latin typeface="Comic Sans MS" panose="030F0702030302020204" pitchFamily="66" charset="0"/>
              </a:rPr>
              <a:t>From</a:t>
            </a:r>
            <a:br>
              <a:rPr lang="en-US" altLang="en-US" sz="1000">
                <a:latin typeface="Comic Sans MS" panose="030F0702030302020204" pitchFamily="66" charset="0"/>
              </a:rPr>
            </a:br>
            <a:r>
              <a:rPr lang="en-US" altLang="en-US" sz="1000">
                <a:latin typeface="Comic Sans MS" panose="030F0702030302020204" pitchFamily="66" charset="0"/>
              </a:rPr>
              <a:t>“PDF_World clickable </a:t>
            </a:r>
            <a:br>
              <a:rPr lang="en-US" altLang="en-US" sz="1000">
                <a:latin typeface="Comic Sans MS" panose="030F0702030302020204" pitchFamily="66" charset="0"/>
              </a:rPr>
            </a:br>
            <a:r>
              <a:rPr lang="en-US" altLang="en-US" sz="1000">
                <a:latin typeface="Comic Sans MS" panose="030F0702030302020204" pitchFamily="66" charset="0"/>
              </a:rPr>
              <a:t>religion maps”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249271" y="2606863"/>
            <a:ext cx="1800225" cy="55399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Islam</a:t>
            </a:r>
            <a:r>
              <a:rPr lang="en-US" altLang="en-US" sz="1400" dirty="0">
                <a:latin typeface="Comic Sans MS" panose="030F0702030302020204" pitchFamily="66" charset="0"/>
              </a:rPr>
              <a:t/>
            </a:r>
            <a:br>
              <a:rPr lang="en-US" altLang="en-US" sz="1400" dirty="0">
                <a:latin typeface="Comic Sans MS" panose="030F0702030302020204" pitchFamily="66" charset="0"/>
              </a:rPr>
            </a:br>
            <a:r>
              <a:rPr lang="en-US" altLang="en-US" sz="1400" dirty="0">
                <a:latin typeface="Comic Sans MS" panose="030F0702030302020204" pitchFamily="66" charset="0"/>
              </a:rPr>
              <a:t>(Muslim believers)</a:t>
            </a:r>
          </a:p>
        </p:txBody>
      </p:sp>
      <p:sp>
        <p:nvSpPr>
          <p:cNvPr id="13" name="Oval 12"/>
          <p:cNvSpPr/>
          <p:nvPr/>
        </p:nvSpPr>
        <p:spPr>
          <a:xfrm>
            <a:off x="4284335" y="1556542"/>
            <a:ext cx="253999" cy="254196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28831" y="51742"/>
            <a:ext cx="6971216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How did Islam spread?  </a:t>
            </a:r>
            <a:r>
              <a:rPr lang="en-US" dirty="0" smtClean="0">
                <a:latin typeface="Comic Sans MS" panose="030F0702030302020204" pitchFamily="66" charset="0"/>
              </a:rPr>
              <a:t>…to which continents?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202" y="1750552"/>
            <a:ext cx="958727" cy="4832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Large numbers 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778097" y="1167520"/>
            <a:ext cx="1536603" cy="1200329"/>
          </a:xfrm>
          <a:prstGeom prst="rect">
            <a:avLst/>
          </a:prstGeom>
          <a:solidFill>
            <a:srgbClr val="FFFFCC"/>
          </a:solidFill>
          <a:ln w="603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To which </a:t>
            </a:r>
            <a:br>
              <a:rPr lang="en-US" b="1" dirty="0" smtClean="0">
                <a:latin typeface="Comic Sans MS" panose="030F0702030302020204" pitchFamily="66" charset="0"/>
              </a:rPr>
            </a:br>
            <a:r>
              <a:rPr lang="en-US" b="1" dirty="0" smtClean="0">
                <a:latin typeface="Comic Sans MS" panose="030F0702030302020204" pitchFamily="66" charset="0"/>
              </a:rPr>
              <a:t>continents</a:t>
            </a:r>
            <a:br>
              <a:rPr lang="en-US" b="1" dirty="0" smtClean="0">
                <a:latin typeface="Comic Sans MS" panose="030F0702030302020204" pitchFamily="66" charset="0"/>
              </a:rPr>
            </a:br>
            <a:r>
              <a:rPr lang="en-US" b="1" dirty="0" smtClean="0">
                <a:latin typeface="Comic Sans MS" panose="030F0702030302020204" pitchFamily="66" charset="0"/>
              </a:rPr>
              <a:t>did Islam </a:t>
            </a:r>
            <a:br>
              <a:rPr lang="en-US" b="1" dirty="0" smtClean="0">
                <a:latin typeface="Comic Sans MS" panose="030F0702030302020204" pitchFamily="66" charset="0"/>
              </a:rPr>
            </a:br>
            <a:r>
              <a:rPr lang="en-US" b="1" dirty="0" smtClean="0">
                <a:latin typeface="Comic Sans MS" panose="030F0702030302020204" pitchFamily="66" charset="0"/>
              </a:rPr>
              <a:t>spread?</a:t>
            </a:r>
            <a:endParaRPr lang="en-US" b="1" dirty="0">
              <a:latin typeface="Comic Sans MS" panose="030F0702030302020204" pitchFamily="6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200" y="3252765"/>
            <a:ext cx="8458200" cy="3597275"/>
            <a:chOff x="76200" y="3252765"/>
            <a:chExt cx="8458200" cy="3597275"/>
          </a:xfrm>
        </p:grpSpPr>
        <p:pic>
          <p:nvPicPr>
            <p:cNvPr id="5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3252765"/>
              <a:ext cx="7178675" cy="359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1"/>
            <p:cNvSpPr txBox="1">
              <a:spLocks noChangeArrowheads="1"/>
            </p:cNvSpPr>
            <p:nvPr/>
          </p:nvSpPr>
          <p:spPr bwMode="auto">
            <a:xfrm>
              <a:off x="4387383" y="6213722"/>
              <a:ext cx="1524000" cy="461665"/>
            </a:xfrm>
            <a:prstGeom prst="rect">
              <a:avLst/>
            </a:prstGeom>
            <a:solidFill>
              <a:srgbClr val="CCCCFF"/>
            </a:solidFill>
            <a:ln>
              <a:solidFill>
                <a:srgbClr val="6600CC"/>
              </a:solidFill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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altLang="en-US" sz="800" dirty="0" smtClean="0">
                <a:latin typeface="Comic Sans MS" panose="030F0702030302020204" pitchFamily="66" charset="0"/>
              </a:endParaRP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600" b="1" dirty="0" smtClean="0">
                  <a:latin typeface="Comic Sans MS" panose="030F0702030302020204" pitchFamily="66" charset="0"/>
                </a:rPr>
                <a:t>Hinduism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802047" y="4609798"/>
              <a:ext cx="320040" cy="323165"/>
              <a:chOff x="4741627" y="4560724"/>
              <a:chExt cx="320040" cy="323165"/>
            </a:xfrm>
          </p:grpSpPr>
          <p:sp>
            <p:nvSpPr>
              <p:cNvPr id="17" name="Oval 16"/>
              <p:cNvSpPr>
                <a:spLocks/>
              </p:cNvSpPr>
              <p:nvPr/>
            </p:nvSpPr>
            <p:spPr>
              <a:xfrm>
                <a:off x="4782775" y="4585230"/>
                <a:ext cx="237744" cy="237744"/>
              </a:xfrm>
              <a:prstGeom prst="ellipse">
                <a:avLst/>
              </a:prstGeom>
              <a:solidFill>
                <a:srgbClr val="CCCC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741627" y="4560724"/>
                <a:ext cx="32004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 smtClean="0">
                    <a:latin typeface="Comic Sans MS" panose="030F0702030302020204" pitchFamily="66" charset="0"/>
                    <a:cs typeface="Arial" panose="020B0604020202020204" pitchFamily="34" charset="0"/>
                  </a:rPr>
                  <a:t>H</a:t>
                </a:r>
                <a:endParaRPr lang="en-US" sz="1500" b="1" dirty="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79929" y="3393660"/>
              <a:ext cx="6971216" cy="369332"/>
            </a:xfrm>
            <a:prstGeom prst="rect">
              <a:avLst/>
            </a:prstGeom>
            <a:solidFill>
              <a:srgbClr val="CCCCFF"/>
            </a:solidFill>
            <a:ln>
              <a:solidFill>
                <a:srgbClr val="6600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omic Sans MS" panose="030F0702030302020204" pitchFamily="66" charset="0"/>
                </a:rPr>
                <a:t>How did Hinduism spread?</a:t>
              </a:r>
              <a:r>
                <a:rPr lang="en-US" dirty="0" smtClean="0">
                  <a:latin typeface="Comic Sans MS" panose="030F0702030302020204" pitchFamily="66" charset="0"/>
                </a:rPr>
                <a:t>  …to which continents?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2312" y="5130244"/>
              <a:ext cx="958727" cy="4832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Large numbers </a:t>
              </a:r>
              <a:endParaRPr lang="en-US" sz="16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78096" y="4654283"/>
              <a:ext cx="1756304" cy="1200329"/>
            </a:xfrm>
            <a:prstGeom prst="rect">
              <a:avLst/>
            </a:prstGeom>
            <a:solidFill>
              <a:srgbClr val="FFFFCC"/>
            </a:solidFill>
            <a:ln w="60325"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omic Sans MS" panose="030F0702030302020204" pitchFamily="66" charset="0"/>
                </a:rPr>
                <a:t>To which </a:t>
              </a:r>
              <a:br>
                <a:rPr lang="en-US" b="1" dirty="0" smtClean="0">
                  <a:latin typeface="Comic Sans MS" panose="030F0702030302020204" pitchFamily="66" charset="0"/>
                </a:rPr>
              </a:br>
              <a:r>
                <a:rPr lang="en-US" b="1" dirty="0" smtClean="0">
                  <a:latin typeface="Comic Sans MS" panose="030F0702030302020204" pitchFamily="66" charset="0"/>
                </a:rPr>
                <a:t>continents</a:t>
              </a:r>
              <a:br>
                <a:rPr lang="en-US" b="1" dirty="0" smtClean="0">
                  <a:latin typeface="Comic Sans MS" panose="030F0702030302020204" pitchFamily="66" charset="0"/>
                </a:rPr>
              </a:br>
              <a:r>
                <a:rPr lang="en-US" b="1" dirty="0" smtClean="0">
                  <a:latin typeface="Comic Sans MS" panose="030F0702030302020204" pitchFamily="66" charset="0"/>
                </a:rPr>
                <a:t>did Hinduism </a:t>
              </a:r>
              <a:br>
                <a:rPr lang="en-US" b="1" dirty="0" smtClean="0">
                  <a:latin typeface="Comic Sans MS" panose="030F0702030302020204" pitchFamily="66" charset="0"/>
                </a:rPr>
              </a:br>
              <a:r>
                <a:rPr lang="en-US" b="1" dirty="0" smtClean="0">
                  <a:latin typeface="Comic Sans MS" panose="030F0702030302020204" pitchFamily="66" charset="0"/>
                </a:rPr>
                <a:t>spread?</a:t>
              </a:r>
              <a:endParaRPr lang="en-US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215391" y="1517167"/>
            <a:ext cx="39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7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143" y="0"/>
            <a:ext cx="8853714" cy="65169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0855" y="6385191"/>
            <a:ext cx="885371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Countries with less than 10 million:</a:t>
            </a:r>
            <a:r>
              <a:rPr lang="en-US" dirty="0" smtClean="0">
                <a:latin typeface="Comic Sans MS" panose="030F0702030302020204" pitchFamily="66" charset="0"/>
              </a:rPr>
              <a:t>  U.S. (2), France (4), Germany (2), U.K. (1)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9318" y="5071243"/>
            <a:ext cx="2414189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Numbers are in millions</a:t>
            </a:r>
          </a:p>
          <a:p>
            <a:pPr algn="ctr"/>
            <a:r>
              <a:rPr lang="en-US" sz="1600" dirty="0" smtClean="0">
                <a:latin typeface="Comic Sans MS" panose="030F0702030302020204" pitchFamily="66" charset="0"/>
              </a:rPr>
              <a:t>(Data from 2009)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786143" y="6047515"/>
            <a:ext cx="4300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Source:  www.perforum.org/files/2009/10/weightedmap.pdf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21531" y="745672"/>
            <a:ext cx="1756304" cy="1938992"/>
          </a:xfrm>
          <a:prstGeom prst="rect">
            <a:avLst/>
          </a:prstGeom>
          <a:solidFill>
            <a:srgbClr val="FFFFCC"/>
          </a:solidFill>
          <a:ln w="603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To which </a:t>
            </a:r>
            <a:br>
              <a:rPr lang="en-US" b="1" dirty="0" smtClean="0">
                <a:latin typeface="Comic Sans MS" panose="030F0702030302020204" pitchFamily="66" charset="0"/>
              </a:rPr>
            </a:br>
            <a:r>
              <a:rPr lang="en-US" b="1" dirty="0" smtClean="0">
                <a:latin typeface="Comic Sans MS" panose="030F0702030302020204" pitchFamily="66" charset="0"/>
              </a:rPr>
              <a:t>continents</a:t>
            </a:r>
            <a:br>
              <a:rPr lang="en-US" b="1" dirty="0" smtClean="0">
                <a:latin typeface="Comic Sans MS" panose="030F0702030302020204" pitchFamily="66" charset="0"/>
              </a:rPr>
            </a:br>
            <a:r>
              <a:rPr lang="en-US" b="1" dirty="0" smtClean="0">
                <a:latin typeface="Comic Sans MS" panose="030F0702030302020204" pitchFamily="66" charset="0"/>
              </a:rPr>
              <a:t>did Islam </a:t>
            </a:r>
            <a:br>
              <a:rPr lang="en-US" b="1" dirty="0" smtClean="0">
                <a:latin typeface="Comic Sans MS" panose="030F0702030302020204" pitchFamily="66" charset="0"/>
              </a:rPr>
            </a:br>
            <a:r>
              <a:rPr lang="en-US" b="1" dirty="0" smtClean="0">
                <a:latin typeface="Comic Sans MS" panose="030F0702030302020204" pitchFamily="66" charset="0"/>
              </a:rPr>
              <a:t>spread?</a:t>
            </a:r>
          </a:p>
          <a:p>
            <a:pPr algn="ctr"/>
            <a:r>
              <a:rPr lang="en-US" sz="1600" dirty="0" smtClean="0">
                <a:latin typeface="Comic Sans MS" panose="030F0702030302020204" pitchFamily="66" charset="0"/>
              </a:rPr>
              <a:t>(resulting in large numbers of believers)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994336" y="2957924"/>
            <a:ext cx="253999" cy="254196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33438" y="2915413"/>
            <a:ext cx="39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439" y="1203157"/>
            <a:ext cx="1877828" cy="1042995"/>
            <a:chOff x="28439" y="1203157"/>
            <a:chExt cx="1877828" cy="1042995"/>
          </a:xfrm>
        </p:grpSpPr>
        <p:sp>
          <p:nvSpPr>
            <p:cNvPr id="2" name="TextBox 1"/>
            <p:cNvSpPr txBox="1"/>
            <p:nvPr/>
          </p:nvSpPr>
          <p:spPr>
            <a:xfrm>
              <a:off x="28439" y="1203157"/>
              <a:ext cx="729186" cy="307777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U.S. (2)</a:t>
              </a:r>
              <a:endParaRPr lang="en-US" sz="1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94661" y="1699126"/>
              <a:ext cx="411606" cy="307777"/>
            </a:xfrm>
            <a:prstGeom prst="rect">
              <a:avLst/>
            </a:prstGeom>
            <a:solidFill>
              <a:srgbClr val="FFFFCC">
                <a:alpha val="30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(2)</a:t>
              </a:r>
              <a:endParaRPr lang="en-US" sz="1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73639" y="1938375"/>
              <a:ext cx="411606" cy="307777"/>
            </a:xfrm>
            <a:prstGeom prst="rect">
              <a:avLst/>
            </a:prstGeom>
            <a:solidFill>
              <a:srgbClr val="FFFFCC">
                <a:alpha val="30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(4)</a:t>
              </a:r>
              <a:endParaRPr lang="en-US" sz="1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15963" y="1631956"/>
              <a:ext cx="411606" cy="307777"/>
            </a:xfrm>
            <a:prstGeom prst="rect">
              <a:avLst/>
            </a:prstGeom>
            <a:solidFill>
              <a:srgbClr val="FFFFCC">
                <a:alpha val="30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(1)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9540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28600" y="121920"/>
            <a:ext cx="8686800" cy="861774"/>
          </a:xfrm>
          <a:prstGeom prst="rect">
            <a:avLst/>
          </a:prstGeom>
          <a:solidFill>
            <a:srgbClr val="FFFF99"/>
          </a:solidFill>
          <a:ln w="47625">
            <a:solidFill>
              <a:sysClr val="windowText" lastClr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The </a:t>
            </a:r>
            <a:r>
              <a:rPr lang="en-US" altLang="en-US" sz="3000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Spread of Islam</a:t>
            </a:r>
            <a:endParaRPr kumimoji="0" lang="en-US" altLang="en-US" sz="3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4943663" y="5748458"/>
            <a:ext cx="3917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nl-NL" altLang="en-US" b="1" dirty="0">
                <a:latin typeface="Arial" panose="020B0604020202020204" pitchFamily="34" charset="0"/>
              </a:rPr>
              <a:t>Muslims believe</a:t>
            </a:r>
            <a:r>
              <a:rPr lang="nl-NL" altLang="en-US" dirty="0">
                <a:latin typeface="Arial" panose="020B0604020202020204" pitchFamily="34" charset="0"/>
              </a:rPr>
              <a:t> that the </a:t>
            </a:r>
            <a:r>
              <a:rPr lang="nl-NL" altLang="en-US" b="1" dirty="0">
                <a:latin typeface="Arial" panose="020B0604020202020204" pitchFamily="34" charset="0"/>
              </a:rPr>
              <a:t>Quran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nl-NL" altLang="en-US" dirty="0">
                <a:latin typeface="Arial" panose="020B0604020202020204" pitchFamily="34" charset="0"/>
              </a:rPr>
              <a:t>is the word of </a:t>
            </a:r>
            <a:r>
              <a:rPr lang="nl-NL" altLang="en-US" dirty="0" smtClean="0">
                <a:latin typeface="Arial" panose="020B0604020202020204" pitchFamily="34" charset="0"/>
              </a:rPr>
              <a:t>God, revealed </a:t>
            </a:r>
            <a:r>
              <a:rPr lang="nl-NL" altLang="en-US" dirty="0">
                <a:latin typeface="Arial" panose="020B0604020202020204" pitchFamily="34" charset="0"/>
              </a:rPr>
              <a:t/>
            </a:r>
            <a:br>
              <a:rPr lang="nl-NL" altLang="en-US" dirty="0">
                <a:latin typeface="Arial" panose="020B0604020202020204" pitchFamily="34" charset="0"/>
              </a:rPr>
            </a:br>
            <a:r>
              <a:rPr lang="nl-NL" altLang="en-US" dirty="0">
                <a:latin typeface="Arial" panose="020B0604020202020204" pitchFamily="34" charset="0"/>
              </a:rPr>
              <a:t>to the </a:t>
            </a:r>
            <a:r>
              <a:rPr lang="nl-NL" altLang="en-US" dirty="0" smtClean="0">
                <a:latin typeface="Arial" panose="020B0604020202020204" pitchFamily="34" charset="0"/>
              </a:rPr>
              <a:t>Prophet </a:t>
            </a:r>
            <a:r>
              <a:rPr lang="nl-NL" altLang="en-US" dirty="0">
                <a:latin typeface="Arial" panose="020B0604020202020204" pitchFamily="34" charset="0"/>
              </a:rPr>
              <a:t>Muhammad.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7" y="2128761"/>
            <a:ext cx="4081463" cy="3584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" y="2133656"/>
            <a:ext cx="4195487" cy="35580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67368" y="5703541"/>
            <a:ext cx="3917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Saladin</a:t>
            </a:r>
            <a:r>
              <a:rPr lang="en-US" altLang="en-US" b="1" dirty="0">
                <a:latin typeface="Arial" panose="020B0604020202020204" pitchFamily="34" charset="0"/>
              </a:rPr>
              <a:t> (a Muslim sultan)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dirty="0" smtClean="0">
                <a:latin typeface="Arial" panose="020B0604020202020204" pitchFamily="34" charset="0"/>
              </a:rPr>
              <a:t>defeated Christian </a:t>
            </a:r>
            <a:r>
              <a:rPr lang="en-US" altLang="en-US" dirty="0">
                <a:latin typeface="Arial" panose="020B0604020202020204" pitchFamily="34" charset="0"/>
              </a:rPr>
              <a:t>Crusaders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at </a:t>
            </a:r>
            <a:r>
              <a:rPr lang="en-US" altLang="en-US" dirty="0" smtClean="0">
                <a:latin typeface="Arial" panose="020B0604020202020204" pitchFamily="34" charset="0"/>
              </a:rPr>
              <a:t>Jerusalem in </a:t>
            </a:r>
            <a:r>
              <a:rPr lang="en-US" altLang="en-US" dirty="0">
                <a:latin typeface="Arial" panose="020B0604020202020204" pitchFamily="34" charset="0"/>
              </a:rPr>
              <a:t>the 1100s. </a:t>
            </a:r>
            <a:endParaRPr lang="nl-NL" altLang="en-US" dirty="0">
              <a:latin typeface="Arial" panose="020B0604020202020204" pitchFamily="34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28599" y="1114214"/>
            <a:ext cx="4195487" cy="1015663"/>
          </a:xfrm>
          <a:prstGeom prst="rect">
            <a:avLst/>
          </a:prstGeom>
          <a:solidFill>
            <a:srgbClr val="FFFF99"/>
          </a:solidFill>
          <a:ln w="476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200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1. Muslim armies </a:t>
            </a:r>
            <a:br>
              <a:rPr lang="en-US" altLang="en-US" sz="2200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altLang="en-US" sz="2200" b="1" u="sng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conquered</a:t>
            </a:r>
            <a:r>
              <a:rPr lang="en-US" altLang="en-US" sz="2200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and </a:t>
            </a:r>
            <a:r>
              <a:rPr lang="en-US" altLang="en-US" sz="2200" b="1" u="sng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ruled</a:t>
            </a:r>
            <a:r>
              <a:rPr lang="en-US" altLang="en-US" sz="2200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 </a:t>
            </a:r>
            <a:endParaRPr kumimoji="0" lang="en-US" altLang="en-US" sz="2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833937" y="1130390"/>
            <a:ext cx="4081463" cy="954107"/>
          </a:xfrm>
          <a:prstGeom prst="rect">
            <a:avLst/>
          </a:prstGeom>
          <a:solidFill>
            <a:srgbClr val="FFFF99"/>
          </a:solidFill>
          <a:ln w="476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2. People </a:t>
            </a:r>
            <a:r>
              <a:rPr lang="en-US" altLang="en-US" sz="2000" b="1" u="sng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chose Islam as their religion </a:t>
            </a:r>
            <a:r>
              <a:rPr lang="en-US" altLang="en-US" sz="2000" b="1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for many reasons.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860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142" y="0"/>
            <a:ext cx="8839201" cy="65024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5303" y="185738"/>
            <a:ext cx="3539039" cy="20005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mic Sans MS" panose="030F0702030302020204" pitchFamily="66" charset="0"/>
              </a:rPr>
              <a:t>Spread of Islam</a:t>
            </a:r>
          </a:p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(Muslim armies </a:t>
            </a:r>
            <a:r>
              <a:rPr lang="en-US" b="1" u="sng" dirty="0" smtClean="0">
                <a:latin typeface="Comic Sans MS" panose="030F0702030302020204" pitchFamily="66" charset="0"/>
              </a:rPr>
              <a:t>rule</a:t>
            </a:r>
            <a:r>
              <a:rPr lang="en-US" b="1" dirty="0" smtClean="0">
                <a:latin typeface="Comic Sans MS" panose="030F0702030302020204" pitchFamily="66" charset="0"/>
              </a:rPr>
              <a:t> places.)</a:t>
            </a:r>
          </a:p>
          <a:p>
            <a:endParaRPr lang="en-US" sz="1000" b="1" dirty="0" smtClean="0">
              <a:latin typeface="Comic Sans MS" panose="030F0702030302020204" pitchFamily="66" charset="0"/>
            </a:endParaRPr>
          </a:p>
          <a:p>
            <a:r>
              <a:rPr lang="en-US" b="1" dirty="0" smtClean="0">
                <a:latin typeface="Comic Sans MS" panose="030F0702030302020204" pitchFamily="66" charset="0"/>
              </a:rPr>
              <a:t>1: </a:t>
            </a:r>
            <a:r>
              <a:rPr lang="en-US" dirty="0" smtClean="0">
                <a:latin typeface="Comic Sans MS" panose="030F0702030302020204" pitchFamily="66" charset="0"/>
              </a:rPr>
              <a:t>Arab (Muhammad) by 630</a:t>
            </a:r>
          </a:p>
          <a:p>
            <a:r>
              <a:rPr lang="en-US" b="1" dirty="0" smtClean="0">
                <a:latin typeface="Comic Sans MS" panose="030F0702030302020204" pitchFamily="66" charset="0"/>
              </a:rPr>
              <a:t>2:</a:t>
            </a:r>
            <a:r>
              <a:rPr lang="en-US" dirty="0" smtClean="0">
                <a:latin typeface="Comic Sans MS" panose="030F0702030302020204" pitchFamily="66" charset="0"/>
              </a:rPr>
              <a:t> Arab by 640</a:t>
            </a:r>
          </a:p>
          <a:p>
            <a:r>
              <a:rPr lang="en-US" b="1" dirty="0" smtClean="0">
                <a:latin typeface="Comic Sans MS" panose="030F0702030302020204" pitchFamily="66" charset="0"/>
              </a:rPr>
              <a:t>3:</a:t>
            </a:r>
            <a:r>
              <a:rPr lang="en-US" dirty="0" smtClean="0">
                <a:latin typeface="Comic Sans MS" panose="030F0702030302020204" pitchFamily="66" charset="0"/>
              </a:rPr>
              <a:t> Arab by 650</a:t>
            </a:r>
          </a:p>
          <a:p>
            <a:r>
              <a:rPr lang="en-US" b="1" dirty="0" smtClean="0">
                <a:latin typeface="Comic Sans MS" panose="030F0702030302020204" pitchFamily="66" charset="0"/>
              </a:rPr>
              <a:t>4:</a:t>
            </a:r>
            <a:r>
              <a:rPr lang="en-US" dirty="0" smtClean="0">
                <a:latin typeface="Comic Sans MS" panose="030F0702030302020204" pitchFamily="66" charset="0"/>
              </a:rPr>
              <a:t> Arab &amp; Berber by 750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582824" y="3944205"/>
            <a:ext cx="3220872" cy="1119115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780717" y="4041607"/>
            <a:ext cx="28250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dirty="0" smtClean="0">
                <a:latin typeface="Arial" panose="020B0604020202020204" pitchFamily="34" charset="0"/>
              </a:rPr>
              <a:t>We will use numbers</a:t>
            </a:r>
            <a:br>
              <a:rPr lang="en-US" altLang="en-US" dirty="0" smtClean="0">
                <a:latin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</a:rPr>
              <a:t>to trace the spread of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dirty="0" smtClean="0">
                <a:latin typeface="Arial" panose="020B0604020202020204" pitchFamily="34" charset="0"/>
              </a:rPr>
              <a:t>Islam.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33349" y="3944205"/>
            <a:ext cx="1886463" cy="1754326"/>
          </a:xfrm>
          <a:prstGeom prst="rect">
            <a:avLst/>
          </a:prstGeom>
          <a:solidFill>
            <a:srgbClr val="FFFFCC"/>
          </a:solidFill>
          <a:ln w="603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omic Sans MS" panose="030F0702030302020204" pitchFamily="66" charset="0"/>
              </a:rPr>
              <a:t>Find the 1’s</a:t>
            </a:r>
            <a:br>
              <a:rPr lang="en-US" altLang="en-US" b="1" dirty="0">
                <a:latin typeface="Comic Sans MS" panose="030F0702030302020204" pitchFamily="66" charset="0"/>
              </a:rPr>
            </a:br>
            <a:r>
              <a:rPr lang="en-US" altLang="en-US" b="1" dirty="0">
                <a:latin typeface="Comic Sans MS" panose="030F0702030302020204" pitchFamily="66" charset="0"/>
              </a:rPr>
              <a:t>to see the places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omic Sans MS" panose="030F0702030302020204" pitchFamily="66" charset="0"/>
              </a:rPr>
              <a:t>where </a:t>
            </a:r>
            <a:r>
              <a:rPr lang="en-US" altLang="en-US" b="1" dirty="0" smtClean="0">
                <a:latin typeface="Comic Sans MS" panose="030F0702030302020204" pitchFamily="66" charset="0"/>
              </a:rPr>
              <a:t>armies</a:t>
            </a:r>
            <a:r>
              <a:rPr lang="en-US" altLang="en-US" b="1" dirty="0">
                <a:latin typeface="Comic Sans MS" panose="030F0702030302020204" pitchFamily="66" charset="0"/>
              </a:rPr>
              <a:t/>
            </a:r>
            <a:br>
              <a:rPr lang="en-US" altLang="en-US" b="1" dirty="0">
                <a:latin typeface="Comic Sans MS" panose="030F0702030302020204" pitchFamily="66" charset="0"/>
              </a:rPr>
            </a:br>
            <a:r>
              <a:rPr lang="en-US" altLang="en-US" b="1" dirty="0">
                <a:latin typeface="Comic Sans MS" panose="030F0702030302020204" pitchFamily="66" charset="0"/>
              </a:rPr>
              <a:t>first brought </a:t>
            </a:r>
            <a:r>
              <a:rPr lang="en-US" altLang="en-US" b="1" dirty="0" smtClean="0">
                <a:latin typeface="Comic Sans MS" panose="030F0702030302020204" pitchFamily="66" charset="0"/>
              </a:rPr>
              <a:t>Muslim </a:t>
            </a:r>
            <a:r>
              <a:rPr lang="en-US" altLang="en-US" b="1" u="sng" dirty="0">
                <a:latin typeface="Comic Sans MS" panose="030F0702030302020204" pitchFamily="66" charset="0"/>
              </a:rPr>
              <a:t>rule</a:t>
            </a:r>
            <a:r>
              <a:rPr lang="en-US" altLang="en-US" b="1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1683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2290</TotalTime>
  <Words>779</Words>
  <Application>Microsoft Office PowerPoint</Application>
  <PresentationFormat>On-screen Show (4:3)</PresentationFormat>
  <Paragraphs>274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</dc:creator>
  <cp:lastModifiedBy>PG</cp:lastModifiedBy>
  <cp:revision>89</cp:revision>
  <dcterms:created xsi:type="dcterms:W3CDTF">2015-11-23T00:20:55Z</dcterms:created>
  <dcterms:modified xsi:type="dcterms:W3CDTF">2015-12-01T23:59:06Z</dcterms:modified>
</cp:coreProperties>
</file>