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69"/>
  </p:notesMasterIdLst>
  <p:sldIdLst>
    <p:sldId id="256" r:id="rId2"/>
    <p:sldId id="323" r:id="rId3"/>
    <p:sldId id="332" r:id="rId4"/>
    <p:sldId id="333" r:id="rId5"/>
    <p:sldId id="330" r:id="rId6"/>
    <p:sldId id="324" r:id="rId7"/>
    <p:sldId id="326" r:id="rId8"/>
    <p:sldId id="327" r:id="rId9"/>
    <p:sldId id="328" r:id="rId10"/>
    <p:sldId id="329" r:id="rId11"/>
    <p:sldId id="336" r:id="rId12"/>
    <p:sldId id="340" r:id="rId13"/>
    <p:sldId id="337" r:id="rId14"/>
    <p:sldId id="339" r:id="rId15"/>
    <p:sldId id="338" r:id="rId16"/>
    <p:sldId id="273" r:id="rId17"/>
    <p:sldId id="322" r:id="rId18"/>
    <p:sldId id="268" r:id="rId19"/>
    <p:sldId id="274" r:id="rId20"/>
    <p:sldId id="271" r:id="rId21"/>
    <p:sldId id="320" r:id="rId22"/>
    <p:sldId id="266" r:id="rId23"/>
    <p:sldId id="267" r:id="rId24"/>
    <p:sldId id="265" r:id="rId25"/>
    <p:sldId id="313" r:id="rId26"/>
    <p:sldId id="275" r:id="rId27"/>
    <p:sldId id="301" r:id="rId28"/>
    <p:sldId id="341" r:id="rId29"/>
    <p:sldId id="257" r:id="rId30"/>
    <p:sldId id="319" r:id="rId31"/>
    <p:sldId id="258" r:id="rId32"/>
    <p:sldId id="259" r:id="rId33"/>
    <p:sldId id="280" r:id="rId34"/>
    <p:sldId id="260" r:id="rId35"/>
    <p:sldId id="261" r:id="rId36"/>
    <p:sldId id="262" r:id="rId37"/>
    <p:sldId id="279" r:id="rId38"/>
    <p:sldId id="318" r:id="rId39"/>
    <p:sldId id="342" r:id="rId40"/>
    <p:sldId id="263" r:id="rId41"/>
    <p:sldId id="281" r:id="rId42"/>
    <p:sldId id="272" r:id="rId43"/>
    <p:sldId id="264" r:id="rId44"/>
    <p:sldId id="282" r:id="rId45"/>
    <p:sldId id="302" r:id="rId46"/>
    <p:sldId id="287" r:id="rId47"/>
    <p:sldId id="298" r:id="rId48"/>
    <p:sldId id="284" r:id="rId49"/>
    <p:sldId id="285" r:id="rId50"/>
    <p:sldId id="288" r:id="rId51"/>
    <p:sldId id="292" r:id="rId52"/>
    <p:sldId id="300" r:id="rId53"/>
    <p:sldId id="299" r:id="rId54"/>
    <p:sldId id="314" r:id="rId55"/>
    <p:sldId id="283" r:id="rId56"/>
    <p:sldId id="303" r:id="rId57"/>
    <p:sldId id="304" r:id="rId58"/>
    <p:sldId id="306" r:id="rId59"/>
    <p:sldId id="305" r:id="rId60"/>
    <p:sldId id="308" r:id="rId61"/>
    <p:sldId id="310" r:id="rId62"/>
    <p:sldId id="309" r:id="rId63"/>
    <p:sldId id="311" r:id="rId64"/>
    <p:sldId id="344" r:id="rId65"/>
    <p:sldId id="312" r:id="rId66"/>
    <p:sldId id="345" r:id="rId67"/>
    <p:sldId id="343" r:id="rId6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86" y="-12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261D58F-8404-46FA-AFC5-6919CC26D0EA}" type="datetimeFigureOut">
              <a:rPr lang="en-US"/>
              <a:pPr>
                <a:defRPr/>
              </a:pPr>
              <a:t>12/1/2015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9F4A35A-E043-4432-8897-2813BD497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778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C0BBC87-8714-4938-9011-593D064CF17E}" type="slidenum">
              <a:rPr lang="en-US" altLang="en-US" smtClean="0"/>
              <a:pPr/>
              <a:t>36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028 w 6027"/>
                <a:gd name="T1" fmla="*/ 201 h 2296"/>
                <a:gd name="T2" fmla="*/ 0 w 6027"/>
                <a:gd name="T3" fmla="*/ 201 h 2296"/>
                <a:gd name="T4" fmla="*/ 0 w 6027"/>
                <a:gd name="T5" fmla="*/ 0 h 2296"/>
                <a:gd name="T6" fmla="*/ 5028 w 6027"/>
                <a:gd name="T7" fmla="*/ 0 h 2296"/>
                <a:gd name="T8" fmla="*/ 5028 w 6027"/>
                <a:gd name="T9" fmla="*/ 201 h 2296"/>
                <a:gd name="T10" fmla="*/ 5028 w 6027"/>
                <a:gd name="T11" fmla="*/ 201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8 h 353"/>
                  <a:gd name="T4" fmla="*/ 24 w 186"/>
                  <a:gd name="T5" fmla="*/ 48 h 353"/>
                  <a:gd name="T6" fmla="*/ 18 w 186"/>
                  <a:gd name="T7" fmla="*/ 104 h 353"/>
                  <a:gd name="T8" fmla="*/ 42 w 186"/>
                  <a:gd name="T9" fmla="*/ 179 h 353"/>
                  <a:gd name="T10" fmla="*/ 48 w 186"/>
                  <a:gd name="T11" fmla="*/ 254 h 353"/>
                  <a:gd name="T12" fmla="*/ 0 w 186"/>
                  <a:gd name="T13" fmla="*/ 554 h 353"/>
                  <a:gd name="T14" fmla="*/ 54 w 186"/>
                  <a:gd name="T15" fmla="*/ 366 h 353"/>
                  <a:gd name="T16" fmla="*/ 84 w 186"/>
                  <a:gd name="T17" fmla="*/ 339 h 353"/>
                  <a:gd name="T18" fmla="*/ 126 w 186"/>
                  <a:gd name="T19" fmla="*/ 198 h 353"/>
                  <a:gd name="T20" fmla="*/ 144 w 186"/>
                  <a:gd name="T21" fmla="*/ 188 h 353"/>
                  <a:gd name="T22" fmla="*/ 144 w 186"/>
                  <a:gd name="T23" fmla="*/ 141 h 353"/>
                  <a:gd name="T24" fmla="*/ 186 w 186"/>
                  <a:gd name="T25" fmla="*/ 104 h 353"/>
                  <a:gd name="T26" fmla="*/ 162 w 186"/>
                  <a:gd name="T27" fmla="*/ 9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0 h 66"/>
                  <a:gd name="T8" fmla="*/ 6 w 155"/>
                  <a:gd name="T9" fmla="*/ 28 h 66"/>
                  <a:gd name="T10" fmla="*/ 0 w 155"/>
                  <a:gd name="T11" fmla="*/ 38 h 66"/>
                  <a:gd name="T12" fmla="*/ 78 w 155"/>
                  <a:gd name="T13" fmla="*/ 94 h 66"/>
                  <a:gd name="T14" fmla="*/ 96 w 155"/>
                  <a:gd name="T15" fmla="*/ 66 h 66"/>
                  <a:gd name="T16" fmla="*/ 155 w 155"/>
                  <a:gd name="T17" fmla="*/ 104 h 66"/>
                  <a:gd name="T18" fmla="*/ 126 w 155"/>
                  <a:gd name="T19" fmla="*/ 38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59 h 72"/>
                  <a:gd name="T2" fmla="*/ 0 w 42"/>
                  <a:gd name="T3" fmla="*/ 29 h 72"/>
                  <a:gd name="T4" fmla="*/ 12 w 42"/>
                  <a:gd name="T5" fmla="*/ 10 h 72"/>
                  <a:gd name="T6" fmla="*/ 0 w 42"/>
                  <a:gd name="T7" fmla="*/ 10 h 72"/>
                  <a:gd name="T8" fmla="*/ 12 w 42"/>
                  <a:gd name="T9" fmla="*/ 10 h 72"/>
                  <a:gd name="T10" fmla="*/ 24 w 42"/>
                  <a:gd name="T11" fmla="*/ 10 h 72"/>
                  <a:gd name="T12" fmla="*/ 36 w 42"/>
                  <a:gd name="T13" fmla="*/ 10 h 72"/>
                  <a:gd name="T14" fmla="*/ 42 w 42"/>
                  <a:gd name="T15" fmla="*/ 0 h 72"/>
                  <a:gd name="T16" fmla="*/ 30 w 42"/>
                  <a:gd name="T17" fmla="*/ 29 h 72"/>
                  <a:gd name="T18" fmla="*/ 42 w 42"/>
                  <a:gd name="T19" fmla="*/ 78 h 72"/>
                  <a:gd name="T20" fmla="*/ 12 w 42"/>
                  <a:gd name="T21" fmla="*/ 115 h 72"/>
                  <a:gd name="T22" fmla="*/ 6 w 42"/>
                  <a:gd name="T23" fmla="*/ 59 h 72"/>
                  <a:gd name="T24" fmla="*/ 6 w 42"/>
                  <a:gd name="T25" fmla="*/ 59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4 h 287"/>
                <a:gd name="T4" fmla="*/ 66 w 365"/>
                <a:gd name="T5" fmla="*/ 116 h 287"/>
                <a:gd name="T6" fmla="*/ 143 w 365"/>
                <a:gd name="T7" fmla="*/ 192 h 287"/>
                <a:gd name="T8" fmla="*/ 191 w 365"/>
                <a:gd name="T9" fmla="*/ 176 h 287"/>
                <a:gd name="T10" fmla="*/ 341 w 365"/>
                <a:gd name="T11" fmla="*/ 303 h 287"/>
                <a:gd name="T12" fmla="*/ 305 w 365"/>
                <a:gd name="T13" fmla="*/ 183 h 287"/>
                <a:gd name="T14" fmla="*/ 365 w 365"/>
                <a:gd name="T15" fmla="*/ 140 h 287"/>
                <a:gd name="T16" fmla="*/ 359 w 365"/>
                <a:gd name="T17" fmla="*/ 134 h 287"/>
                <a:gd name="T18" fmla="*/ 335 w 365"/>
                <a:gd name="T19" fmla="*/ 122 h 287"/>
                <a:gd name="T20" fmla="*/ 299 w 365"/>
                <a:gd name="T21" fmla="*/ 94 h 287"/>
                <a:gd name="T22" fmla="*/ 257 w 365"/>
                <a:gd name="T23" fmla="*/ 76 h 287"/>
                <a:gd name="T24" fmla="*/ 215 w 365"/>
                <a:gd name="T25" fmla="*/ 58 h 287"/>
                <a:gd name="T26" fmla="*/ 173 w 365"/>
                <a:gd name="T27" fmla="*/ 40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4 h 60"/>
                <a:gd name="T16" fmla="*/ 65 w 71"/>
                <a:gd name="T17" fmla="*/ 46 h 60"/>
                <a:gd name="T18" fmla="*/ 71 w 71"/>
                <a:gd name="T19" fmla="*/ 58 h 60"/>
                <a:gd name="T20" fmla="*/ 71 w 71"/>
                <a:gd name="T21" fmla="*/ 64 h 60"/>
                <a:gd name="T22" fmla="*/ 59 w 71"/>
                <a:gd name="T23" fmla="*/ 58 h 60"/>
                <a:gd name="T24" fmla="*/ 47 w 71"/>
                <a:gd name="T25" fmla="*/ 46 h 60"/>
                <a:gd name="T26" fmla="*/ 23 w 71"/>
                <a:gd name="T27" fmla="*/ 34 h 60"/>
                <a:gd name="T28" fmla="*/ 23 w 71"/>
                <a:gd name="T29" fmla="*/ 40 h 60"/>
                <a:gd name="T30" fmla="*/ 18 w 71"/>
                <a:gd name="T31" fmla="*/ 46 h 60"/>
                <a:gd name="T32" fmla="*/ 12 w 71"/>
                <a:gd name="T33" fmla="*/ 52 h 60"/>
                <a:gd name="T34" fmla="*/ 6 w 71"/>
                <a:gd name="T35" fmla="*/ 52 h 60"/>
                <a:gd name="T36" fmla="*/ 6 w 71"/>
                <a:gd name="T37" fmla="*/ 52 h 60"/>
                <a:gd name="T38" fmla="*/ 6 w 71"/>
                <a:gd name="T39" fmla="*/ 40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8 h 162"/>
                <a:gd name="T10" fmla="*/ 96 w 161"/>
                <a:gd name="T11" fmla="*/ 64 h 162"/>
                <a:gd name="T12" fmla="*/ 102 w 161"/>
                <a:gd name="T13" fmla="*/ 76 h 162"/>
                <a:gd name="T14" fmla="*/ 108 w 161"/>
                <a:gd name="T15" fmla="*/ 88 h 162"/>
                <a:gd name="T16" fmla="*/ 120 w 161"/>
                <a:gd name="T17" fmla="*/ 100 h 162"/>
                <a:gd name="T18" fmla="*/ 143 w 161"/>
                <a:gd name="T19" fmla="*/ 118 h 162"/>
                <a:gd name="T20" fmla="*/ 155 w 161"/>
                <a:gd name="T21" fmla="*/ 146 h 162"/>
                <a:gd name="T22" fmla="*/ 161 w 161"/>
                <a:gd name="T23" fmla="*/ 164 h 162"/>
                <a:gd name="T24" fmla="*/ 161 w 161"/>
                <a:gd name="T25" fmla="*/ 170 h 162"/>
                <a:gd name="T26" fmla="*/ 96 w 161"/>
                <a:gd name="T27" fmla="*/ 106 h 162"/>
                <a:gd name="T28" fmla="*/ 30 w 161"/>
                <a:gd name="T29" fmla="*/ 58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4 h 60"/>
                <a:gd name="T4" fmla="*/ 41 w 59"/>
                <a:gd name="T5" fmla="*/ 40 h 60"/>
                <a:gd name="T6" fmla="*/ 47 w 59"/>
                <a:gd name="T7" fmla="*/ 46 h 60"/>
                <a:gd name="T8" fmla="*/ 53 w 59"/>
                <a:gd name="T9" fmla="*/ 58 h 60"/>
                <a:gd name="T10" fmla="*/ 53 w 59"/>
                <a:gd name="T11" fmla="*/ 64 h 60"/>
                <a:gd name="T12" fmla="*/ 47 w 59"/>
                <a:gd name="T13" fmla="*/ 58 h 60"/>
                <a:gd name="T14" fmla="*/ 35 w 59"/>
                <a:gd name="T15" fmla="*/ 52 h 60"/>
                <a:gd name="T16" fmla="*/ 23 w 59"/>
                <a:gd name="T17" fmla="*/ 40 h 60"/>
                <a:gd name="T18" fmla="*/ 17 w 59"/>
                <a:gd name="T19" fmla="*/ 34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0 h 204"/>
                <a:gd name="T2" fmla="*/ 245 w 245"/>
                <a:gd name="T3" fmla="*/ 46 h 204"/>
                <a:gd name="T4" fmla="*/ 209 w 245"/>
                <a:gd name="T5" fmla="*/ 88 h 204"/>
                <a:gd name="T6" fmla="*/ 143 w 245"/>
                <a:gd name="T7" fmla="*/ 140 h 204"/>
                <a:gd name="T8" fmla="*/ 167 w 245"/>
                <a:gd name="T9" fmla="*/ 164 h 204"/>
                <a:gd name="T10" fmla="*/ 179 w 245"/>
                <a:gd name="T11" fmla="*/ 216 h 204"/>
                <a:gd name="T12" fmla="*/ 77 w 245"/>
                <a:gd name="T13" fmla="*/ 140 h 204"/>
                <a:gd name="T14" fmla="*/ 47 w 245"/>
                <a:gd name="T15" fmla="*/ 88 h 204"/>
                <a:gd name="T16" fmla="*/ 89 w 245"/>
                <a:gd name="T17" fmla="*/ 70 h 204"/>
                <a:gd name="T18" fmla="*/ 59 w 245"/>
                <a:gd name="T19" fmla="*/ 40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0 h 204"/>
                <a:gd name="T50" fmla="*/ 233 w 245"/>
                <a:gd name="T51" fmla="*/ 40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66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167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4648A-218C-41C1-9634-9DD2D9D5B6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58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1E6B2-B5E0-4723-89B2-520A2AC371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39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6F6E8-41FA-4029-8F0D-FF29DBE9EB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654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46A9B-C076-41AE-959D-55085524B9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42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8E737-FAF0-4EB3-863C-5D8C39F05E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22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55705-DA37-4765-B911-FD42DD9DA4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94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2CD3D-3B9E-49F7-A6B4-7343D214E1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41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858BD-A9B5-4BB0-9953-B5C410CF37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79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6FD37-E589-4A49-85E8-B09B9223AF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20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2AE84-F055-4275-A6F2-17B41581F5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487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BCE94-8D7D-4287-882E-DB63DE9A0A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46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028 w 6027"/>
                <a:gd name="T1" fmla="*/ 201 h 2296"/>
                <a:gd name="T2" fmla="*/ 0 w 6027"/>
                <a:gd name="T3" fmla="*/ 201 h 2296"/>
                <a:gd name="T4" fmla="*/ 0 w 6027"/>
                <a:gd name="T5" fmla="*/ 0 h 2296"/>
                <a:gd name="T6" fmla="*/ 5028 w 6027"/>
                <a:gd name="T7" fmla="*/ 0 h 2296"/>
                <a:gd name="T8" fmla="*/ 5028 w 6027"/>
                <a:gd name="T9" fmla="*/ 201 h 2296"/>
                <a:gd name="T10" fmla="*/ 5028 w 6027"/>
                <a:gd name="T11" fmla="*/ 201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512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8 h 353"/>
                  <a:gd name="T4" fmla="*/ 24 w 186"/>
                  <a:gd name="T5" fmla="*/ 48 h 353"/>
                  <a:gd name="T6" fmla="*/ 18 w 186"/>
                  <a:gd name="T7" fmla="*/ 104 h 353"/>
                  <a:gd name="T8" fmla="*/ 42 w 186"/>
                  <a:gd name="T9" fmla="*/ 179 h 353"/>
                  <a:gd name="T10" fmla="*/ 48 w 186"/>
                  <a:gd name="T11" fmla="*/ 254 h 353"/>
                  <a:gd name="T12" fmla="*/ 0 w 186"/>
                  <a:gd name="T13" fmla="*/ 554 h 353"/>
                  <a:gd name="T14" fmla="*/ 54 w 186"/>
                  <a:gd name="T15" fmla="*/ 366 h 353"/>
                  <a:gd name="T16" fmla="*/ 84 w 186"/>
                  <a:gd name="T17" fmla="*/ 339 h 353"/>
                  <a:gd name="T18" fmla="*/ 126 w 186"/>
                  <a:gd name="T19" fmla="*/ 198 h 353"/>
                  <a:gd name="T20" fmla="*/ 144 w 186"/>
                  <a:gd name="T21" fmla="*/ 188 h 353"/>
                  <a:gd name="T22" fmla="*/ 144 w 186"/>
                  <a:gd name="T23" fmla="*/ 141 h 353"/>
                  <a:gd name="T24" fmla="*/ 186 w 186"/>
                  <a:gd name="T25" fmla="*/ 104 h 353"/>
                  <a:gd name="T26" fmla="*/ 162 w 186"/>
                  <a:gd name="T27" fmla="*/ 9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0 h 66"/>
                  <a:gd name="T8" fmla="*/ 6 w 155"/>
                  <a:gd name="T9" fmla="*/ 28 h 66"/>
                  <a:gd name="T10" fmla="*/ 0 w 155"/>
                  <a:gd name="T11" fmla="*/ 38 h 66"/>
                  <a:gd name="T12" fmla="*/ 78 w 155"/>
                  <a:gd name="T13" fmla="*/ 94 h 66"/>
                  <a:gd name="T14" fmla="*/ 96 w 155"/>
                  <a:gd name="T15" fmla="*/ 66 h 66"/>
                  <a:gd name="T16" fmla="*/ 155 w 155"/>
                  <a:gd name="T17" fmla="*/ 104 h 66"/>
                  <a:gd name="T18" fmla="*/ 126 w 155"/>
                  <a:gd name="T19" fmla="*/ 38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59 h 72"/>
                  <a:gd name="T2" fmla="*/ 0 w 42"/>
                  <a:gd name="T3" fmla="*/ 29 h 72"/>
                  <a:gd name="T4" fmla="*/ 12 w 42"/>
                  <a:gd name="T5" fmla="*/ 10 h 72"/>
                  <a:gd name="T6" fmla="*/ 0 w 42"/>
                  <a:gd name="T7" fmla="*/ 10 h 72"/>
                  <a:gd name="T8" fmla="*/ 12 w 42"/>
                  <a:gd name="T9" fmla="*/ 10 h 72"/>
                  <a:gd name="T10" fmla="*/ 24 w 42"/>
                  <a:gd name="T11" fmla="*/ 10 h 72"/>
                  <a:gd name="T12" fmla="*/ 36 w 42"/>
                  <a:gd name="T13" fmla="*/ 10 h 72"/>
                  <a:gd name="T14" fmla="*/ 42 w 42"/>
                  <a:gd name="T15" fmla="*/ 0 h 72"/>
                  <a:gd name="T16" fmla="*/ 30 w 42"/>
                  <a:gd name="T17" fmla="*/ 29 h 72"/>
                  <a:gd name="T18" fmla="*/ 42 w 42"/>
                  <a:gd name="T19" fmla="*/ 78 h 72"/>
                  <a:gd name="T20" fmla="*/ 12 w 42"/>
                  <a:gd name="T21" fmla="*/ 115 h 72"/>
                  <a:gd name="T22" fmla="*/ 6 w 42"/>
                  <a:gd name="T23" fmla="*/ 59 h 72"/>
                  <a:gd name="T24" fmla="*/ 6 w 42"/>
                  <a:gd name="T25" fmla="*/ 59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3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4 h 287"/>
                <a:gd name="T4" fmla="*/ 66 w 365"/>
                <a:gd name="T5" fmla="*/ 116 h 287"/>
                <a:gd name="T6" fmla="*/ 143 w 365"/>
                <a:gd name="T7" fmla="*/ 192 h 287"/>
                <a:gd name="T8" fmla="*/ 191 w 365"/>
                <a:gd name="T9" fmla="*/ 176 h 287"/>
                <a:gd name="T10" fmla="*/ 341 w 365"/>
                <a:gd name="T11" fmla="*/ 303 h 287"/>
                <a:gd name="T12" fmla="*/ 305 w 365"/>
                <a:gd name="T13" fmla="*/ 183 h 287"/>
                <a:gd name="T14" fmla="*/ 365 w 365"/>
                <a:gd name="T15" fmla="*/ 140 h 287"/>
                <a:gd name="T16" fmla="*/ 359 w 365"/>
                <a:gd name="T17" fmla="*/ 134 h 287"/>
                <a:gd name="T18" fmla="*/ 335 w 365"/>
                <a:gd name="T19" fmla="*/ 122 h 287"/>
                <a:gd name="T20" fmla="*/ 299 w 365"/>
                <a:gd name="T21" fmla="*/ 94 h 287"/>
                <a:gd name="T22" fmla="*/ 257 w 365"/>
                <a:gd name="T23" fmla="*/ 76 h 287"/>
                <a:gd name="T24" fmla="*/ 215 w 365"/>
                <a:gd name="T25" fmla="*/ 58 h 287"/>
                <a:gd name="T26" fmla="*/ 173 w 365"/>
                <a:gd name="T27" fmla="*/ 40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4 h 60"/>
                <a:gd name="T16" fmla="*/ 65 w 71"/>
                <a:gd name="T17" fmla="*/ 46 h 60"/>
                <a:gd name="T18" fmla="*/ 71 w 71"/>
                <a:gd name="T19" fmla="*/ 58 h 60"/>
                <a:gd name="T20" fmla="*/ 71 w 71"/>
                <a:gd name="T21" fmla="*/ 64 h 60"/>
                <a:gd name="T22" fmla="*/ 59 w 71"/>
                <a:gd name="T23" fmla="*/ 58 h 60"/>
                <a:gd name="T24" fmla="*/ 47 w 71"/>
                <a:gd name="T25" fmla="*/ 46 h 60"/>
                <a:gd name="T26" fmla="*/ 23 w 71"/>
                <a:gd name="T27" fmla="*/ 34 h 60"/>
                <a:gd name="T28" fmla="*/ 23 w 71"/>
                <a:gd name="T29" fmla="*/ 40 h 60"/>
                <a:gd name="T30" fmla="*/ 18 w 71"/>
                <a:gd name="T31" fmla="*/ 46 h 60"/>
                <a:gd name="T32" fmla="*/ 12 w 71"/>
                <a:gd name="T33" fmla="*/ 52 h 60"/>
                <a:gd name="T34" fmla="*/ 6 w 71"/>
                <a:gd name="T35" fmla="*/ 52 h 60"/>
                <a:gd name="T36" fmla="*/ 6 w 71"/>
                <a:gd name="T37" fmla="*/ 52 h 60"/>
                <a:gd name="T38" fmla="*/ 6 w 71"/>
                <a:gd name="T39" fmla="*/ 40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8 h 162"/>
                <a:gd name="T10" fmla="*/ 96 w 161"/>
                <a:gd name="T11" fmla="*/ 64 h 162"/>
                <a:gd name="T12" fmla="*/ 102 w 161"/>
                <a:gd name="T13" fmla="*/ 76 h 162"/>
                <a:gd name="T14" fmla="*/ 108 w 161"/>
                <a:gd name="T15" fmla="*/ 88 h 162"/>
                <a:gd name="T16" fmla="*/ 120 w 161"/>
                <a:gd name="T17" fmla="*/ 100 h 162"/>
                <a:gd name="T18" fmla="*/ 143 w 161"/>
                <a:gd name="T19" fmla="*/ 118 h 162"/>
                <a:gd name="T20" fmla="*/ 155 w 161"/>
                <a:gd name="T21" fmla="*/ 146 h 162"/>
                <a:gd name="T22" fmla="*/ 161 w 161"/>
                <a:gd name="T23" fmla="*/ 164 h 162"/>
                <a:gd name="T24" fmla="*/ 161 w 161"/>
                <a:gd name="T25" fmla="*/ 170 h 162"/>
                <a:gd name="T26" fmla="*/ 96 w 161"/>
                <a:gd name="T27" fmla="*/ 106 h 162"/>
                <a:gd name="T28" fmla="*/ 30 w 161"/>
                <a:gd name="T29" fmla="*/ 58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4 h 60"/>
                <a:gd name="T4" fmla="*/ 41 w 59"/>
                <a:gd name="T5" fmla="*/ 40 h 60"/>
                <a:gd name="T6" fmla="*/ 47 w 59"/>
                <a:gd name="T7" fmla="*/ 46 h 60"/>
                <a:gd name="T8" fmla="*/ 53 w 59"/>
                <a:gd name="T9" fmla="*/ 58 h 60"/>
                <a:gd name="T10" fmla="*/ 53 w 59"/>
                <a:gd name="T11" fmla="*/ 64 h 60"/>
                <a:gd name="T12" fmla="*/ 47 w 59"/>
                <a:gd name="T13" fmla="*/ 58 h 60"/>
                <a:gd name="T14" fmla="*/ 35 w 59"/>
                <a:gd name="T15" fmla="*/ 52 h 60"/>
                <a:gd name="T16" fmla="*/ 23 w 59"/>
                <a:gd name="T17" fmla="*/ 40 h 60"/>
                <a:gd name="T18" fmla="*/ 17 w 59"/>
                <a:gd name="T19" fmla="*/ 34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0 h 204"/>
                <a:gd name="T2" fmla="*/ 245 w 245"/>
                <a:gd name="T3" fmla="*/ 46 h 204"/>
                <a:gd name="T4" fmla="*/ 209 w 245"/>
                <a:gd name="T5" fmla="*/ 88 h 204"/>
                <a:gd name="T6" fmla="*/ 143 w 245"/>
                <a:gd name="T7" fmla="*/ 140 h 204"/>
                <a:gd name="T8" fmla="*/ 167 w 245"/>
                <a:gd name="T9" fmla="*/ 164 h 204"/>
                <a:gd name="T10" fmla="*/ 179 w 245"/>
                <a:gd name="T11" fmla="*/ 216 h 204"/>
                <a:gd name="T12" fmla="*/ 77 w 245"/>
                <a:gd name="T13" fmla="*/ 140 h 204"/>
                <a:gd name="T14" fmla="*/ 47 w 245"/>
                <a:gd name="T15" fmla="*/ 88 h 204"/>
                <a:gd name="T16" fmla="*/ 89 w 245"/>
                <a:gd name="T17" fmla="*/ 70 h 204"/>
                <a:gd name="T18" fmla="*/ 59 w 245"/>
                <a:gd name="T19" fmla="*/ 40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0 h 204"/>
                <a:gd name="T50" fmla="*/ 233 w 245"/>
                <a:gd name="T51" fmla="*/ 40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4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44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4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46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4DB5F830-69AF-4A4A-8B2C-CD83F81E60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219200"/>
            <a:ext cx="8229600" cy="35052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/>
              <a:t>Environments</a:t>
            </a:r>
            <a:r>
              <a:rPr lang="en-US" smtClean="0"/>
              <a:t/>
            </a:r>
            <a:br>
              <a:rPr lang="en-US" smtClean="0"/>
            </a:br>
            <a:r>
              <a:rPr lang="en-US" sz="2400" smtClean="0"/>
              <a:t>along the</a:t>
            </a:r>
            <a:r>
              <a:rPr lang="en-US" smtClean="0"/>
              <a:t/>
            </a:r>
            <a:br>
              <a:rPr lang="en-US" smtClean="0"/>
            </a:br>
            <a:r>
              <a:rPr lang="en-US" sz="4400" smtClean="0"/>
              <a:t>Lewis and Clark Trail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51054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smtClean="0"/>
              <a:t>Philip J. and Carol A. Gersmehl</a:t>
            </a:r>
          </a:p>
          <a:p>
            <a:pPr eaLnBrk="1" hangingPunct="1">
              <a:defRPr/>
            </a:pPr>
            <a:r>
              <a:rPr lang="en-US" sz="2000" smtClean="0"/>
              <a:t>New York Center for Geographic Learning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12US-Landcover-Route_Lewis&amp;Clark_Apr25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 bwMode="auto">
          <a:xfrm>
            <a:off x="3276600" y="4114800"/>
            <a:ext cx="4038600" cy="2436813"/>
          </a:xfrm>
          <a:prstGeom prst="wedgeRoundRectCallout">
            <a:avLst>
              <a:gd name="adj1" fmla="val -17967"/>
              <a:gd name="adj2" fmla="val -120030"/>
              <a:gd name="adj3" fmla="val 16667"/>
            </a:avLst>
          </a:prstGeom>
          <a:solidFill>
            <a:srgbClr val="FFCCCC"/>
          </a:solidFill>
          <a:ln w="9525" cap="flat" cmpd="sng" algn="ctr">
            <a:solidFill>
              <a:schemeClr val="bg2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The maps all have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Lewis and Clark’s route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printed on top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of other information.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 bwMode="auto">
          <a:xfrm>
            <a:off x="152400" y="457200"/>
            <a:ext cx="3657600" cy="2436813"/>
          </a:xfrm>
          <a:prstGeom prst="wedgeRoundRectCallout">
            <a:avLst>
              <a:gd name="adj1" fmla="val -18379"/>
              <a:gd name="adj2" fmla="val -49075"/>
              <a:gd name="adj3" fmla="val 16667"/>
            </a:avLst>
          </a:prstGeom>
          <a:solidFill>
            <a:srgbClr val="FFCCCC"/>
          </a:solidFill>
          <a:ln w="9525" cap="flat" cmpd="sng" algn="ctr">
            <a:solidFill>
              <a:schemeClr val="bg2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Imagine that you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were going on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a one-week hike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through this area.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 bwMode="auto">
          <a:xfrm>
            <a:off x="152400" y="457200"/>
            <a:ext cx="3657600" cy="2436813"/>
          </a:xfrm>
          <a:prstGeom prst="wedgeRoundRectCallout">
            <a:avLst>
              <a:gd name="adj1" fmla="val -18379"/>
              <a:gd name="adj2" fmla="val -49075"/>
              <a:gd name="adj3" fmla="val 16667"/>
            </a:avLst>
          </a:prstGeom>
          <a:solidFill>
            <a:srgbClr val="FFCCCC"/>
          </a:solidFill>
          <a:ln w="9525" cap="flat" cmpd="sng" algn="ctr">
            <a:solidFill>
              <a:schemeClr val="bg2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The question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is simple: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solidFill>
                <a:schemeClr val="accent5">
                  <a:lumMod val="10000"/>
                </a:schemeClr>
              </a:solidFill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What do you want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in your pack?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 bwMode="auto">
          <a:xfrm>
            <a:off x="228600" y="2125287"/>
            <a:ext cx="3657600" cy="4419600"/>
          </a:xfrm>
          <a:prstGeom prst="wedgeRoundRectCallout">
            <a:avLst>
              <a:gd name="adj1" fmla="val -18379"/>
              <a:gd name="adj2" fmla="val -49075"/>
              <a:gd name="adj3" fmla="val 16667"/>
            </a:avLst>
          </a:prstGeom>
          <a:solidFill>
            <a:srgbClr val="FFCCCC"/>
          </a:solidFill>
          <a:ln w="9525" cap="flat" cmpd="sng" algn="ctr">
            <a:solidFill>
              <a:schemeClr val="bg2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There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 is a difference</a:t>
            </a: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: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900" dirty="0">
              <a:solidFill>
                <a:schemeClr val="accent5">
                  <a:lumMod val="10000"/>
                </a:schemeClr>
              </a:solidFill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We were planning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a one-week trip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in one environment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 we knew quite well.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Lewis and Clark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were planning a year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in many different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environments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they did not know.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4800"/>
            <a:ext cx="64008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would you take to go </a:t>
            </a:r>
          </a:p>
          <a:p>
            <a:pPr eaLnBrk="1" hangingPunct="1">
              <a:defRPr/>
            </a:pPr>
            <a:r>
              <a:rPr lang="en-US" dirty="0" smtClean="0"/>
              <a:t>all the way across the country?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1143000" y="2286000"/>
            <a:ext cx="914400" cy="533400"/>
          </a:xfrm>
          <a:prstGeom prst="roundRect">
            <a:avLst/>
          </a:prstGeom>
          <a:solidFill>
            <a:schemeClr val="bg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</a:rPr>
              <a:t> Axe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3048000" y="2705100"/>
            <a:ext cx="1066800" cy="533400"/>
          </a:xfrm>
          <a:prstGeom prst="roundRect">
            <a:avLst/>
          </a:prstGeom>
          <a:solidFill>
            <a:schemeClr val="bg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</a:rPr>
              <a:t> Coat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5029200" y="2286000"/>
            <a:ext cx="1066800" cy="533400"/>
          </a:xfrm>
          <a:prstGeom prst="roundRect">
            <a:avLst/>
          </a:prstGeom>
          <a:solidFill>
            <a:schemeClr val="bg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</a:rPr>
              <a:t> Rifle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533400" y="3505200"/>
            <a:ext cx="1066800" cy="533400"/>
          </a:xfrm>
          <a:prstGeom prst="roundRect">
            <a:avLst/>
          </a:prstGeom>
          <a:solidFill>
            <a:schemeClr val="bg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</a:rPr>
              <a:t> Saw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7010400" y="2720975"/>
            <a:ext cx="1066800" cy="533400"/>
          </a:xfrm>
          <a:prstGeom prst="roundRect">
            <a:avLst/>
          </a:prstGeom>
          <a:solidFill>
            <a:schemeClr val="bg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</a:rPr>
              <a:t> Nails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2362200" y="3771900"/>
            <a:ext cx="1066800" cy="533400"/>
          </a:xfrm>
          <a:prstGeom prst="roundRect">
            <a:avLst/>
          </a:prstGeom>
          <a:solidFill>
            <a:schemeClr val="bg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</a:rPr>
              <a:t> Flint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4495800" y="3497263"/>
            <a:ext cx="1600200" cy="808037"/>
          </a:xfrm>
          <a:prstGeom prst="roundRect">
            <a:avLst/>
          </a:prstGeom>
          <a:solidFill>
            <a:schemeClr val="bg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/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</a:rPr>
              <a:t> Mosquito Net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1341438" y="4724400"/>
            <a:ext cx="1600200" cy="533400"/>
          </a:xfrm>
          <a:prstGeom prst="roundRect">
            <a:avLst/>
          </a:prstGeom>
          <a:solidFill>
            <a:schemeClr val="bg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/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</a:rPr>
              <a:t> Medicine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6781800" y="3924300"/>
            <a:ext cx="1066800" cy="533400"/>
          </a:xfrm>
          <a:prstGeom prst="roundRect">
            <a:avLst/>
          </a:prstGeom>
          <a:solidFill>
            <a:schemeClr val="bg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</a:rPr>
              <a:t> Tent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3611563" y="5006975"/>
            <a:ext cx="1036637" cy="533400"/>
          </a:xfrm>
          <a:prstGeom prst="roundRect">
            <a:avLst/>
          </a:prstGeom>
          <a:solidFill>
            <a:schemeClr val="bg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/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</a:rPr>
              <a:t> Gifts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6507163" y="1752600"/>
            <a:ext cx="1341437" cy="533400"/>
          </a:xfrm>
          <a:prstGeom prst="roundRect">
            <a:avLst/>
          </a:prstGeom>
          <a:solidFill>
            <a:schemeClr val="bg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/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</a:rPr>
              <a:t> Bullets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9402763" y="-1501775"/>
            <a:ext cx="1341437" cy="533400"/>
          </a:xfrm>
          <a:prstGeom prst="roundRect">
            <a:avLst/>
          </a:prstGeom>
          <a:solidFill>
            <a:schemeClr val="bg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</a:rPr>
              <a:t> Bullets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5837238" y="4876800"/>
            <a:ext cx="1706562" cy="533400"/>
          </a:xfrm>
          <a:prstGeom prst="roundRect">
            <a:avLst/>
          </a:prstGeom>
          <a:solidFill>
            <a:schemeClr val="bg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/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</a:rPr>
              <a:t> Compass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212725" y="1485900"/>
            <a:ext cx="1708150" cy="533400"/>
          </a:xfrm>
          <a:prstGeom prst="roundRect">
            <a:avLst/>
          </a:prstGeom>
          <a:solidFill>
            <a:schemeClr val="bg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/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</a:rPr>
              <a:t> Telescope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2574925" y="1905000"/>
            <a:ext cx="1158875" cy="533400"/>
          </a:xfrm>
          <a:prstGeom prst="roundRect">
            <a:avLst/>
          </a:prstGeom>
          <a:solidFill>
            <a:schemeClr val="bg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/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</a:rPr>
              <a:t> Boots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4137025" y="1524000"/>
            <a:ext cx="1577975" cy="533400"/>
          </a:xfrm>
          <a:prstGeom prst="roundRect">
            <a:avLst/>
          </a:prstGeom>
          <a:solidFill>
            <a:schemeClr val="bg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/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</a:rPr>
              <a:t> Raincoat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625475" y="5540375"/>
            <a:ext cx="1295400" cy="533400"/>
          </a:xfrm>
          <a:prstGeom prst="roundRect">
            <a:avLst/>
          </a:prstGeom>
          <a:solidFill>
            <a:schemeClr val="bg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/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</a:rPr>
              <a:t> Candy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7696200" y="5540375"/>
            <a:ext cx="1028700" cy="533400"/>
          </a:xfrm>
          <a:prstGeom prst="roundRect">
            <a:avLst/>
          </a:prstGeom>
          <a:solidFill>
            <a:schemeClr val="bg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/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</a:rPr>
              <a:t> Map</a:t>
            </a:r>
          </a:p>
        </p:txBody>
      </p:sp>
      <p:sp>
        <p:nvSpPr>
          <p:cNvPr id="22" name="Rounded Rectangle 21"/>
          <p:cNvSpPr/>
          <p:nvPr/>
        </p:nvSpPr>
        <p:spPr bwMode="auto">
          <a:xfrm>
            <a:off x="5295900" y="5813425"/>
            <a:ext cx="1485900" cy="533400"/>
          </a:xfrm>
          <a:prstGeom prst="roundRect">
            <a:avLst/>
          </a:prstGeom>
          <a:solidFill>
            <a:schemeClr val="bg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/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</a:rPr>
              <a:t>Pen, Ink</a:t>
            </a:r>
          </a:p>
        </p:txBody>
      </p:sp>
      <p:sp>
        <p:nvSpPr>
          <p:cNvPr id="23" name="Rounded Rectangle 22"/>
          <p:cNvSpPr>
            <a:spLocks noChangeArrowheads="1"/>
          </p:cNvSpPr>
          <p:nvPr/>
        </p:nvSpPr>
        <p:spPr bwMode="auto">
          <a:xfrm>
            <a:off x="2411413" y="2479675"/>
            <a:ext cx="4095750" cy="25844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altLang="en-US" sz="3600">
              <a:solidFill>
                <a:srgbClr val="FF0000"/>
              </a:solidFill>
            </a:endParaRPr>
          </a:p>
          <a:p>
            <a:pPr algn="ctr"/>
            <a:r>
              <a:rPr lang="en-US" altLang="en-US" sz="3600">
                <a:solidFill>
                  <a:srgbClr val="FF0000"/>
                </a:solidFill>
              </a:rPr>
              <a:t>Wagon ?</a:t>
            </a:r>
          </a:p>
          <a:p>
            <a:pPr algn="ctr"/>
            <a:endParaRPr lang="en-US" altLang="en-US" sz="1400">
              <a:solidFill>
                <a:srgbClr val="FF0000"/>
              </a:solidFill>
            </a:endParaRPr>
          </a:p>
          <a:p>
            <a:pPr algn="ctr"/>
            <a:r>
              <a:rPr lang="en-US" altLang="en-US" sz="3600">
                <a:solidFill>
                  <a:srgbClr val="FF0000"/>
                </a:solidFill>
              </a:rPr>
              <a:t>Boat ?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437188" y="2609850"/>
            <a:ext cx="1573212" cy="644525"/>
          </a:xfrm>
          <a:prstGeom prst="roundRect">
            <a:avLst/>
          </a:prstGeom>
          <a:solidFill>
            <a:schemeClr val="tx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/>
          <a:lstStyle/>
          <a:p>
            <a:pPr algn="ctr">
              <a:defRPr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Oars</a:t>
            </a:r>
          </a:p>
        </p:txBody>
      </p:sp>
      <p:sp>
        <p:nvSpPr>
          <p:cNvPr id="25" name="Rounded Rectangle 24"/>
          <p:cNvSpPr/>
          <p:nvPr/>
        </p:nvSpPr>
        <p:spPr bwMode="auto">
          <a:xfrm>
            <a:off x="1920875" y="2398713"/>
            <a:ext cx="1428750" cy="642937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/>
          <a:lstStyle/>
          <a:p>
            <a:pPr algn="ctr">
              <a:defRPr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Horses</a:t>
            </a:r>
          </a:p>
        </p:txBody>
      </p:sp>
      <p:sp>
        <p:nvSpPr>
          <p:cNvPr id="26" name="Rounded Rectangle 25"/>
          <p:cNvSpPr/>
          <p:nvPr/>
        </p:nvSpPr>
        <p:spPr bwMode="auto">
          <a:xfrm>
            <a:off x="1600200" y="2959100"/>
            <a:ext cx="1554163" cy="642938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/>
          <a:lstStyle/>
          <a:p>
            <a:pPr algn="ctr">
              <a:defRPr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Wheels</a:t>
            </a:r>
          </a:p>
        </p:txBody>
      </p:sp>
      <p:sp>
        <p:nvSpPr>
          <p:cNvPr id="27" name="Rounded Rectangle 26"/>
          <p:cNvSpPr/>
          <p:nvPr/>
        </p:nvSpPr>
        <p:spPr bwMode="auto">
          <a:xfrm>
            <a:off x="1920875" y="3546475"/>
            <a:ext cx="1428750" cy="644525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/>
          <a:lstStyle/>
          <a:p>
            <a:pPr algn="ctr">
              <a:defRPr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Grease</a:t>
            </a:r>
          </a:p>
        </p:txBody>
      </p:sp>
      <p:sp>
        <p:nvSpPr>
          <p:cNvPr id="28" name="Rounded Rectangle 27"/>
          <p:cNvSpPr/>
          <p:nvPr/>
        </p:nvSpPr>
        <p:spPr bwMode="auto">
          <a:xfrm>
            <a:off x="1854200" y="4135438"/>
            <a:ext cx="1193800" cy="644525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/>
          <a:lstStyle/>
          <a:p>
            <a:pPr algn="ctr">
              <a:defRPr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Pails</a:t>
            </a:r>
          </a:p>
        </p:txBody>
      </p:sp>
      <p:sp>
        <p:nvSpPr>
          <p:cNvPr id="29" name="Rounded Rectangle 28"/>
          <p:cNvSpPr/>
          <p:nvPr/>
        </p:nvSpPr>
        <p:spPr bwMode="auto">
          <a:xfrm>
            <a:off x="2832100" y="4554538"/>
            <a:ext cx="1193800" cy="644525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/>
          <a:lstStyle/>
          <a:p>
            <a:pPr algn="ctr">
              <a:defRPr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Forge</a:t>
            </a:r>
          </a:p>
        </p:txBody>
      </p:sp>
      <p:sp>
        <p:nvSpPr>
          <p:cNvPr id="30" name="Rounded Rectangle 29"/>
          <p:cNvSpPr/>
          <p:nvPr/>
        </p:nvSpPr>
        <p:spPr bwMode="auto">
          <a:xfrm>
            <a:off x="5775325" y="3175000"/>
            <a:ext cx="1574800" cy="644525"/>
          </a:xfrm>
          <a:prstGeom prst="roundRect">
            <a:avLst/>
          </a:prstGeom>
          <a:solidFill>
            <a:schemeClr val="tx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/>
          <a:lstStyle/>
          <a:p>
            <a:pPr algn="ctr">
              <a:defRPr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Rope</a:t>
            </a:r>
          </a:p>
        </p:txBody>
      </p:sp>
      <p:sp>
        <p:nvSpPr>
          <p:cNvPr id="31" name="Rounded Rectangle 30"/>
          <p:cNvSpPr/>
          <p:nvPr/>
        </p:nvSpPr>
        <p:spPr bwMode="auto">
          <a:xfrm>
            <a:off x="5356225" y="3733800"/>
            <a:ext cx="1333500" cy="644525"/>
          </a:xfrm>
          <a:prstGeom prst="roundRect">
            <a:avLst/>
          </a:prstGeom>
          <a:solidFill>
            <a:schemeClr val="tx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/>
          <a:lstStyle/>
          <a:p>
            <a:pPr algn="ctr">
              <a:defRPr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Chain</a:t>
            </a:r>
          </a:p>
        </p:txBody>
      </p:sp>
      <p:sp>
        <p:nvSpPr>
          <p:cNvPr id="32" name="Rounded Rectangle 31"/>
          <p:cNvSpPr/>
          <p:nvPr/>
        </p:nvSpPr>
        <p:spPr bwMode="auto">
          <a:xfrm>
            <a:off x="5562600" y="4267200"/>
            <a:ext cx="1333500" cy="644525"/>
          </a:xfrm>
          <a:prstGeom prst="roundRect">
            <a:avLst/>
          </a:prstGeom>
          <a:solidFill>
            <a:schemeClr val="tx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/>
          <a:lstStyle/>
          <a:p>
            <a:pPr algn="ctr">
              <a:defRPr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Locks</a:t>
            </a:r>
          </a:p>
        </p:txBody>
      </p:sp>
      <p:sp>
        <p:nvSpPr>
          <p:cNvPr id="33" name="Rounded Rectangle 32"/>
          <p:cNvSpPr/>
          <p:nvPr/>
        </p:nvSpPr>
        <p:spPr bwMode="auto">
          <a:xfrm>
            <a:off x="8001000" y="3429000"/>
            <a:ext cx="876300" cy="533400"/>
          </a:xfrm>
          <a:prstGeom prst="roundRect">
            <a:avLst/>
          </a:prstGeom>
          <a:solidFill>
            <a:schemeClr val="bg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/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</a:rPr>
              <a:t>Cup</a:t>
            </a:r>
          </a:p>
        </p:txBody>
      </p:sp>
      <p:sp>
        <p:nvSpPr>
          <p:cNvPr id="34" name="Rounded Rectangle 33"/>
          <p:cNvSpPr/>
          <p:nvPr/>
        </p:nvSpPr>
        <p:spPr bwMode="auto">
          <a:xfrm>
            <a:off x="152400" y="4267200"/>
            <a:ext cx="1120775" cy="533400"/>
          </a:xfrm>
          <a:prstGeom prst="roundRect">
            <a:avLst/>
          </a:prstGeom>
          <a:solidFill>
            <a:schemeClr val="bg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/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</a:rPr>
              <a:t>Spoon</a:t>
            </a:r>
          </a:p>
        </p:txBody>
      </p:sp>
      <p:sp>
        <p:nvSpPr>
          <p:cNvPr id="35" name="Rounded Rectangle 34"/>
          <p:cNvSpPr/>
          <p:nvPr/>
        </p:nvSpPr>
        <p:spPr bwMode="auto">
          <a:xfrm>
            <a:off x="7658100" y="936625"/>
            <a:ext cx="1104900" cy="533400"/>
          </a:xfrm>
          <a:prstGeom prst="roundRect">
            <a:avLst/>
          </a:prstGeom>
          <a:solidFill>
            <a:schemeClr val="bg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</a:rPr>
              <a:t> Knife</a:t>
            </a:r>
          </a:p>
        </p:txBody>
      </p:sp>
      <p:sp>
        <p:nvSpPr>
          <p:cNvPr id="36" name="Rounded Rectangle 35"/>
          <p:cNvSpPr/>
          <p:nvPr/>
        </p:nvSpPr>
        <p:spPr bwMode="auto">
          <a:xfrm>
            <a:off x="4770438" y="4765675"/>
            <a:ext cx="1333500" cy="644525"/>
          </a:xfrm>
          <a:prstGeom prst="roundRect">
            <a:avLst/>
          </a:prstGeom>
          <a:solidFill>
            <a:schemeClr val="tx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/>
          <a:lstStyle/>
          <a:p>
            <a:pPr algn="ctr">
              <a:defRPr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Caulk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14600"/>
            <a:ext cx="6400800" cy="2362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Let’s look at the rivers first,</a:t>
            </a:r>
          </a:p>
          <a:p>
            <a:pPr eaLnBrk="1" hangingPunct="1">
              <a:defRPr/>
            </a:pPr>
            <a:r>
              <a:rPr lang="en-US" dirty="0" smtClean="0"/>
              <a:t>because Lewis and Clark </a:t>
            </a:r>
          </a:p>
          <a:p>
            <a:pPr eaLnBrk="1" hangingPunct="1">
              <a:defRPr/>
            </a:pPr>
            <a:r>
              <a:rPr lang="en-US" dirty="0" smtClean="0"/>
              <a:t> planned to use rivers as “highways.”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 bwMode="auto">
          <a:xfrm>
            <a:off x="152400" y="152401"/>
            <a:ext cx="4572000" cy="1447800"/>
          </a:xfrm>
          <a:prstGeom prst="wedgeRoundRectCallout">
            <a:avLst>
              <a:gd name="adj1" fmla="val -18379"/>
              <a:gd name="adj2" fmla="val -49075"/>
              <a:gd name="adj3" fmla="val 16667"/>
            </a:avLst>
          </a:prstGeom>
          <a:solidFill>
            <a:srgbClr val="FFCCCC"/>
          </a:solidFill>
          <a:ln w="9525" cap="flat" cmpd="sng" algn="ctr">
            <a:solidFill>
              <a:schemeClr val="bg2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In Missouri . . 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the Missouri River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is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 wide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aseline="0" dirty="0" smtClean="0">
                <a:solidFill>
                  <a:schemeClr val="accent5">
                    <a:lumMod val="10000"/>
                  </a:schemeClr>
                </a:solidFill>
              </a:rPr>
              <a:t>and</a:t>
            </a: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 surrounded by forest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NESandba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 bwMode="auto">
          <a:xfrm>
            <a:off x="152400" y="152401"/>
            <a:ext cx="4572000" cy="1447800"/>
          </a:xfrm>
          <a:prstGeom prst="wedgeRoundRectCallout">
            <a:avLst>
              <a:gd name="adj1" fmla="val -18379"/>
              <a:gd name="adj2" fmla="val -49075"/>
              <a:gd name="adj3" fmla="val 16667"/>
            </a:avLst>
          </a:prstGeom>
          <a:solidFill>
            <a:srgbClr val="FFCCCC"/>
          </a:solidFill>
          <a:ln w="9525" cap="flat" cmpd="sng" algn="ctr">
            <a:solidFill>
              <a:schemeClr val="bg2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In South Dakota (before dams) </a:t>
            </a: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the Missouri River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is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 shallow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aseline="0" dirty="0" smtClean="0">
                <a:solidFill>
                  <a:schemeClr val="accent5">
                    <a:lumMod val="10000"/>
                  </a:schemeClr>
                </a:solidFill>
              </a:rPr>
              <a:t>and</a:t>
            </a: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 filled with sandbars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NDPrairiePotho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 bwMode="auto">
          <a:xfrm>
            <a:off x="152400" y="152401"/>
            <a:ext cx="4572000" cy="1447800"/>
          </a:xfrm>
          <a:prstGeom prst="wedgeRoundRectCallout">
            <a:avLst>
              <a:gd name="adj1" fmla="val -18379"/>
              <a:gd name="adj2" fmla="val -49075"/>
              <a:gd name="adj3" fmla="val 16667"/>
            </a:avLst>
          </a:prstGeom>
          <a:solidFill>
            <a:srgbClr val="FFCCCC"/>
          </a:solidFill>
          <a:ln w="9525" cap="flat" cmpd="sng" algn="ctr">
            <a:solidFill>
              <a:schemeClr val="bg2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In North Dakota (before dams) </a:t>
            </a: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the Missouri River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is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 shallow,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aseline="0" dirty="0" smtClean="0">
                <a:solidFill>
                  <a:schemeClr val="accent5">
                    <a:lumMod val="10000"/>
                  </a:schemeClr>
                </a:solidFill>
              </a:rPr>
              <a:t>a home for </a:t>
            </a:r>
            <a:r>
              <a:rPr lang="en-US" sz="2400" baseline="0" dirty="0" err="1" smtClean="0">
                <a:solidFill>
                  <a:schemeClr val="accent5">
                    <a:lumMod val="10000"/>
                  </a:schemeClr>
                </a:solidFill>
              </a:rPr>
              <a:t>waterbirds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MTMissouriRiverNearFtBent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 bwMode="auto">
          <a:xfrm>
            <a:off x="152400" y="152401"/>
            <a:ext cx="4572000" cy="1447800"/>
          </a:xfrm>
          <a:prstGeom prst="wedgeRoundRectCallout">
            <a:avLst>
              <a:gd name="adj1" fmla="val -18379"/>
              <a:gd name="adj2" fmla="val -49075"/>
              <a:gd name="adj3" fmla="val 16667"/>
            </a:avLst>
          </a:prstGeom>
          <a:solidFill>
            <a:srgbClr val="FFCCCC"/>
          </a:solidFill>
          <a:ln w="9525" cap="flat" cmpd="sng" algn="ctr">
            <a:solidFill>
              <a:schemeClr val="bg2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In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central Montana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the Missouri River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is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 small,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aseline="0" dirty="0" smtClean="0">
                <a:solidFill>
                  <a:schemeClr val="accent5">
                    <a:lumMod val="10000"/>
                  </a:schemeClr>
                </a:solidFill>
              </a:rPr>
              <a:t>surrounded by cliffs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1"/>
          <p:cNvSpPr/>
          <p:nvPr/>
        </p:nvSpPr>
        <p:spPr bwMode="auto">
          <a:xfrm>
            <a:off x="5943600" y="304800"/>
            <a:ext cx="2819400" cy="2514600"/>
          </a:xfrm>
          <a:prstGeom prst="wedgeRoundRectCallout">
            <a:avLst>
              <a:gd name="adj1" fmla="val -19769"/>
              <a:gd name="adj2" fmla="val 49773"/>
              <a:gd name="adj3" fmla="val 16667"/>
            </a:avLst>
          </a:prstGeom>
          <a:solidFill>
            <a:srgbClr val="FFFFCC"/>
          </a:solidFill>
          <a:ln w="9525" cap="flat" cmpd="sng" algn="ctr">
            <a:solidFill>
              <a:schemeClr val="bg2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Most rivers start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as tiny creeks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near </a:t>
            </a: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high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 mountains</a:t>
            </a: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WYHiElevSwa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 bwMode="auto">
          <a:xfrm>
            <a:off x="152400" y="152401"/>
            <a:ext cx="4572000" cy="1447800"/>
          </a:xfrm>
          <a:prstGeom prst="wedgeRoundRectCallout">
            <a:avLst>
              <a:gd name="adj1" fmla="val -18379"/>
              <a:gd name="adj2" fmla="val -49075"/>
              <a:gd name="adj3" fmla="val 16667"/>
            </a:avLst>
          </a:prstGeom>
          <a:solidFill>
            <a:srgbClr val="FFCCCC"/>
          </a:solidFill>
          <a:ln w="9525" cap="flat" cmpd="sng" algn="ctr">
            <a:solidFill>
              <a:schemeClr val="bg2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In western Montana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the Missouri River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starts</a:t>
            </a:r>
            <a:endParaRPr kumimoji="0" lang="en-US" sz="2400" b="0" i="0" u="none" strike="noStrike" cap="none" normalizeH="0" dirty="0" smtClean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aseline="0" dirty="0" smtClean="0">
                <a:solidFill>
                  <a:schemeClr val="accent5">
                    <a:lumMod val="10000"/>
                  </a:schemeClr>
                </a:solidFill>
              </a:rPr>
              <a:t>as a small creek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MTMountainFor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 bwMode="auto">
          <a:xfrm>
            <a:off x="4419600" y="152400"/>
            <a:ext cx="4572000" cy="1447800"/>
          </a:xfrm>
          <a:prstGeom prst="wedgeRoundRectCallout">
            <a:avLst>
              <a:gd name="adj1" fmla="val -18379"/>
              <a:gd name="adj2" fmla="val -49075"/>
              <a:gd name="adj3" fmla="val 16667"/>
            </a:avLst>
          </a:prstGeom>
          <a:solidFill>
            <a:srgbClr val="FFCCCC"/>
          </a:solidFill>
          <a:ln w="9525" cap="flat" cmpd="sng" algn="ctr">
            <a:solidFill>
              <a:schemeClr val="bg2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In Idaho,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there is no river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on the Continental Divide.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IDRushingStre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 bwMode="auto">
          <a:xfrm>
            <a:off x="4419600" y="152400"/>
            <a:ext cx="4572000" cy="1447800"/>
          </a:xfrm>
          <a:prstGeom prst="wedgeRoundRectCallout">
            <a:avLst>
              <a:gd name="adj1" fmla="val -18379"/>
              <a:gd name="adj2" fmla="val -49075"/>
              <a:gd name="adj3" fmla="val 16667"/>
            </a:avLst>
          </a:prstGeom>
          <a:solidFill>
            <a:srgbClr val="FFCCCC"/>
          </a:solidFill>
          <a:ln w="9525" cap="flat" cmpd="sng" algn="ctr">
            <a:solidFill>
              <a:schemeClr val="bg2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Farther west,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there are some creeks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flowing downhill to the west.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MTClarkF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 bwMode="auto">
          <a:xfrm>
            <a:off x="4419600" y="152400"/>
            <a:ext cx="4572000" cy="1447800"/>
          </a:xfrm>
          <a:prstGeom prst="wedgeRoundRectCallout">
            <a:avLst>
              <a:gd name="adj1" fmla="val -18379"/>
              <a:gd name="adj2" fmla="val -49075"/>
              <a:gd name="adj3" fmla="val 16667"/>
            </a:avLst>
          </a:prstGeom>
          <a:solidFill>
            <a:srgbClr val="FFCCCC"/>
          </a:solidFill>
          <a:ln w="9525" cap="flat" cmpd="sng" algn="ctr">
            <a:solidFill>
              <a:schemeClr val="bg2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Still farther west,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the creeks join to make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a fairly large river.</a:t>
            </a:r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4064000" y="1501833"/>
            <a:ext cx="4572000" cy="1447800"/>
          </a:xfrm>
          <a:prstGeom prst="wedgeRoundRectCallout">
            <a:avLst>
              <a:gd name="adj1" fmla="val -18379"/>
              <a:gd name="adj2" fmla="val -49075"/>
              <a:gd name="adj3" fmla="val 16667"/>
            </a:avLst>
          </a:prstGeom>
          <a:solidFill>
            <a:srgbClr val="FFCCCC"/>
          </a:solidFill>
          <a:ln w="9525" cap="flat" cmpd="sng" algn="ctr">
            <a:solidFill>
              <a:schemeClr val="bg2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It’s called the Clark Fork.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accent5">
                    <a:lumMod val="10000"/>
                  </a:schemeClr>
                </a:solidFill>
              </a:rPr>
              <a:t>Guess who gave it that name!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DryColumbiaGo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 bwMode="auto">
          <a:xfrm>
            <a:off x="4419600" y="152400"/>
            <a:ext cx="4572000" cy="1447800"/>
          </a:xfrm>
          <a:prstGeom prst="wedgeRoundRectCallout">
            <a:avLst>
              <a:gd name="adj1" fmla="val -18379"/>
              <a:gd name="adj2" fmla="val -49075"/>
              <a:gd name="adj3" fmla="val 16667"/>
            </a:avLst>
          </a:prstGeom>
          <a:solidFill>
            <a:srgbClr val="FFCCCC"/>
          </a:solidFill>
          <a:ln w="9525" cap="flat" cmpd="sng" algn="ctr">
            <a:solidFill>
              <a:schemeClr val="bg2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In the middle of Oregon,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the Columbia River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flows through a rocky desert.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9227D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 bwMode="auto">
          <a:xfrm>
            <a:off x="4419600" y="152400"/>
            <a:ext cx="4572000" cy="1447800"/>
          </a:xfrm>
          <a:prstGeom prst="wedgeRoundRectCallout">
            <a:avLst>
              <a:gd name="adj1" fmla="val -18379"/>
              <a:gd name="adj2" fmla="val -49075"/>
              <a:gd name="adj3" fmla="val 16667"/>
            </a:avLst>
          </a:prstGeom>
          <a:solidFill>
            <a:srgbClr val="FFCCCC"/>
          </a:solidFill>
          <a:ln w="9525" cap="flat" cmpd="sng" algn="ctr">
            <a:solidFill>
              <a:schemeClr val="bg2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Modern dams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make this river much wider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and slower than it was.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WACoastRangeColumb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 bwMode="auto">
          <a:xfrm>
            <a:off x="4419600" y="152400"/>
            <a:ext cx="4572000" cy="1447800"/>
          </a:xfrm>
          <a:prstGeom prst="wedgeRoundRectCallout">
            <a:avLst>
              <a:gd name="adj1" fmla="val -18379"/>
              <a:gd name="adj2" fmla="val -49075"/>
              <a:gd name="adj3" fmla="val 16667"/>
            </a:avLst>
          </a:prstGeom>
          <a:solidFill>
            <a:srgbClr val="FFCCCC"/>
          </a:solidFill>
          <a:ln w="9525" cap="flat" cmpd="sng" algn="ctr">
            <a:solidFill>
              <a:schemeClr val="bg2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Near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 the ocean,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aseline="0" dirty="0" smtClean="0">
                <a:solidFill>
                  <a:schemeClr val="accent5">
                    <a:lumMod val="10000"/>
                  </a:schemeClr>
                </a:solidFill>
              </a:rPr>
              <a:t>the</a:t>
            </a: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 river is wide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and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 very deep.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 bwMode="auto">
          <a:xfrm>
            <a:off x="4419600" y="152400"/>
            <a:ext cx="4572000" cy="1447800"/>
          </a:xfrm>
          <a:prstGeom prst="wedgeRoundRectCallout">
            <a:avLst>
              <a:gd name="adj1" fmla="val -18379"/>
              <a:gd name="adj2" fmla="val -49075"/>
              <a:gd name="adj3" fmla="val 16667"/>
            </a:avLst>
          </a:prstGeom>
          <a:solidFill>
            <a:srgbClr val="FFCCCC"/>
          </a:solidFill>
          <a:ln w="9525" cap="flat" cmpd="sng" algn="ctr">
            <a:solidFill>
              <a:schemeClr val="bg2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The Pacific shoreline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is a geologically active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 mix of rocks and sand.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14600"/>
            <a:ext cx="6400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Repeat the journey,  </a:t>
            </a:r>
          </a:p>
          <a:p>
            <a:pPr eaLnBrk="1" hangingPunct="1">
              <a:defRPr/>
            </a:pPr>
            <a:r>
              <a:rPr lang="en-US" dirty="0" smtClean="0"/>
              <a:t>looking </a:t>
            </a:r>
            <a:r>
              <a:rPr lang="en-US" dirty="0" smtClean="0"/>
              <a:t>at the </a:t>
            </a:r>
            <a:r>
              <a:rPr lang="en-US" dirty="0" smtClean="0"/>
              <a:t>land.</a:t>
            </a:r>
            <a:endParaRPr lang="en-US" dirty="0" smtClean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 descr="TNTypicalFores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 bwMode="auto">
          <a:xfrm>
            <a:off x="152400" y="5257800"/>
            <a:ext cx="4572000" cy="1447800"/>
          </a:xfrm>
          <a:prstGeom prst="wedgeRoundRectCallout">
            <a:avLst>
              <a:gd name="adj1" fmla="val -18379"/>
              <a:gd name="adj2" fmla="val -49075"/>
              <a:gd name="adj3" fmla="val 16667"/>
            </a:avLst>
          </a:prstGeom>
          <a:solidFill>
            <a:srgbClr val="FFCCCC"/>
          </a:solidFill>
          <a:ln w="9525" cap="flat" cmpd="sng" algn="ctr">
            <a:solidFill>
              <a:schemeClr val="bg2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In Missouri,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the land is covered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by fast-growing, tall trees.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913"/>
            <a:ext cx="9144000" cy="622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 bwMode="auto">
          <a:xfrm>
            <a:off x="5029200" y="4724400"/>
            <a:ext cx="3581400" cy="1905000"/>
          </a:xfrm>
          <a:prstGeom prst="wedgeRoundRectCallout">
            <a:avLst>
              <a:gd name="adj1" fmla="val -19769"/>
              <a:gd name="adj2" fmla="val 49773"/>
              <a:gd name="adj3" fmla="val 16667"/>
            </a:avLst>
          </a:prstGeom>
          <a:solidFill>
            <a:srgbClr val="FFFFCC"/>
          </a:solidFill>
          <a:ln w="9525" cap="flat" cmpd="sng" algn="ctr">
            <a:solidFill>
              <a:schemeClr val="bg2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Near their sources,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streams are usually cold and rocky.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900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Not good for boats!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TNTypicalFores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581400" y="1905000"/>
            <a:ext cx="5334000" cy="411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36868" name="Picture 4" descr="LogCabi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143125"/>
            <a:ext cx="487680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 bwMode="auto">
          <a:xfrm>
            <a:off x="152400" y="5257800"/>
            <a:ext cx="4572000" cy="1447800"/>
          </a:xfrm>
          <a:prstGeom prst="wedgeRoundRectCallout">
            <a:avLst>
              <a:gd name="adj1" fmla="val -18379"/>
              <a:gd name="adj2" fmla="val -49075"/>
              <a:gd name="adj3" fmla="val 16667"/>
            </a:avLst>
          </a:prstGeom>
          <a:solidFill>
            <a:srgbClr val="FFCCCC"/>
          </a:solidFill>
          <a:ln w="9525" cap="flat" cmpd="sng" algn="ctr">
            <a:solidFill>
              <a:schemeClr val="bg2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People use the trees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to make houses, tools,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wagons, many other things.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 descr="NebraskaValleyForests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126413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 bwMode="auto">
          <a:xfrm>
            <a:off x="152400" y="5257800"/>
            <a:ext cx="4572000" cy="1447800"/>
          </a:xfrm>
          <a:prstGeom prst="wedgeRoundRectCallout">
            <a:avLst>
              <a:gd name="adj1" fmla="val -18379"/>
              <a:gd name="adj2" fmla="val -49075"/>
              <a:gd name="adj3" fmla="val 16667"/>
            </a:avLst>
          </a:prstGeom>
          <a:solidFill>
            <a:srgbClr val="FFCCCC"/>
          </a:solidFill>
          <a:ln w="9525" cap="flat" cmpd="sng" algn="ctr">
            <a:solidFill>
              <a:schemeClr val="bg2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In South Dakota,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the trees are short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and grow only in moist places.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27" y="4572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 bwMode="auto">
          <a:xfrm>
            <a:off x="152400" y="5257800"/>
            <a:ext cx="4572000" cy="1447800"/>
          </a:xfrm>
          <a:prstGeom prst="wedgeRoundRectCallout">
            <a:avLst>
              <a:gd name="adj1" fmla="val -18379"/>
              <a:gd name="adj2" fmla="val -49075"/>
              <a:gd name="adj3" fmla="val 16667"/>
            </a:avLst>
          </a:prstGeom>
          <a:solidFill>
            <a:srgbClr val="FFCCCC"/>
          </a:solidFill>
          <a:ln w="9525" cap="flat" cmpd="sng" algn="ctr">
            <a:solidFill>
              <a:schemeClr val="bg2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Away from the rivers,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the Dakotas are mostly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a natural grassland.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27" y="4572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3657600" y="838200"/>
            <a:ext cx="5334000" cy="411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39940" name="Picture 4" descr="SDBis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066800"/>
            <a:ext cx="4872038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5"/>
          <p:cNvSpPr/>
          <p:nvPr/>
        </p:nvSpPr>
        <p:spPr bwMode="auto">
          <a:xfrm>
            <a:off x="152400" y="5257800"/>
            <a:ext cx="4572000" cy="1447800"/>
          </a:xfrm>
          <a:prstGeom prst="wedgeRoundRectCallout">
            <a:avLst>
              <a:gd name="adj1" fmla="val -18379"/>
              <a:gd name="adj2" fmla="val -49075"/>
              <a:gd name="adj3" fmla="val 16667"/>
            </a:avLst>
          </a:prstGeom>
          <a:solidFill>
            <a:srgbClr val="FFCCCC"/>
          </a:solidFill>
          <a:ln w="9525" cap="flat" cmpd="sng" algn="ctr">
            <a:solidFill>
              <a:schemeClr val="bg2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Animals are large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but rather hard to hunt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(they see you from far away).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NDMTborderBadla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1534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 bwMode="auto">
          <a:xfrm>
            <a:off x="152400" y="5257800"/>
            <a:ext cx="4572000" cy="1447800"/>
          </a:xfrm>
          <a:prstGeom prst="wedgeRoundRectCallout">
            <a:avLst>
              <a:gd name="adj1" fmla="val -18379"/>
              <a:gd name="adj2" fmla="val -49075"/>
              <a:gd name="adj3" fmla="val 16667"/>
            </a:avLst>
          </a:prstGeom>
          <a:solidFill>
            <a:srgbClr val="FFCCCC"/>
          </a:solidFill>
          <a:ln w="9525" cap="flat" cmpd="sng" algn="ctr">
            <a:solidFill>
              <a:schemeClr val="bg2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In eastern Montana,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there are not enough plants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to protect the ground.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MTMountainFor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 bwMode="auto">
          <a:xfrm>
            <a:off x="152400" y="5257800"/>
            <a:ext cx="4572000" cy="1447800"/>
          </a:xfrm>
          <a:prstGeom prst="wedgeRoundRectCallout">
            <a:avLst>
              <a:gd name="adj1" fmla="val -18379"/>
              <a:gd name="adj2" fmla="val -49075"/>
              <a:gd name="adj3" fmla="val 16667"/>
            </a:avLst>
          </a:prstGeom>
          <a:solidFill>
            <a:srgbClr val="FFCCCC"/>
          </a:solidFill>
          <a:ln w="9525" cap="flat" cmpd="sng" algn="ctr">
            <a:solidFill>
              <a:schemeClr val="bg2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In western Montana,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the high mountains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are covered with trees.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DryColumbiaGo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 bwMode="auto">
          <a:xfrm>
            <a:off x="152400" y="5257800"/>
            <a:ext cx="4572000" cy="1447800"/>
          </a:xfrm>
          <a:prstGeom prst="wedgeRoundRectCallout">
            <a:avLst>
              <a:gd name="adj1" fmla="val -18379"/>
              <a:gd name="adj2" fmla="val -49075"/>
              <a:gd name="adj3" fmla="val 16667"/>
            </a:avLst>
          </a:prstGeom>
          <a:solidFill>
            <a:srgbClr val="FFCCCC"/>
          </a:solidFill>
          <a:ln w="9525" cap="flat" cmpd="sng" algn="ctr">
            <a:solidFill>
              <a:schemeClr val="bg2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In eastern Oregon,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the hard lava rock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makes a thin, dry soil.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4"/>
          <p:cNvSpPr>
            <a:spLocks noChangeArrowheads="1"/>
          </p:cNvSpPr>
          <p:nvPr/>
        </p:nvSpPr>
        <p:spPr bwMode="auto">
          <a:xfrm>
            <a:off x="3657600" y="838200"/>
            <a:ext cx="5334000" cy="411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44036" name="Picture 5" descr="OREastFenceShallowSo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066800"/>
            <a:ext cx="4872038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 bwMode="auto">
          <a:xfrm>
            <a:off x="152400" y="5257800"/>
            <a:ext cx="4572000" cy="1447800"/>
          </a:xfrm>
          <a:prstGeom prst="wedgeRoundRectCallout">
            <a:avLst>
              <a:gd name="adj1" fmla="val -18379"/>
              <a:gd name="adj2" fmla="val -49075"/>
              <a:gd name="adj3" fmla="val 16667"/>
            </a:avLst>
          </a:prstGeom>
          <a:solidFill>
            <a:srgbClr val="FFCCCC"/>
          </a:solidFill>
          <a:ln w="9525" cap="flat" cmpd="sng" algn="ctr">
            <a:solidFill>
              <a:schemeClr val="bg2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The soil is sometimes so thin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that people have to make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rock cribs for </a:t>
            </a:r>
            <a:r>
              <a:rPr lang="en-US" sz="2400" dirty="0" err="1" smtClean="0">
                <a:solidFill>
                  <a:schemeClr val="accent5">
                    <a:lumMod val="10000"/>
                  </a:schemeClr>
                </a:solidFill>
              </a:rPr>
              <a:t>fenceposts</a:t>
            </a: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5"/>
          <p:cNvSpPr/>
          <p:nvPr/>
        </p:nvSpPr>
        <p:spPr bwMode="auto">
          <a:xfrm>
            <a:off x="152400" y="5257800"/>
            <a:ext cx="4572000" cy="1447800"/>
          </a:xfrm>
          <a:prstGeom prst="wedgeRoundRectCallout">
            <a:avLst>
              <a:gd name="adj1" fmla="val -18379"/>
              <a:gd name="adj2" fmla="val -49075"/>
              <a:gd name="adj3" fmla="val 16667"/>
            </a:avLst>
          </a:prstGeom>
          <a:solidFill>
            <a:srgbClr val="FFCCCC"/>
          </a:solidFill>
          <a:ln w="9525" cap="flat" cmpd="sng" algn="ctr">
            <a:solidFill>
              <a:schemeClr val="bg2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In central Oregon,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the river cuts through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the high Cascade Mountains.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4102100" y="1066800"/>
            <a:ext cx="4876800" cy="563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5" name="Picture 7" descr="ORWaterfal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1219200"/>
            <a:ext cx="455295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5"/>
          <p:cNvSpPr/>
          <p:nvPr/>
        </p:nvSpPr>
        <p:spPr bwMode="auto">
          <a:xfrm>
            <a:off x="152400" y="5257800"/>
            <a:ext cx="4572000" cy="1447800"/>
          </a:xfrm>
          <a:prstGeom prst="wedgeRoundRectCallout">
            <a:avLst>
              <a:gd name="adj1" fmla="val -18379"/>
              <a:gd name="adj2" fmla="val -49075"/>
              <a:gd name="adj3" fmla="val 16667"/>
            </a:avLst>
          </a:prstGeom>
          <a:solidFill>
            <a:srgbClr val="FFCCCC"/>
          </a:solidFill>
          <a:ln w="9525" cap="flat" cmpd="sng" algn="ctr">
            <a:solidFill>
              <a:schemeClr val="bg2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Waterfalls are common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where side creeks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join the main river.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192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 bwMode="auto">
          <a:xfrm>
            <a:off x="155171" y="304800"/>
            <a:ext cx="3657600" cy="2895600"/>
          </a:xfrm>
          <a:prstGeom prst="wedgeRoundRectCallout">
            <a:avLst>
              <a:gd name="adj1" fmla="val -19769"/>
              <a:gd name="adj2" fmla="val 49773"/>
              <a:gd name="adj3" fmla="val 16667"/>
            </a:avLst>
          </a:prstGeom>
          <a:solidFill>
            <a:srgbClr val="FFFFCC"/>
          </a:solidFill>
          <a:ln w="9525" cap="flat" cmpd="sng" algn="ctr">
            <a:solidFill>
              <a:schemeClr val="bg2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Halfway </a:t>
            </a: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to the ocean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,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streams are larger,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but most of them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are still shallow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and rocky.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800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Not good for boats!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173182" y="2971800"/>
            <a:ext cx="2209800" cy="2133600"/>
          </a:xfrm>
          <a:prstGeom prst="wedgeRoundRectCallout">
            <a:avLst>
              <a:gd name="adj1" fmla="val -19769"/>
              <a:gd name="adj2" fmla="val 49773"/>
              <a:gd name="adj3" fmla="val 16667"/>
            </a:avLst>
          </a:prstGeom>
          <a:solidFill>
            <a:srgbClr val="FFFFCC"/>
          </a:solidFill>
          <a:ln w="9525" cap="flat" cmpd="sng" algn="ctr">
            <a:solidFill>
              <a:schemeClr val="bg2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This is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a key part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of the story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of Lewis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and Clark.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ORBigTreeClatso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 bwMode="auto">
          <a:xfrm>
            <a:off x="152400" y="5257800"/>
            <a:ext cx="4572000" cy="1447800"/>
          </a:xfrm>
          <a:prstGeom prst="wedgeRoundRectCallout">
            <a:avLst>
              <a:gd name="adj1" fmla="val -18379"/>
              <a:gd name="adj2" fmla="val -49075"/>
              <a:gd name="adj3" fmla="val 16667"/>
            </a:avLst>
          </a:prstGeom>
          <a:solidFill>
            <a:srgbClr val="FFCCCC"/>
          </a:solidFill>
          <a:ln w="9525" cap="flat" cmpd="sng" algn="ctr">
            <a:solidFill>
              <a:schemeClr val="bg2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In western Oregon,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the trees grow very tall,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straight, and close together.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ORBigTreeClatso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657600" y="838200"/>
            <a:ext cx="5334000" cy="411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31749" name="Picture 5" descr="ORClatsopFor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066800"/>
            <a:ext cx="4872038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 bwMode="auto">
          <a:xfrm>
            <a:off x="152400" y="5257800"/>
            <a:ext cx="4572000" cy="1447800"/>
          </a:xfrm>
          <a:prstGeom prst="wedgeRoundRectCallout">
            <a:avLst>
              <a:gd name="adj1" fmla="val -18379"/>
              <a:gd name="adj2" fmla="val -49075"/>
              <a:gd name="adj3" fmla="val 16667"/>
            </a:avLst>
          </a:prstGeom>
          <a:solidFill>
            <a:srgbClr val="FFCCCC"/>
          </a:solidFill>
          <a:ln w="9525" cap="flat" cmpd="sng" algn="ctr">
            <a:solidFill>
              <a:schemeClr val="bg2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This is a reproduction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of the fort-and-winter-camp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that Lewis and Clark made.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ORMists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126413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 bwMode="auto">
          <a:xfrm>
            <a:off x="152400" y="5257800"/>
            <a:ext cx="4572000" cy="1447800"/>
          </a:xfrm>
          <a:prstGeom prst="wedgeRoundRectCallout">
            <a:avLst>
              <a:gd name="adj1" fmla="val -18379"/>
              <a:gd name="adj2" fmla="val -49075"/>
              <a:gd name="adj3" fmla="val 16667"/>
            </a:avLst>
          </a:prstGeom>
          <a:solidFill>
            <a:srgbClr val="FFCCCC"/>
          </a:solidFill>
          <a:ln w="9525" cap="flat" cmpd="sng" algn="ctr">
            <a:solidFill>
              <a:schemeClr val="bg2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Close to the ocean,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the salt water makes it hard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for many plants to grow.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 descr="ORBeach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 bwMode="auto">
          <a:xfrm>
            <a:off x="152400" y="5257800"/>
            <a:ext cx="4572000" cy="1447800"/>
          </a:xfrm>
          <a:prstGeom prst="wedgeRoundRectCallout">
            <a:avLst>
              <a:gd name="adj1" fmla="val -18379"/>
              <a:gd name="adj2" fmla="val -49075"/>
              <a:gd name="adj3" fmla="val 16667"/>
            </a:avLst>
          </a:prstGeom>
          <a:solidFill>
            <a:srgbClr val="FFCCCC"/>
          </a:solidFill>
          <a:ln w="9525" cap="flat" cmpd="sng" algn="ctr">
            <a:solidFill>
              <a:schemeClr val="bg2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The beaches near the ocean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are likely to be foggy and cool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rather than sunny and warm.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14600"/>
            <a:ext cx="6400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Lewis and Clark</a:t>
            </a:r>
          </a:p>
          <a:p>
            <a:pPr eaLnBrk="1" hangingPunct="1">
              <a:defRPr/>
            </a:pPr>
            <a:r>
              <a:rPr lang="en-US" dirty="0" smtClean="0"/>
              <a:t> did </a:t>
            </a:r>
            <a:r>
              <a:rPr lang="en-US" u="sng" dirty="0" smtClean="0"/>
              <a:t>not</a:t>
            </a:r>
            <a:r>
              <a:rPr lang="en-US" dirty="0" smtClean="0"/>
              <a:t> see</a:t>
            </a:r>
          </a:p>
          <a:p>
            <a:pPr eaLnBrk="1" hangingPunct="1">
              <a:defRPr/>
            </a:pPr>
            <a:r>
              <a:rPr lang="en-US" dirty="0" smtClean="0"/>
              <a:t>(fortunately for them!)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3" descr="CanadaMusk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 bwMode="auto">
          <a:xfrm>
            <a:off x="156556" y="152400"/>
            <a:ext cx="4572000" cy="1752600"/>
          </a:xfrm>
          <a:prstGeom prst="wedgeRoundRectCallout">
            <a:avLst>
              <a:gd name="adj1" fmla="val -18379"/>
              <a:gd name="adj2" fmla="val -49075"/>
              <a:gd name="adj3" fmla="val 16667"/>
            </a:avLst>
          </a:prstGeom>
          <a:solidFill>
            <a:srgbClr val="FFCCCC"/>
          </a:solidFill>
          <a:ln w="9525" cap="flat" cmpd="sng" algn="ctr">
            <a:solidFill>
              <a:schemeClr val="bg2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They did not see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hundreds of miles of forest, rocks, and swamps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(like north-central Canada).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3" descr="MTFlowersAboveTimber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 bwMode="auto">
          <a:xfrm>
            <a:off x="156556" y="152400"/>
            <a:ext cx="4572000" cy="1752600"/>
          </a:xfrm>
          <a:prstGeom prst="wedgeRoundRectCallout">
            <a:avLst>
              <a:gd name="adj1" fmla="val -18379"/>
              <a:gd name="adj2" fmla="val -49075"/>
              <a:gd name="adj3" fmla="val 16667"/>
            </a:avLst>
          </a:prstGeom>
          <a:solidFill>
            <a:srgbClr val="FFCCCC"/>
          </a:solidFill>
          <a:ln w="9525" cap="flat" cmpd="sng" algn="ctr">
            <a:solidFill>
              <a:schemeClr val="bg2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They did not see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mountains too cold for trees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accent5">
                    <a:lumMod val="10000"/>
                  </a:schemeClr>
                </a:solidFill>
              </a:rPr>
              <a:t>(</a:t>
            </a: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like the </a:t>
            </a:r>
            <a:r>
              <a:rPr lang="en-US" sz="2400" dirty="0" err="1" smtClean="0">
                <a:solidFill>
                  <a:schemeClr val="accent5">
                    <a:lumMod val="10000"/>
                  </a:schemeClr>
                </a:solidFill>
              </a:rPr>
              <a:t>Beartooth</a:t>
            </a: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 Range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in Southwest Montana).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 bwMode="auto">
          <a:xfrm>
            <a:off x="156556" y="152400"/>
            <a:ext cx="4572000" cy="1752600"/>
          </a:xfrm>
          <a:prstGeom prst="wedgeRoundRectCallout">
            <a:avLst>
              <a:gd name="adj1" fmla="val -18379"/>
              <a:gd name="adj2" fmla="val -49075"/>
              <a:gd name="adj3" fmla="val 16667"/>
            </a:avLst>
          </a:prstGeom>
          <a:solidFill>
            <a:srgbClr val="FFCCCC"/>
          </a:solidFill>
          <a:ln w="9525" cap="flat" cmpd="sng" algn="ctr">
            <a:solidFill>
              <a:schemeClr val="bg2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They did not see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mountains too steep to climb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accent5">
                    <a:lumMod val="10000"/>
                  </a:schemeClr>
                </a:solidFill>
              </a:rPr>
              <a:t>(</a:t>
            </a: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like the Grand Tetons </a:t>
            </a:r>
            <a:b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</a:b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in Wyoming).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ASierraBatholi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77338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 bwMode="auto">
          <a:xfrm>
            <a:off x="156556" y="152400"/>
            <a:ext cx="4572000" cy="1752600"/>
          </a:xfrm>
          <a:prstGeom prst="wedgeRoundRectCallout">
            <a:avLst>
              <a:gd name="adj1" fmla="val -18379"/>
              <a:gd name="adj2" fmla="val -49075"/>
              <a:gd name="adj3" fmla="val 16667"/>
            </a:avLst>
          </a:prstGeom>
          <a:solidFill>
            <a:srgbClr val="FFCCCC"/>
          </a:solidFill>
          <a:ln w="9525" cap="flat" cmpd="sng" algn="ctr">
            <a:solidFill>
              <a:schemeClr val="bg2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They did not see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steep granite domes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accent5">
                    <a:lumMod val="10000"/>
                  </a:schemeClr>
                </a:solidFill>
              </a:rPr>
              <a:t>(</a:t>
            </a: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like Yosemite Park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in California).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IDLavaFie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 bwMode="auto">
          <a:xfrm>
            <a:off x="156556" y="152400"/>
            <a:ext cx="4572000" cy="1752600"/>
          </a:xfrm>
          <a:prstGeom prst="wedgeRoundRectCallout">
            <a:avLst>
              <a:gd name="adj1" fmla="val -18379"/>
              <a:gd name="adj2" fmla="val -49075"/>
              <a:gd name="adj3" fmla="val 16667"/>
            </a:avLst>
          </a:prstGeom>
          <a:solidFill>
            <a:srgbClr val="FFCCCC"/>
          </a:solidFill>
          <a:ln w="9525" cap="flat" cmpd="sng" algn="ctr">
            <a:solidFill>
              <a:schemeClr val="bg2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solidFill>
                  <a:schemeClr val="accent5">
                    <a:lumMod val="10000"/>
                  </a:schemeClr>
                </a:solidFill>
              </a:rPr>
              <a:t>They did not see</a:t>
            </a:r>
          </a:p>
          <a:p>
            <a:pPr algn="ctr"/>
            <a:r>
              <a:rPr lang="en-US" sz="2400" dirty="0">
                <a:solidFill>
                  <a:schemeClr val="accent5">
                    <a:lumMod val="10000"/>
                  </a:schemeClr>
                </a:solidFill>
              </a:rPr>
              <a:t>miles of volcanic lava</a:t>
            </a:r>
          </a:p>
          <a:p>
            <a:pPr algn="ctr"/>
            <a:r>
              <a:rPr lang="en-US" sz="2400" dirty="0">
                <a:solidFill>
                  <a:schemeClr val="accent5">
                    <a:lumMod val="10000"/>
                  </a:schemeClr>
                </a:solidFill>
              </a:rPr>
              <a:t>(like the Cascades</a:t>
            </a:r>
            <a:br>
              <a:rPr lang="en-US" sz="2400" dirty="0">
                <a:solidFill>
                  <a:schemeClr val="accent5">
                    <a:lumMod val="10000"/>
                  </a:schemeClr>
                </a:solidFill>
              </a:rPr>
            </a:br>
            <a:r>
              <a:rPr lang="en-US" sz="2400" dirty="0">
                <a:solidFill>
                  <a:schemeClr val="accent5">
                    <a:lumMod val="10000"/>
                  </a:schemeClr>
                </a:solidFill>
              </a:rPr>
              <a:t>in Oregon).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4US-Expansion-Rivers_Lewis&amp;Clark_Apr25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 bwMode="auto">
          <a:xfrm>
            <a:off x="6477000" y="3739342"/>
            <a:ext cx="2438400" cy="2971800"/>
          </a:xfrm>
          <a:prstGeom prst="wedgeRoundRectCallout">
            <a:avLst>
              <a:gd name="adj1" fmla="val -123404"/>
              <a:gd name="adj2" fmla="val -72812"/>
              <a:gd name="adj3" fmla="val 16667"/>
            </a:avLst>
          </a:prstGeom>
          <a:solidFill>
            <a:srgbClr val="FFCCCC"/>
          </a:solidFill>
          <a:ln w="28575" cap="flat" cmpd="sng" algn="ctr">
            <a:solidFill>
              <a:schemeClr val="bg2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The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Louisiana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Purchase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nearly doubled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the area of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the United States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UTSaltFl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 bwMode="auto">
          <a:xfrm>
            <a:off x="156556" y="152400"/>
            <a:ext cx="4572000" cy="1676400"/>
          </a:xfrm>
          <a:prstGeom prst="wedgeRoundRectCallout">
            <a:avLst>
              <a:gd name="adj1" fmla="val -18379"/>
              <a:gd name="adj2" fmla="val -49075"/>
              <a:gd name="adj3" fmla="val 16667"/>
            </a:avLst>
          </a:prstGeom>
          <a:solidFill>
            <a:srgbClr val="FFCCCC"/>
          </a:solidFill>
          <a:ln w="9525" cap="flat" cmpd="sng" algn="ctr">
            <a:solidFill>
              <a:schemeClr val="bg2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They did not see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wide valleys full of salty soil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accent5">
                    <a:lumMod val="10000"/>
                  </a:schemeClr>
                </a:solidFill>
              </a:rPr>
              <a:t>(</a:t>
            </a: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like Death Valley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in California).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3" descr="CASaltInDeathVall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 bwMode="auto">
          <a:xfrm>
            <a:off x="156556" y="5638800"/>
            <a:ext cx="4572000" cy="1066800"/>
          </a:xfrm>
          <a:prstGeom prst="wedgeRoundRectCallout">
            <a:avLst>
              <a:gd name="adj1" fmla="val -18379"/>
              <a:gd name="adj2" fmla="val -49075"/>
              <a:gd name="adj3" fmla="val 16667"/>
            </a:avLst>
          </a:prstGeom>
          <a:solidFill>
            <a:srgbClr val="FFCCCC"/>
          </a:solidFill>
          <a:ln w="9525" cap="flat" cmpd="sng" algn="ctr">
            <a:solidFill>
              <a:schemeClr val="bg2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The middle of </a:t>
            </a: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Death Valley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is a saltwater swamp.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4" descr="UTRiverInCany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 bwMode="auto">
          <a:xfrm>
            <a:off x="156556" y="152400"/>
            <a:ext cx="4572000" cy="1752600"/>
          </a:xfrm>
          <a:prstGeom prst="wedgeRoundRectCallout">
            <a:avLst>
              <a:gd name="adj1" fmla="val -18379"/>
              <a:gd name="adj2" fmla="val -49075"/>
              <a:gd name="adj3" fmla="val 16667"/>
            </a:avLst>
          </a:prstGeom>
          <a:solidFill>
            <a:srgbClr val="FFCCCC"/>
          </a:solidFill>
          <a:ln w="9525" cap="flat" cmpd="sng" algn="ctr">
            <a:solidFill>
              <a:schemeClr val="bg2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They did not have to cross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rivers in the bottoms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of </a:t>
            </a:r>
            <a:r>
              <a:rPr lang="en-US" sz="2400" dirty="0" err="1" smtClean="0">
                <a:solidFill>
                  <a:schemeClr val="accent5">
                    <a:lumMod val="10000"/>
                  </a:schemeClr>
                </a:solidFill>
              </a:rPr>
              <a:t>uncrossable</a:t>
            </a: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 canyons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accent5">
                    <a:lumMod val="10000"/>
                  </a:schemeClr>
                </a:solidFill>
              </a:rPr>
              <a:t>(</a:t>
            </a: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like in Arizona).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NVSagePedi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 bwMode="auto">
          <a:xfrm>
            <a:off x="156556" y="152400"/>
            <a:ext cx="4572000" cy="1752600"/>
          </a:xfrm>
          <a:prstGeom prst="wedgeRoundRectCallout">
            <a:avLst>
              <a:gd name="adj1" fmla="val -18379"/>
              <a:gd name="adj2" fmla="val -49075"/>
              <a:gd name="adj3" fmla="val 16667"/>
            </a:avLst>
          </a:prstGeom>
          <a:solidFill>
            <a:srgbClr val="FFCCCC"/>
          </a:solidFill>
          <a:ln w="9525" cap="flat" cmpd="sng" algn="ctr">
            <a:solidFill>
              <a:schemeClr val="bg2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They did not see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vast sagebrush plains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with no source of water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accent5">
                    <a:lumMod val="10000"/>
                  </a:schemeClr>
                </a:solidFill>
              </a:rPr>
              <a:t>(</a:t>
            </a: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like in central Nevada).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3" descr="AZJoshua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 bwMode="auto">
          <a:xfrm>
            <a:off x="4343400" y="105295"/>
            <a:ext cx="4572000" cy="1447800"/>
          </a:xfrm>
          <a:prstGeom prst="wedgeRoundRectCallout">
            <a:avLst>
              <a:gd name="adj1" fmla="val -18379"/>
              <a:gd name="adj2" fmla="val -49075"/>
              <a:gd name="adj3" fmla="val 16667"/>
            </a:avLst>
          </a:prstGeom>
          <a:solidFill>
            <a:srgbClr val="FFCCCC"/>
          </a:solidFill>
          <a:ln w="9525" cap="flat" cmpd="sng" algn="ctr">
            <a:solidFill>
              <a:schemeClr val="bg2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They did not see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weird “forests” like this one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(Joshua trees in California).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3" descr="NESandhi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 bwMode="auto">
          <a:xfrm>
            <a:off x="2286000" y="2971800"/>
            <a:ext cx="4572000" cy="3200400"/>
          </a:xfrm>
          <a:prstGeom prst="wedgeRoundRectCallout">
            <a:avLst>
              <a:gd name="adj1" fmla="val -18379"/>
              <a:gd name="adj2" fmla="val -49075"/>
              <a:gd name="adj3" fmla="val 16667"/>
            </a:avLst>
          </a:prstGeom>
          <a:solidFill>
            <a:srgbClr val="FFCCCC"/>
          </a:solidFill>
          <a:ln w="9525" cap="flat" cmpd="sng" algn="ctr">
            <a:solidFill>
              <a:schemeClr val="bg2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In short,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they were pretty lucky.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The route they took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was certainly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tough,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but it was not impossible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with their technology.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14600"/>
            <a:ext cx="6400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they went through:</a:t>
            </a:r>
          </a:p>
          <a:p>
            <a:pPr eaLnBrk="1" hangingPunct="1">
              <a:defRPr/>
            </a:pPr>
            <a:r>
              <a:rPr lang="en-US" dirty="0" smtClean="0"/>
              <a:t>a map-based summary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4" descr="1US-Basemap_Lewis&amp;Clark_Apr25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4US-Expansion-Rivers_Lewis&amp;Clark_Apr25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2US-Basemap_Lewis&amp;Clark_Apr25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3175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2US-Basemap_Lewis&amp;Clark_Apr25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3175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 bwMode="auto">
          <a:xfrm>
            <a:off x="152400" y="3792191"/>
            <a:ext cx="3810000" cy="2971800"/>
          </a:xfrm>
          <a:prstGeom prst="wedgeRoundRectCallout">
            <a:avLst>
              <a:gd name="adj1" fmla="val 86777"/>
              <a:gd name="adj2" fmla="val -71133"/>
              <a:gd name="adj3" fmla="val 16667"/>
            </a:avLst>
          </a:prstGeom>
          <a:solidFill>
            <a:srgbClr val="FFCCCC"/>
          </a:solidFill>
          <a:ln w="9525" cap="flat" cmpd="sng" algn="ctr">
            <a:solidFill>
              <a:schemeClr val="bg2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Lewis and Clark’s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 </a:t>
            </a: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plan was to use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boats to go 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up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 the Missouri River</a:t>
            </a: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, cross the mountains,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and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 then go </a:t>
            </a:r>
            <a:r>
              <a:rPr kumimoji="0" lang="en-US" sz="2400" b="0" i="0" u="sng" strike="noStrike" cap="none" normalizeH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down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another big river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to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 the Pacific Ocean.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6US-Precip-Rivers_Lewis&amp;Clark_Apr25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10US-Elevation-Rivers_Lewis&amp;Clark_Apr25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8US-Satellite-Route_Lewis&amp;Clark_Apr25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12US-Landcover-Route_Lewis&amp;Clark_Apr25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"/>
            <a:ext cx="702310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 bwMode="auto">
          <a:xfrm>
            <a:off x="152400" y="3657600"/>
            <a:ext cx="5105400" cy="2590800"/>
          </a:xfrm>
          <a:prstGeom prst="wedgeRoundRectCallout">
            <a:avLst>
              <a:gd name="adj1" fmla="val -18379"/>
              <a:gd name="adj2" fmla="val -49075"/>
              <a:gd name="adj3" fmla="val 16667"/>
            </a:avLst>
          </a:prstGeom>
          <a:solidFill>
            <a:srgbClr val="FFCCCC"/>
          </a:solidFill>
          <a:ln w="9525" cap="flat" cmpd="sng" algn="ctr">
            <a:solidFill>
              <a:schemeClr val="bg2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To help you review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 these different environments,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you can look at some photos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and match them with locations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 on a map of the United States.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32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816" y="76200"/>
            <a:ext cx="4901184" cy="6718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 bwMode="auto">
          <a:xfrm>
            <a:off x="152400" y="457200"/>
            <a:ext cx="3124200" cy="2590800"/>
          </a:xfrm>
          <a:prstGeom prst="wedgeRoundRectCallout">
            <a:avLst>
              <a:gd name="adj1" fmla="val -18379"/>
              <a:gd name="adj2" fmla="val -49075"/>
              <a:gd name="adj3" fmla="val 16667"/>
            </a:avLst>
          </a:prstGeom>
          <a:solidFill>
            <a:srgbClr val="FFCCCC"/>
          </a:solidFill>
          <a:ln w="9525" cap="flat" cmpd="sng" algn="ctr">
            <a:solidFill>
              <a:schemeClr val="bg2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You can also read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some notes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from the diary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of William Clark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. . 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228600" y="2514600"/>
            <a:ext cx="3124200" cy="2057400"/>
          </a:xfrm>
          <a:prstGeom prst="wedgeRoundRectCallout">
            <a:avLst>
              <a:gd name="adj1" fmla="val 115419"/>
              <a:gd name="adj2" fmla="val 139083"/>
              <a:gd name="adj3" fmla="val 16667"/>
            </a:avLst>
          </a:prstGeom>
          <a:solidFill>
            <a:srgbClr val="FFCCCC"/>
          </a:solidFill>
          <a:ln w="9525" cap="flat" cmpd="sng" algn="ctr">
            <a:solidFill>
              <a:schemeClr val="bg2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and try to put them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in geographic order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from east to west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 bwMode="auto">
          <a:xfrm>
            <a:off x="5715000" y="228600"/>
            <a:ext cx="3124200" cy="2971800"/>
          </a:xfrm>
          <a:prstGeom prst="wedgeRoundRectCallout">
            <a:avLst>
              <a:gd name="adj1" fmla="val -18379"/>
              <a:gd name="adj2" fmla="val -49075"/>
              <a:gd name="adj3" fmla="val 16667"/>
            </a:avLst>
          </a:prstGeom>
          <a:solidFill>
            <a:srgbClr val="FFCCCC"/>
          </a:solidFill>
          <a:ln w="9525" cap="flat" cmpd="sng" algn="ctr">
            <a:solidFill>
              <a:schemeClr val="bg2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And </a:t>
            </a: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you can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try to decide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what equipment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you would take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if you were going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with the Expedition.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latin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3182"/>
            <a:ext cx="5080000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88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712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6US-Precip-Rivers_Lewis&amp;Clark_Apr25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 bwMode="auto">
          <a:xfrm>
            <a:off x="152400" y="3430587"/>
            <a:ext cx="4038600" cy="3333404"/>
          </a:xfrm>
          <a:prstGeom prst="wedgeRoundRectCallout">
            <a:avLst>
              <a:gd name="adj1" fmla="val 76304"/>
              <a:gd name="adj2" fmla="val -61158"/>
              <a:gd name="adj3" fmla="val 16667"/>
            </a:avLst>
          </a:prstGeom>
          <a:solidFill>
            <a:srgbClr val="FFCCCC"/>
          </a:solidFill>
          <a:ln w="9525" cap="flat" cmpd="sng" algn="ctr">
            <a:solidFill>
              <a:schemeClr val="bg2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What they did not know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was that they would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also be going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u="sng" dirty="0" smtClean="0">
                <a:solidFill>
                  <a:schemeClr val="accent5">
                    <a:lumMod val="10000"/>
                  </a:schemeClr>
                </a:solidFill>
              </a:rPr>
              <a:t>from</a:t>
            </a: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 a rainy area,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through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 a dry area,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u="sng" baseline="0" dirty="0" smtClean="0">
                <a:solidFill>
                  <a:schemeClr val="accent5">
                    <a:lumMod val="10000"/>
                  </a:schemeClr>
                </a:solidFill>
              </a:rPr>
              <a:t>across</a:t>
            </a:r>
            <a:r>
              <a:rPr lang="en-US" sz="2400" baseline="0" dirty="0" smtClean="0">
                <a:solidFill>
                  <a:schemeClr val="accent5">
                    <a:lumMod val="10000"/>
                  </a:schemeClr>
                </a:solidFill>
              </a:rPr>
              <a:t> snowy mountains,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sng" strike="noStrike" cap="none" normalizeH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through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 another dry area,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aseline="0" dirty="0" smtClean="0">
                <a:solidFill>
                  <a:schemeClr val="accent5">
                    <a:lumMod val="10000"/>
                  </a:schemeClr>
                </a:solidFill>
              </a:rPr>
              <a:t>and </a:t>
            </a:r>
            <a:r>
              <a:rPr lang="en-US" sz="2400" u="sng" baseline="0" dirty="0" smtClean="0">
                <a:solidFill>
                  <a:schemeClr val="accent5">
                    <a:lumMod val="10000"/>
                  </a:schemeClr>
                </a:solidFill>
              </a:rPr>
              <a:t>to</a:t>
            </a:r>
            <a:r>
              <a:rPr lang="en-US" sz="2400" baseline="0" dirty="0" smtClean="0">
                <a:solidFill>
                  <a:schemeClr val="accent5">
                    <a:lumMod val="10000"/>
                  </a:schemeClr>
                </a:solidFill>
              </a:rPr>
              <a:t> a very rainy area.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10US-Elevation-Rivers_Lewis&amp;Clark_Apr25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 bwMode="auto">
          <a:xfrm>
            <a:off x="152400" y="3430587"/>
            <a:ext cx="4038600" cy="2436813"/>
          </a:xfrm>
          <a:prstGeom prst="wedgeRoundRectCallout">
            <a:avLst>
              <a:gd name="adj1" fmla="val 15789"/>
              <a:gd name="adj2" fmla="val -99562"/>
              <a:gd name="adj3" fmla="val 16667"/>
            </a:avLst>
          </a:prstGeom>
          <a:solidFill>
            <a:srgbClr val="FFCCCC"/>
          </a:solidFill>
          <a:ln w="9525" cap="flat" cmpd="sng" algn="ctr">
            <a:solidFill>
              <a:schemeClr val="bg2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They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 would be going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aseline="0" dirty="0" smtClean="0">
                <a:solidFill>
                  <a:schemeClr val="accent5">
                    <a:lumMod val="10000"/>
                  </a:schemeClr>
                </a:solidFill>
              </a:rPr>
              <a:t>over</a:t>
            </a: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 some mountains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that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 are much higher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aseline="0" dirty="0" smtClean="0">
                <a:solidFill>
                  <a:schemeClr val="accent5">
                    <a:lumMod val="10000"/>
                  </a:schemeClr>
                </a:solidFill>
              </a:rPr>
              <a:t>than</a:t>
            </a: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 anything they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saw 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in 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the East.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8US-Satellite-Route_Lewis&amp;Clark_Apr25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 bwMode="auto">
          <a:xfrm>
            <a:off x="3276600" y="4114800"/>
            <a:ext cx="4038600" cy="2436813"/>
          </a:xfrm>
          <a:prstGeom prst="wedgeRoundRectCallout">
            <a:avLst>
              <a:gd name="adj1" fmla="val -62427"/>
              <a:gd name="adj2" fmla="val -144591"/>
              <a:gd name="adj3" fmla="val 16667"/>
            </a:avLst>
          </a:prstGeom>
          <a:solidFill>
            <a:srgbClr val="FFCCCC"/>
          </a:solidFill>
          <a:ln w="9525" cap="flat" cmpd="sng" algn="ctr">
            <a:solidFill>
              <a:schemeClr val="bg2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All of these maps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come from Carol’s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GIS package.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aseline="0" dirty="0" smtClean="0">
                <a:solidFill>
                  <a:schemeClr val="accent5">
                    <a:lumMod val="10000"/>
                  </a:schemeClr>
                </a:solidFill>
              </a:rPr>
              <a:t>You can use as many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rPr>
              <a:t>as you choose to.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921</TotalTime>
  <Words>1053</Words>
  <Application>Microsoft Office PowerPoint</Application>
  <PresentationFormat>On-screen Show (4:3)</PresentationFormat>
  <Paragraphs>267</Paragraphs>
  <Slides>67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Mountain Top</vt:lpstr>
      <vt:lpstr>Environments along the Lewis and Clark Trail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Hunter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Gersmehl</dc:creator>
  <cp:lastModifiedBy>PG</cp:lastModifiedBy>
  <cp:revision>41</cp:revision>
  <dcterms:created xsi:type="dcterms:W3CDTF">2008-04-25T18:19:06Z</dcterms:created>
  <dcterms:modified xsi:type="dcterms:W3CDTF">2015-12-01T23:40:38Z</dcterms:modified>
</cp:coreProperties>
</file>