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6" r:id="rId3"/>
    <p:sldId id="283" r:id="rId4"/>
    <p:sldId id="275" r:id="rId5"/>
    <p:sldId id="257" r:id="rId6"/>
    <p:sldId id="259" r:id="rId7"/>
    <p:sldId id="264" r:id="rId8"/>
    <p:sldId id="262" r:id="rId9"/>
    <p:sldId id="265" r:id="rId10"/>
    <p:sldId id="267" r:id="rId11"/>
    <p:sldId id="268" r:id="rId12"/>
    <p:sldId id="284" r:id="rId13"/>
    <p:sldId id="282" r:id="rId14"/>
    <p:sldId id="273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A62D2A"/>
    <a:srgbClr val="9900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850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A5370-EDE6-4BF0-AC3A-3E81778A466D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56F33-681D-4A9A-AAB4-B27144B72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1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56F33-681D-4A9A-AAB4-B27144B727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83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07DE-5CFB-486A-ABE7-F53D2F03DE70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24B5-C01C-412E-9305-335545DA179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07DE-5CFB-486A-ABE7-F53D2F03DE70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24B5-C01C-412E-9305-335545DA1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07DE-5CFB-486A-ABE7-F53D2F03DE70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24B5-C01C-412E-9305-335545DA1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07DE-5CFB-486A-ABE7-F53D2F03DE70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24B5-C01C-412E-9305-335545DA1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07DE-5CFB-486A-ABE7-F53D2F03DE70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CE724B5-C01C-412E-9305-335545DA1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07DE-5CFB-486A-ABE7-F53D2F03DE70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24B5-C01C-412E-9305-335545DA1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07DE-5CFB-486A-ABE7-F53D2F03DE70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24B5-C01C-412E-9305-335545DA1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07DE-5CFB-486A-ABE7-F53D2F03DE70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24B5-C01C-412E-9305-335545DA1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07DE-5CFB-486A-ABE7-F53D2F03DE70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24B5-C01C-412E-9305-335545DA1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07DE-5CFB-486A-ABE7-F53D2F03DE70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24B5-C01C-412E-9305-335545DA1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07DE-5CFB-486A-ABE7-F53D2F03DE70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24B5-C01C-412E-9305-335545DA1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AE107DE-5CFB-486A-ABE7-F53D2F03DE70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CE724B5-C01C-412E-9305-335545DA179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hehenryford.org/rouge/eduResources/caseStudyIndustrialization.pdf" TargetMode="External"/><Relationship Id="rId5" Type="http://schemas.openxmlformats.org/officeDocument/2006/relationships/hyperlink" Target="http://gmauthority.com/blog/gm/gm-manufacturing/" TargetMode="External"/><Relationship Id="rId4" Type="http://schemas.openxmlformats.org/officeDocument/2006/relationships/hyperlink" Target="http://www.dow.com/en-us/markets-and-solution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533400"/>
            <a:ext cx="8229600" cy="10668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C000"/>
                </a:solidFill>
              </a:rPr>
              <a:t>Michigan Exports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904" y="1828800"/>
            <a:ext cx="8499230" cy="3276600"/>
          </a:xfrm>
        </p:spPr>
        <p:txBody>
          <a:bodyPr>
            <a:normAutofit fontScale="85000" lnSpcReduction="20000"/>
          </a:bodyPr>
          <a:lstStyle/>
          <a:p>
            <a: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does Michigan sell</a:t>
            </a:r>
          </a:p>
          <a:p>
            <a: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 other countries?</a:t>
            </a:r>
          </a:p>
          <a:p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we identify</a:t>
            </a:r>
            <a:b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Michigan’s </a:t>
            </a:r>
            <a:r>
              <a:rPr lang="en-US" sz="44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BIGJobs</a:t>
            </a:r>
            <a: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r>
              <a:rPr lang="en-US" sz="4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35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asic</a:t>
            </a:r>
            <a:r>
              <a:rPr lang="en-US" sz="4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</a:t>
            </a:r>
            <a:r>
              <a:rPr lang="en-US" sz="35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ncome</a:t>
            </a:r>
            <a:r>
              <a:rPr lang="en-US" sz="4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</a:t>
            </a:r>
            <a:r>
              <a:rPr lang="en-US" sz="35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enerating</a:t>
            </a:r>
            <a:r>
              <a:rPr lang="en-US" sz="4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Jobs</a:t>
            </a:r>
            <a:endParaRPr lang="en-US" sz="44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05759" y="5867400"/>
            <a:ext cx="6400800" cy="7856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4"/>
                </a:solidFill>
              </a:rPr>
              <a:t>carol.gersmehl@gmail.com, </a:t>
            </a:r>
            <a:br>
              <a:rPr lang="en-US" sz="1800" dirty="0">
                <a:solidFill>
                  <a:schemeClr val="accent4"/>
                </a:solidFill>
              </a:rPr>
            </a:br>
            <a:r>
              <a:rPr lang="en-US" sz="1800" dirty="0">
                <a:solidFill>
                  <a:schemeClr val="accent4"/>
                </a:solidFill>
              </a:rPr>
              <a:t>6</a:t>
            </a:r>
            <a:r>
              <a:rPr lang="en-US" sz="1800" baseline="30000" dirty="0">
                <a:solidFill>
                  <a:schemeClr val="accent4"/>
                </a:solidFill>
              </a:rPr>
              <a:t>th</a:t>
            </a:r>
            <a:r>
              <a:rPr lang="en-US" sz="1800" dirty="0">
                <a:solidFill>
                  <a:schemeClr val="accent4"/>
                </a:solidFill>
              </a:rPr>
              <a:t> grade network, March 2, 2016</a:t>
            </a:r>
          </a:p>
        </p:txBody>
      </p:sp>
    </p:spTree>
    <p:extLst>
      <p:ext uri="{BB962C8B-B14F-4D97-AF65-F5344CB8AC3E}">
        <p14:creationId xmlns:p14="http://schemas.microsoft.com/office/powerpoint/2010/main" val="79107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0136" y="71767"/>
            <a:ext cx="5596128" cy="678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850137" y="5181600"/>
            <a:ext cx="2493264" cy="1904999"/>
          </a:xfrm>
          <a:prstGeom prst="ellipse">
            <a:avLst/>
          </a:prstGeom>
          <a:noFill/>
          <a:ln w="76200">
            <a:solidFill>
              <a:srgbClr val="C0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ular Callout 3"/>
          <p:cNvSpPr/>
          <p:nvPr/>
        </p:nvSpPr>
        <p:spPr>
          <a:xfrm>
            <a:off x="2286000" y="2281107"/>
            <a:ext cx="3604953" cy="1183084"/>
          </a:xfrm>
          <a:prstGeom prst="wedgeRoundRectCallout">
            <a:avLst>
              <a:gd name="adj1" fmla="val -28846"/>
              <a:gd name="adj2" fmla="val 198564"/>
              <a:gd name="adj3" fmla="val 16667"/>
            </a:avLst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products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Michigan sell?</a:t>
            </a:r>
          </a:p>
        </p:txBody>
      </p:sp>
    </p:spTree>
    <p:extLst>
      <p:ext uri="{BB962C8B-B14F-4D97-AF65-F5344CB8AC3E}">
        <p14:creationId xmlns:p14="http://schemas.microsoft.com/office/powerpoint/2010/main" val="144191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0136" y="71767"/>
            <a:ext cx="5596128" cy="678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733800" y="5182986"/>
            <a:ext cx="2265217" cy="1827414"/>
          </a:xfrm>
          <a:prstGeom prst="ellipse">
            <a:avLst/>
          </a:prstGeom>
          <a:noFill/>
          <a:ln w="76200">
            <a:solidFill>
              <a:srgbClr val="C0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4120341" y="2776316"/>
            <a:ext cx="4185459" cy="1183084"/>
          </a:xfrm>
          <a:prstGeom prst="wedgeRoundRectCallout">
            <a:avLst>
              <a:gd name="adj1" fmla="val -28846"/>
              <a:gd name="adj2" fmla="val 198564"/>
              <a:gd name="adj3" fmla="val 16667"/>
            </a:avLst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countries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Michigan sell to?</a:t>
            </a:r>
          </a:p>
        </p:txBody>
      </p:sp>
    </p:spTree>
    <p:extLst>
      <p:ext uri="{BB962C8B-B14F-4D97-AF65-F5344CB8AC3E}">
        <p14:creationId xmlns:p14="http://schemas.microsoft.com/office/powerpoint/2010/main" val="394714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914400" y="152400"/>
            <a:ext cx="7315200" cy="5410200"/>
          </a:xfrm>
          <a:prstGeom prst="wedgeRoundRectCallout">
            <a:avLst>
              <a:gd name="adj1" fmla="val -20312"/>
              <a:gd name="adj2" fmla="val 48816"/>
              <a:gd name="adj3" fmla="val 16667"/>
            </a:avLst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A62D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copies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summary reports </a:t>
            </a:r>
            <a:b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(primary data resource)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several different states</a:t>
            </a:r>
          </a:p>
          <a:p>
            <a:pPr algn="ctr"/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may pick a state, 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compare its exports 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Michigan’s.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- -</a:t>
            </a:r>
          </a:p>
          <a:p>
            <a:pPr algn="ctr"/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comparisons follow</a:t>
            </a:r>
          </a:p>
          <a:p>
            <a:pPr algn="ctr"/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PowerPoint</a:t>
            </a:r>
            <a:b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illustrate generalizations.</a:t>
            </a:r>
          </a:p>
        </p:txBody>
      </p:sp>
    </p:spTree>
    <p:extLst>
      <p:ext uri="{BB962C8B-B14F-4D97-AF65-F5344CB8AC3E}">
        <p14:creationId xmlns:p14="http://schemas.microsoft.com/office/powerpoint/2010/main" val="119226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8394" y="311802"/>
            <a:ext cx="3566160" cy="292143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15266" y="604198"/>
            <a:ext cx="165638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Compare </a:t>
            </a:r>
          </a:p>
          <a:p>
            <a:pPr algn="ctr"/>
            <a:r>
              <a:rPr lang="en-US" sz="2800" dirty="0">
                <a:solidFill>
                  <a:srgbClr val="FFC000"/>
                </a:solidFill>
              </a:rPr>
              <a:t>what</a:t>
            </a:r>
          </a:p>
          <a:p>
            <a:pPr algn="ctr"/>
            <a:r>
              <a:rPr lang="en-US" sz="2800" dirty="0">
                <a:solidFill>
                  <a:srgbClr val="FFC000"/>
                </a:solidFill>
              </a:rPr>
              <a:t>states</a:t>
            </a:r>
          </a:p>
          <a:p>
            <a:pPr algn="ctr"/>
            <a:r>
              <a:rPr lang="en-US" sz="2800" dirty="0">
                <a:solidFill>
                  <a:srgbClr val="FFC000"/>
                </a:solidFill>
              </a:rPr>
              <a:t>sell</a:t>
            </a:r>
          </a:p>
          <a:p>
            <a:pPr algn="ctr"/>
            <a:r>
              <a:rPr lang="en-US" sz="2000" dirty="0">
                <a:solidFill>
                  <a:srgbClr val="FFC000"/>
                </a:solidFill>
              </a:rPr>
              <a:t>(2015</a:t>
            </a:r>
            <a:br>
              <a:rPr lang="en-US" sz="2000" dirty="0">
                <a:solidFill>
                  <a:srgbClr val="FFC000"/>
                </a:solidFill>
              </a:rPr>
            </a:br>
            <a:r>
              <a:rPr lang="en-US" sz="2000" dirty="0">
                <a:solidFill>
                  <a:srgbClr val="FFC000"/>
                </a:solidFill>
              </a:rPr>
              <a:t>exports).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0330" y="292752"/>
            <a:ext cx="3566160" cy="283520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3920" y="3581400"/>
            <a:ext cx="3566160" cy="294495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28" y="3568845"/>
            <a:ext cx="3566160" cy="284063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845178" y="2849380"/>
            <a:ext cx="356616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Arial Narrow" panose="020B0606020202030204" pitchFamily="34" charset="0"/>
              </a:rPr>
              <a:t>Iowa</a:t>
            </a:r>
            <a:r>
              <a:rPr lang="en-US" sz="2000" dirty="0">
                <a:solidFill>
                  <a:srgbClr val="0000FF"/>
                </a:solidFill>
                <a:latin typeface="Arial Narrow" panose="020B0606020202030204" pitchFamily="34" charset="0"/>
              </a:rPr>
              <a:t> population: 3 million</a:t>
            </a:r>
          </a:p>
        </p:txBody>
      </p:sp>
      <p:sp>
        <p:nvSpPr>
          <p:cNvPr id="16" name="Oval 15"/>
          <p:cNvSpPr/>
          <p:nvPr/>
        </p:nvSpPr>
        <p:spPr>
          <a:xfrm>
            <a:off x="5613883" y="2210018"/>
            <a:ext cx="3418114" cy="486868"/>
          </a:xfrm>
          <a:prstGeom prst="ellipse">
            <a:avLst/>
          </a:prstGeom>
          <a:noFill/>
          <a:ln w="76200">
            <a:solidFill>
              <a:srgbClr val="C0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807943" y="5612674"/>
            <a:ext cx="3418114" cy="424356"/>
          </a:xfrm>
          <a:prstGeom prst="ellipse">
            <a:avLst/>
          </a:prstGeom>
          <a:noFill/>
          <a:ln w="76200">
            <a:solidFill>
              <a:srgbClr val="C0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0436" y="5508465"/>
            <a:ext cx="3418114" cy="486868"/>
          </a:xfrm>
          <a:prstGeom prst="ellipse">
            <a:avLst/>
          </a:prstGeom>
          <a:noFill/>
          <a:ln w="76200">
            <a:solidFill>
              <a:srgbClr val="C0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490330" y="2816630"/>
            <a:ext cx="356616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Arial Narrow" panose="020B0606020202030204" pitchFamily="34" charset="0"/>
              </a:rPr>
              <a:t>Michigan</a:t>
            </a:r>
            <a:r>
              <a:rPr lang="en-US" sz="2000" dirty="0">
                <a:solidFill>
                  <a:srgbClr val="0000FF"/>
                </a:solidFill>
                <a:latin typeface="Arial Narrow" panose="020B0606020202030204" pitchFamily="34" charset="0"/>
              </a:rPr>
              <a:t> population: 10 million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33800" y="6139835"/>
            <a:ext cx="356616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Arial Narrow" panose="020B0606020202030204" pitchFamily="34" charset="0"/>
              </a:rPr>
              <a:t>Texas</a:t>
            </a:r>
            <a:r>
              <a:rPr lang="en-US" sz="2000" dirty="0">
                <a:solidFill>
                  <a:srgbClr val="0000FF"/>
                </a:solidFill>
                <a:latin typeface="Arial Narrow" panose="020B0606020202030204" pitchFamily="34" charset="0"/>
              </a:rPr>
              <a:t> population: 27 million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864" y="6105095"/>
            <a:ext cx="356616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Arial Narrow" panose="020B0606020202030204" pitchFamily="34" charset="0"/>
              </a:rPr>
              <a:t>California</a:t>
            </a:r>
            <a:r>
              <a:rPr lang="en-US" sz="2000" dirty="0">
                <a:solidFill>
                  <a:srgbClr val="0000FF"/>
                </a:solidFill>
                <a:latin typeface="Arial Narrow" panose="020B0606020202030204" pitchFamily="34" charset="0"/>
              </a:rPr>
              <a:t> population: 39 million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7395450" y="3731542"/>
            <a:ext cx="1664611" cy="2325062"/>
          </a:xfrm>
          <a:prstGeom prst="wedgeRoundRectCallout">
            <a:avLst>
              <a:gd name="adj1" fmla="val -16929"/>
              <a:gd name="adj2" fmla="val 4539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A62D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Notice</a:t>
            </a:r>
            <a:b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b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  <a:b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DIFFERENT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things!</a:t>
            </a:r>
          </a:p>
        </p:txBody>
      </p:sp>
      <p:sp>
        <p:nvSpPr>
          <p:cNvPr id="15" name="Oval 14"/>
          <p:cNvSpPr/>
          <p:nvPr/>
        </p:nvSpPr>
        <p:spPr>
          <a:xfrm>
            <a:off x="1895201" y="1676401"/>
            <a:ext cx="2295799" cy="609600"/>
          </a:xfrm>
          <a:prstGeom prst="ellipse">
            <a:avLst/>
          </a:prstGeom>
          <a:noFill/>
          <a:ln w="50800">
            <a:solidFill>
              <a:srgbClr val="C0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4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7" b="12500"/>
          <a:stretch/>
        </p:blipFill>
        <p:spPr>
          <a:xfrm>
            <a:off x="173158" y="2362200"/>
            <a:ext cx="2514600" cy="21336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2" b="12500"/>
          <a:stretch/>
        </p:blipFill>
        <p:spPr>
          <a:xfrm>
            <a:off x="2898078" y="2381794"/>
            <a:ext cx="2512122" cy="21336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7" b="11083"/>
          <a:stretch/>
        </p:blipFill>
        <p:spPr>
          <a:xfrm>
            <a:off x="2895600" y="172538"/>
            <a:ext cx="2514600" cy="21003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0" b="15151"/>
          <a:stretch/>
        </p:blipFill>
        <p:spPr>
          <a:xfrm>
            <a:off x="152400" y="139336"/>
            <a:ext cx="2556116" cy="21336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0" b="12500"/>
          <a:stretch/>
        </p:blipFill>
        <p:spPr>
          <a:xfrm>
            <a:off x="156154" y="4593770"/>
            <a:ext cx="2562685" cy="21336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6" b="11785"/>
          <a:stretch/>
        </p:blipFill>
        <p:spPr>
          <a:xfrm>
            <a:off x="2884714" y="4576353"/>
            <a:ext cx="2580141" cy="215101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464855" y="161107"/>
            <a:ext cx="352674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Exports  </a:t>
            </a:r>
            <a:r>
              <a:rPr lang="en-US" sz="2000" dirty="0">
                <a:solidFill>
                  <a:srgbClr val="FFC000"/>
                </a:solidFill>
              </a:rPr>
              <a:t>(2015).</a:t>
            </a:r>
          </a:p>
          <a:p>
            <a:pPr algn="ctr"/>
            <a:endParaRPr lang="en-US" sz="2000" dirty="0">
              <a:solidFill>
                <a:srgbClr val="FFC000"/>
              </a:solidFill>
            </a:endParaRPr>
          </a:p>
          <a:p>
            <a:pPr algn="ctr"/>
            <a:r>
              <a:rPr lang="en-US" sz="2400" dirty="0">
                <a:solidFill>
                  <a:srgbClr val="FFC000"/>
                </a:solidFill>
              </a:rPr>
              <a:t>Which </a:t>
            </a:r>
            <a:r>
              <a:rPr lang="en-US" sz="2400" b="1" dirty="0">
                <a:solidFill>
                  <a:srgbClr val="FFC000"/>
                </a:solidFill>
              </a:rPr>
              <a:t>two countries </a:t>
            </a:r>
            <a:r>
              <a:rPr lang="en-US" sz="2400" dirty="0">
                <a:solidFill>
                  <a:srgbClr val="FFC000"/>
                </a:solidFill>
              </a:rPr>
              <a:t>buy a lot from </a:t>
            </a:r>
            <a:br>
              <a:rPr lang="en-US" sz="2400" dirty="0">
                <a:solidFill>
                  <a:srgbClr val="FFC000"/>
                </a:solidFill>
              </a:rPr>
            </a:br>
            <a:r>
              <a:rPr lang="en-US" sz="2400" u="sng" dirty="0">
                <a:solidFill>
                  <a:srgbClr val="FFC000"/>
                </a:solidFill>
              </a:rPr>
              <a:t>all</a:t>
            </a:r>
            <a:r>
              <a:rPr lang="en-US" sz="2400" dirty="0">
                <a:solidFill>
                  <a:srgbClr val="FFC000"/>
                </a:solidFill>
              </a:rPr>
              <a:t> 6 states?</a:t>
            </a:r>
          </a:p>
          <a:p>
            <a:pPr algn="ctr"/>
            <a:endParaRPr lang="en-US" sz="2400" dirty="0">
              <a:solidFill>
                <a:srgbClr val="FFC000"/>
              </a:solidFill>
            </a:endParaRPr>
          </a:p>
          <a:p>
            <a:pPr algn="ctr"/>
            <a:endParaRPr lang="en-US" sz="2400" dirty="0">
              <a:solidFill>
                <a:srgbClr val="FFC000"/>
              </a:solidFill>
            </a:endParaRPr>
          </a:p>
          <a:p>
            <a:pPr algn="ctr"/>
            <a:endParaRPr lang="en-US" sz="2400" dirty="0">
              <a:solidFill>
                <a:srgbClr val="FFC000"/>
              </a:solidFill>
            </a:endParaRPr>
          </a:p>
          <a:p>
            <a:pPr algn="ctr"/>
            <a:endParaRPr lang="en-US" sz="2400" dirty="0">
              <a:solidFill>
                <a:srgbClr val="FFC000"/>
              </a:solidFill>
            </a:endParaRPr>
          </a:p>
          <a:p>
            <a:pPr algn="ctr"/>
            <a:endParaRPr lang="en-US" sz="2400" dirty="0">
              <a:solidFill>
                <a:srgbClr val="FFC000"/>
              </a:solidFill>
            </a:endParaRPr>
          </a:p>
          <a:p>
            <a:pPr algn="ctr"/>
            <a:endParaRPr lang="en-US" sz="2400" dirty="0">
              <a:solidFill>
                <a:srgbClr val="FFC000"/>
              </a:solidFill>
            </a:endParaRPr>
          </a:p>
          <a:p>
            <a:pPr algn="ctr"/>
            <a:r>
              <a:rPr lang="en-US" sz="2400" dirty="0">
                <a:solidFill>
                  <a:srgbClr val="FFC000"/>
                </a:solidFill>
              </a:rPr>
              <a:t>Which </a:t>
            </a:r>
            <a:r>
              <a:rPr lang="en-US" sz="2400" b="1" dirty="0">
                <a:solidFill>
                  <a:srgbClr val="FFC000"/>
                </a:solidFill>
              </a:rPr>
              <a:t>two countries</a:t>
            </a:r>
            <a:br>
              <a:rPr lang="en-US" sz="2400" b="1" dirty="0">
                <a:solidFill>
                  <a:srgbClr val="FFC000"/>
                </a:solidFill>
              </a:rPr>
            </a:br>
            <a:r>
              <a:rPr lang="en-US" sz="2400" dirty="0">
                <a:solidFill>
                  <a:srgbClr val="FFC000"/>
                </a:solidFill>
              </a:rPr>
              <a:t>are closest to the U.S.?</a:t>
            </a:r>
          </a:p>
          <a:p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5968482" y="2243119"/>
            <a:ext cx="2590800" cy="1295400"/>
          </a:xfrm>
          <a:prstGeom prst="wedgeRoundRectCallout">
            <a:avLst>
              <a:gd name="adj1" fmla="val -16929"/>
              <a:gd name="adj2" fmla="val 45390"/>
              <a:gd name="adj3" fmla="val 16667"/>
            </a:avLst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A62D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</a:t>
            </a:r>
            <a:b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5968482" y="5105400"/>
            <a:ext cx="2590800" cy="1294074"/>
          </a:xfrm>
          <a:prstGeom prst="wedgeRoundRectCallout">
            <a:avLst>
              <a:gd name="adj1" fmla="val -16929"/>
              <a:gd name="adj2" fmla="val 45390"/>
              <a:gd name="adj3" fmla="val 16667"/>
            </a:avLst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A62D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</a:t>
            </a:r>
            <a:b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47791" y="2290283"/>
            <a:ext cx="16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Lucida Handwriting" panose="03010101010101010101" pitchFamily="66" charset="0"/>
              </a:rPr>
              <a:t>Canada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37277" y="2891135"/>
            <a:ext cx="16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Lucida Handwriting" panose="03010101010101010101" pitchFamily="66" charset="0"/>
              </a:rPr>
              <a:t>China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84336" y="5190196"/>
            <a:ext cx="16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Lucida Handwriting" panose="03010101010101010101" pitchFamily="66" charset="0"/>
              </a:rPr>
              <a:t>Canada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01622" y="5752437"/>
            <a:ext cx="16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Lucida Handwriting" panose="03010101010101010101" pitchFamily="66" charset="0"/>
              </a:rPr>
              <a:t>Mexico</a:t>
            </a:r>
          </a:p>
        </p:txBody>
      </p:sp>
    </p:spTree>
    <p:extLst>
      <p:ext uri="{BB962C8B-B14F-4D97-AF65-F5344CB8AC3E}">
        <p14:creationId xmlns:p14="http://schemas.microsoft.com/office/powerpoint/2010/main" val="372602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562100" y="990600"/>
            <a:ext cx="6019800" cy="48768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2016, Carol </a:t>
            </a:r>
            <a:r>
              <a:rPr lang="en-US" sz="1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Gersmehl</a:t>
            </a:r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9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who saw this presentation at a workshop</a:t>
            </a:r>
          </a:p>
          <a:p>
            <a:pPr algn="ct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downloaded it from our internet site have permission</a:t>
            </a:r>
          </a:p>
          <a:p>
            <a:pPr algn="ct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a copy on their own computers for these purposes: </a:t>
            </a:r>
          </a:p>
          <a:p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1. to help them review the workshop,</a:t>
            </a:r>
          </a:p>
          <a:p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2. to show to colleagues or administrators,</a:t>
            </a:r>
          </a:p>
          <a:p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3. to show the presentation in their own classrooms </a:t>
            </a:r>
            <a:b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or at sessions they lead at teacher conferences,</a:t>
            </a:r>
          </a:p>
          <a:p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4. to use individual frames (with attribution)</a:t>
            </a:r>
            <a:b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in their own class or conference presentations.</a:t>
            </a:r>
          </a:p>
          <a:p>
            <a:pPr algn="ctr"/>
            <a:endParaRPr lang="en-US" sz="9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permission for </a:t>
            </a:r>
            <a:r>
              <a:rPr lang="en-US" sz="1600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other use, </a:t>
            </a:r>
          </a:p>
          <a:p>
            <a:pPr algn="ct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posting frames on a personal blog</a:t>
            </a:r>
            <a:b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uploading to any network or website, </a:t>
            </a:r>
          </a:p>
          <a:p>
            <a:pPr algn="ct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pgersmehl@gmail.com </a:t>
            </a:r>
          </a:p>
        </p:txBody>
      </p:sp>
    </p:spTree>
    <p:extLst>
      <p:ext uri="{BB962C8B-B14F-4D97-AF65-F5344CB8AC3E}">
        <p14:creationId xmlns:p14="http://schemas.microsoft.com/office/powerpoint/2010/main" val="62989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07396" y="213360"/>
            <a:ext cx="8531804" cy="2014806"/>
          </a:xfrm>
          <a:prstGeom prst="wedgeRoundRectCallout">
            <a:avLst>
              <a:gd name="adj1" fmla="val -16929"/>
              <a:gd name="adj2" fmla="val 45390"/>
              <a:gd name="adj3" fmla="val 16667"/>
            </a:avLst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type of export </a:t>
            </a:r>
            <a:b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brings the </a:t>
            </a:r>
            <a:r>
              <a:rPr lang="en-US" sz="3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highest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amount of money </a:t>
            </a:r>
            <a:b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Michigan?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69714" y="3706169"/>
            <a:ext cx="2286000" cy="3857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8600" y="2738043"/>
            <a:ext cx="2860965" cy="15582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-447460" y="3163584"/>
            <a:ext cx="3033712" cy="19415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1772846" y="4719755"/>
            <a:ext cx="2533092" cy="15972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7396" y="2617516"/>
            <a:ext cx="1524000" cy="400110"/>
          </a:xfrm>
          <a:prstGeom prst="rect">
            <a:avLst/>
          </a:prstGeom>
          <a:solidFill>
            <a:schemeClr val="accent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Apparel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8200" y="2692523"/>
            <a:ext cx="1676400" cy="400110"/>
          </a:xfrm>
          <a:prstGeom prst="rect">
            <a:avLst/>
          </a:prstGeom>
          <a:solidFill>
            <a:schemeClr val="accent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Electronics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62402" y="3866699"/>
            <a:ext cx="1524000" cy="400110"/>
          </a:xfrm>
          <a:prstGeom prst="rect">
            <a:avLst/>
          </a:prstGeom>
          <a:solidFill>
            <a:schemeClr val="accent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Furniture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3901" y="4491981"/>
            <a:ext cx="1524000" cy="400110"/>
          </a:xfrm>
          <a:prstGeom prst="rect">
            <a:avLst/>
          </a:prstGeom>
          <a:solidFill>
            <a:schemeClr val="accent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Vehicles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88472" y="6324600"/>
            <a:ext cx="1511728" cy="477979"/>
          </a:xfrm>
          <a:prstGeom prst="wedgeRoundRectCallout">
            <a:avLst>
              <a:gd name="adj1" fmla="val -16929"/>
              <a:gd name="adj2" fmla="val 45390"/>
              <a:gd name="adj3" fmla="val 16667"/>
            </a:avLst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Photos:  Carol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Gersmehl</a:t>
            </a:r>
            <a:endParaRPr lang="en-US" sz="14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63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764" y="152400"/>
            <a:ext cx="5140036" cy="3429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438400" y="303414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Cars and Trucks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619" y="5029200"/>
            <a:ext cx="5126182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0000"/>
                </a:solidFill>
              </a:rPr>
              <a:t>Dow’s video</a:t>
            </a:r>
          </a:p>
          <a:p>
            <a:pPr algn="ctr"/>
            <a:r>
              <a:rPr lang="en-US" sz="2000" u="sng" dirty="0">
                <a:solidFill>
                  <a:srgbClr val="FFC000"/>
                </a:solidFill>
                <a:latin typeface="Arial Narrow" panose="020B0606020202030204" pitchFamily="34" charset="0"/>
                <a:hlinkClick r:id="rId4"/>
              </a:rPr>
              <a:t>http://www.dow.com/en-us/markets-and-solutions</a:t>
            </a:r>
            <a:r>
              <a:rPr lang="en-US" sz="2000" dirty="0">
                <a:solidFill>
                  <a:srgbClr val="FFC000"/>
                </a:solidFill>
                <a:latin typeface="Arial Narrow" panose="020B0606020202030204" pitchFamily="34" charset="0"/>
              </a:rPr>
              <a:t>    </a:t>
            </a:r>
            <a:br>
              <a:rPr lang="en-US" sz="2000" dirty="0">
                <a:solidFill>
                  <a:srgbClr val="FFC000"/>
                </a:solidFill>
                <a:latin typeface="Arial Narrow" panose="020B0606020202030204" pitchFamily="34" charset="0"/>
              </a:rPr>
            </a:br>
            <a:r>
              <a:rPr lang="en-U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shows products made using Dow </a:t>
            </a:r>
            <a:r>
              <a:rPr lang="en-US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chemicals </a:t>
            </a:r>
            <a:br>
              <a:rPr lang="en-US" sz="2000" b="1" dirty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</a:rPr>
              <a:t>(e.g. plastics and adhesives).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0200" y="2093745"/>
            <a:ext cx="3581399" cy="42627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0000"/>
                </a:solidFill>
              </a:rPr>
              <a:t>Car manufacturers</a:t>
            </a:r>
            <a:br>
              <a:rPr lang="en-US" sz="2200" dirty="0">
                <a:solidFill>
                  <a:srgbClr val="000000"/>
                </a:solidFill>
              </a:rPr>
            </a:br>
            <a:r>
              <a:rPr lang="en-US" sz="2200" dirty="0">
                <a:solidFill>
                  <a:srgbClr val="000000"/>
                </a:solidFill>
              </a:rPr>
              <a:t>websites about their </a:t>
            </a:r>
            <a:r>
              <a:rPr lang="en-US" sz="2200" b="1" dirty="0">
                <a:solidFill>
                  <a:srgbClr val="000000"/>
                </a:solidFill>
              </a:rPr>
              <a:t>transportation equipment:</a:t>
            </a: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  <a:hlinkClick r:id="rId5"/>
              </a:rPr>
              <a:t>http://gmauthority.com/blog/gm/gm-manufacturing/</a:t>
            </a: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General Motors </a:t>
            </a:r>
            <a:br>
              <a:rPr lang="en-US" sz="2000" dirty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en-U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Manufacturing Plants</a:t>
            </a:r>
          </a:p>
          <a:p>
            <a:pPr algn="ctr"/>
            <a:r>
              <a:rPr lang="en-US" i="1" dirty="0">
                <a:solidFill>
                  <a:srgbClr val="000000"/>
                </a:solidFill>
                <a:latin typeface="Arial Narrow" panose="020B0606020202030204" pitchFamily="34" charset="0"/>
              </a:rPr>
              <a:t>Click on + next to United States.</a:t>
            </a:r>
          </a:p>
          <a:p>
            <a:pPr algn="ctr"/>
            <a:endParaRPr lang="en-US" sz="22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hlinkClick r:id="rId6"/>
              </a:rPr>
              <a:t>http://www.thehenryford.org/rouge/index.aspx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  <a:hlinkClick r:id="rId6"/>
              </a:rPr>
              <a:t>http://www.thehenryford.org/rouge/eduResources/caseStudyIndustrialization.pdf</a:t>
            </a:r>
            <a:endParaRPr lang="en-US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1900" dirty="0">
                <a:solidFill>
                  <a:srgbClr val="000000"/>
                </a:solidFill>
                <a:latin typeface="Arial Narrow" panose="020B0606020202030204" pitchFamily="34" charset="0"/>
              </a:rPr>
              <a:t>Ford Manufacturing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7764" y="158190"/>
            <a:ext cx="5126182" cy="680010"/>
          </a:xfrm>
          <a:prstGeom prst="roundRect">
            <a:avLst/>
          </a:prstGeom>
          <a:noFill/>
          <a:ln w="508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5410200" y="168389"/>
            <a:ext cx="3581400" cy="1615441"/>
          </a:xfrm>
          <a:prstGeom prst="wedgeRoundRectCallout">
            <a:avLst>
              <a:gd name="adj1" fmla="val -16929"/>
              <a:gd name="adj2" fmla="val 45390"/>
              <a:gd name="adj3" fmla="val 16667"/>
            </a:avLst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type of export </a:t>
            </a:r>
            <a:b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brings the </a:t>
            </a:r>
            <a:r>
              <a:rPr lang="en-US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highest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amount of money </a:t>
            </a:r>
            <a:b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Michigan?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352800" y="3403477"/>
            <a:ext cx="2590800" cy="482723"/>
          </a:xfrm>
          <a:prstGeom prst="straightConnector1">
            <a:avLst/>
          </a:prstGeom>
          <a:ln w="60325">
            <a:solidFill>
              <a:schemeClr val="bg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 rot="5400000">
            <a:off x="-495300" y="3238500"/>
            <a:ext cx="2895600" cy="990600"/>
          </a:xfrm>
          <a:prstGeom prst="curvedConnector3">
            <a:avLst>
              <a:gd name="adj1" fmla="val 10138"/>
            </a:avLst>
          </a:prstGeom>
          <a:ln w="47625">
            <a:solidFill>
              <a:schemeClr val="bg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75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228600"/>
            <a:ext cx="8130398" cy="495300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" name="Rounded Rectangular Callout 2"/>
          <p:cNvSpPr/>
          <p:nvPr/>
        </p:nvSpPr>
        <p:spPr>
          <a:xfrm>
            <a:off x="559999" y="5181600"/>
            <a:ext cx="7924800" cy="1082041"/>
          </a:xfrm>
          <a:prstGeom prst="wedgeRoundRectCallout">
            <a:avLst>
              <a:gd name="adj1" fmla="val -16929"/>
              <a:gd name="adj2" fmla="val 45390"/>
              <a:gd name="adj3" fmla="val 16667"/>
            </a:avLst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federal government provides data about Michigan’s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BIGJobs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89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7022" y="2286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http://trade.gov/mas/ian/tradestatistics/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2667000" y="1752600"/>
            <a:ext cx="4572000" cy="1295400"/>
          </a:xfrm>
          <a:prstGeom prst="wedgeRoundRectCallout">
            <a:avLst>
              <a:gd name="adj1" fmla="val -48106"/>
              <a:gd name="adj2" fmla="val -120062"/>
              <a:gd name="adj3" fmla="val 16667"/>
            </a:avLst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very useful website</a:t>
            </a:r>
          </a:p>
          <a:p>
            <a:pPr algn="ctr"/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are investigating</a:t>
            </a:r>
          </a:p>
          <a:p>
            <a:pPr algn="ctr"/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exports from different states.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PG\Desktop\US Import Export 1 websit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546" y="3200400"/>
            <a:ext cx="9008784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5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7022" y="2286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http://trade.gov/mas/ian/tradestatistics/</a:t>
            </a:r>
          </a:p>
        </p:txBody>
      </p:sp>
      <p:pic>
        <p:nvPicPr>
          <p:cNvPr id="8" name="Picture 2" descr="C:\Users\PG\Desktop\US Import Export 1 web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8537"/>
            <a:ext cx="7970838" cy="547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667000" y="3432968"/>
            <a:ext cx="1524000" cy="453232"/>
          </a:xfrm>
          <a:prstGeom prst="ellipse">
            <a:avLst/>
          </a:prstGeom>
          <a:noFill/>
          <a:ln w="76200">
            <a:solidFill>
              <a:srgbClr val="C0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ular Callout 3"/>
          <p:cNvSpPr/>
          <p:nvPr/>
        </p:nvSpPr>
        <p:spPr>
          <a:xfrm>
            <a:off x="4800600" y="2057400"/>
            <a:ext cx="3962400" cy="725884"/>
          </a:xfrm>
          <a:prstGeom prst="wedgeRoundRectCallout">
            <a:avLst>
              <a:gd name="adj1" fmla="val -68246"/>
              <a:gd name="adj2" fmla="val 156406"/>
              <a:gd name="adj3" fmla="val 16667"/>
            </a:avLst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Sub-national US Trade</a:t>
            </a:r>
          </a:p>
        </p:txBody>
      </p:sp>
    </p:spTree>
    <p:extLst>
      <p:ext uri="{BB962C8B-B14F-4D97-AF65-F5344CB8AC3E}">
        <p14:creationId xmlns:p14="http://schemas.microsoft.com/office/powerpoint/2010/main" val="218367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608" y="499872"/>
            <a:ext cx="8546592" cy="601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533400" y="4724400"/>
            <a:ext cx="1524000" cy="453232"/>
          </a:xfrm>
          <a:prstGeom prst="ellipse">
            <a:avLst/>
          </a:prstGeom>
          <a:noFill/>
          <a:ln w="76200">
            <a:solidFill>
              <a:srgbClr val="C0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2889504" y="3419302"/>
            <a:ext cx="3352800" cy="725884"/>
          </a:xfrm>
          <a:prstGeom prst="wedgeRoundRectCallout">
            <a:avLst>
              <a:gd name="adj1" fmla="val -72518"/>
              <a:gd name="adj2" fmla="val 147244"/>
              <a:gd name="adj3" fmla="val 16667"/>
            </a:avLst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Reports</a:t>
            </a:r>
          </a:p>
        </p:txBody>
      </p:sp>
      <p:sp>
        <p:nvSpPr>
          <p:cNvPr id="5" name="Oval 4"/>
          <p:cNvSpPr/>
          <p:nvPr/>
        </p:nvSpPr>
        <p:spPr>
          <a:xfrm>
            <a:off x="27038" y="762000"/>
            <a:ext cx="3325761" cy="533400"/>
          </a:xfrm>
          <a:prstGeom prst="ellipse">
            <a:avLst/>
          </a:prstGeom>
          <a:noFill/>
          <a:ln w="76200">
            <a:solidFill>
              <a:srgbClr val="C0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1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346749"/>
            <a:ext cx="8499348" cy="607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124200" y="5207137"/>
            <a:ext cx="1524000" cy="453232"/>
          </a:xfrm>
          <a:prstGeom prst="ellipse">
            <a:avLst/>
          </a:prstGeom>
          <a:noFill/>
          <a:ln w="76200">
            <a:solidFill>
              <a:srgbClr val="C0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ular Callout 3"/>
          <p:cNvSpPr/>
          <p:nvPr/>
        </p:nvSpPr>
        <p:spPr>
          <a:xfrm>
            <a:off x="4947458" y="3200400"/>
            <a:ext cx="3962400" cy="1183084"/>
          </a:xfrm>
          <a:prstGeom prst="wedgeRoundRectCallout">
            <a:avLst>
              <a:gd name="adj1" fmla="val -65309"/>
              <a:gd name="adj2" fmla="val 125490"/>
              <a:gd name="adj3" fmla="val 16667"/>
            </a:avLst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Michigan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(or any other state you want)</a:t>
            </a:r>
          </a:p>
        </p:txBody>
      </p:sp>
    </p:spTree>
    <p:extLst>
      <p:ext uri="{BB962C8B-B14F-4D97-AF65-F5344CB8AC3E}">
        <p14:creationId xmlns:p14="http://schemas.microsoft.com/office/powerpoint/2010/main" val="157965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0136" y="71767"/>
            <a:ext cx="5596128" cy="678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057400" y="4880768"/>
            <a:ext cx="1524000" cy="453232"/>
          </a:xfrm>
          <a:prstGeom prst="ellipse">
            <a:avLst/>
          </a:prstGeom>
          <a:noFill/>
          <a:ln w="76200">
            <a:solidFill>
              <a:srgbClr val="C0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ular Callout 3"/>
          <p:cNvSpPr/>
          <p:nvPr/>
        </p:nvSpPr>
        <p:spPr>
          <a:xfrm>
            <a:off x="254923" y="1676400"/>
            <a:ext cx="3604953" cy="1183084"/>
          </a:xfrm>
          <a:prstGeom prst="wedgeRoundRectCallout">
            <a:avLst>
              <a:gd name="adj1" fmla="val 27418"/>
              <a:gd name="adj2" fmla="val 235101"/>
              <a:gd name="adj3" fmla="val 16667"/>
            </a:avLst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much does 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Michigan sell?</a:t>
            </a:r>
          </a:p>
        </p:txBody>
      </p:sp>
    </p:spTree>
    <p:extLst>
      <p:ext uri="{BB962C8B-B14F-4D97-AF65-F5344CB8AC3E}">
        <p14:creationId xmlns:p14="http://schemas.microsoft.com/office/powerpoint/2010/main" val="152088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9">
      <a:dk1>
        <a:srgbClr val="000D26"/>
      </a:dk1>
      <a:lt1>
        <a:srgbClr val="0070C0"/>
      </a:lt1>
      <a:dk2>
        <a:srgbClr val="002060"/>
      </a:dk2>
      <a:lt2>
        <a:srgbClr val="002060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1222</TotalTime>
  <Words>228</Words>
  <Application>Microsoft Office PowerPoint</Application>
  <PresentationFormat>On-screen Show (4:3)</PresentationFormat>
  <Paragraphs>96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Michigan Exports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Michigan Exports</dc:title>
  <dc:creator>PG</dc:creator>
  <cp:lastModifiedBy>PG</cp:lastModifiedBy>
  <cp:revision>52</cp:revision>
  <dcterms:created xsi:type="dcterms:W3CDTF">2016-02-23T23:47:19Z</dcterms:created>
  <dcterms:modified xsi:type="dcterms:W3CDTF">2016-03-01T22:25:39Z</dcterms:modified>
</cp:coreProperties>
</file>