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97" r:id="rId4"/>
    <p:sldId id="302" r:id="rId5"/>
    <p:sldId id="346" r:id="rId6"/>
    <p:sldId id="303" r:id="rId7"/>
    <p:sldId id="351" r:id="rId8"/>
    <p:sldId id="363" r:id="rId9"/>
    <p:sldId id="338" r:id="rId10"/>
    <p:sldId id="344" r:id="rId11"/>
    <p:sldId id="341" r:id="rId12"/>
    <p:sldId id="339" r:id="rId13"/>
    <p:sldId id="348" r:id="rId14"/>
    <p:sldId id="319" r:id="rId15"/>
    <p:sldId id="345" r:id="rId16"/>
    <p:sldId id="320" r:id="rId17"/>
    <p:sldId id="369" r:id="rId18"/>
    <p:sldId id="350" r:id="rId19"/>
    <p:sldId id="347" r:id="rId20"/>
    <p:sldId id="343" r:id="rId21"/>
    <p:sldId id="323" r:id="rId22"/>
    <p:sldId id="322" r:id="rId23"/>
    <p:sldId id="324" r:id="rId24"/>
    <p:sldId id="325" r:id="rId25"/>
    <p:sldId id="342" r:id="rId26"/>
    <p:sldId id="321" r:id="rId27"/>
    <p:sldId id="371" r:id="rId28"/>
    <p:sldId id="309" r:id="rId29"/>
    <p:sldId id="355" r:id="rId30"/>
    <p:sldId id="356" r:id="rId31"/>
    <p:sldId id="349" r:id="rId32"/>
    <p:sldId id="308" r:id="rId33"/>
    <p:sldId id="310" r:id="rId34"/>
    <p:sldId id="359" r:id="rId35"/>
    <p:sldId id="307" r:id="rId36"/>
    <p:sldId id="360" r:id="rId37"/>
    <p:sldId id="357" r:id="rId38"/>
    <p:sldId id="301" r:id="rId39"/>
    <p:sldId id="298" r:id="rId40"/>
    <p:sldId id="304" r:id="rId41"/>
    <p:sldId id="299" r:id="rId42"/>
    <p:sldId id="306" r:id="rId43"/>
    <p:sldId id="305" r:id="rId44"/>
    <p:sldId id="311" r:id="rId45"/>
    <p:sldId id="315" r:id="rId46"/>
    <p:sldId id="312" r:id="rId47"/>
    <p:sldId id="313" r:id="rId48"/>
    <p:sldId id="314" r:id="rId49"/>
    <p:sldId id="326" r:id="rId50"/>
    <p:sldId id="327" r:id="rId51"/>
    <p:sldId id="364" r:id="rId52"/>
    <p:sldId id="329" r:id="rId53"/>
    <p:sldId id="331" r:id="rId54"/>
    <p:sldId id="330" r:id="rId55"/>
    <p:sldId id="366" r:id="rId56"/>
    <p:sldId id="367" r:id="rId57"/>
    <p:sldId id="365" r:id="rId58"/>
    <p:sldId id="368" r:id="rId59"/>
    <p:sldId id="328" r:id="rId60"/>
    <p:sldId id="333" r:id="rId61"/>
    <p:sldId id="335" r:id="rId62"/>
    <p:sldId id="354" r:id="rId63"/>
    <p:sldId id="353" r:id="rId64"/>
    <p:sldId id="336" r:id="rId65"/>
    <p:sldId id="334" r:id="rId66"/>
    <p:sldId id="352" r:id="rId67"/>
    <p:sldId id="361" r:id="rId68"/>
    <p:sldId id="362" r:id="rId69"/>
    <p:sldId id="358" r:id="rId70"/>
    <p:sldId id="370" r:id="rId71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00" y="-77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72D6-C62A-4A51-A6DB-4AE0A9A7E5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A57D5-4CCF-428C-B4E7-5D4F1FE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A57D5-4CCF-428C-B4E7-5D4F1FECC8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coupling with its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A57D5-4CCF-428C-B4E7-5D4F1FECC80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645920"/>
            <a:ext cx="9421978" cy="2194560"/>
          </a:xfrm>
          <a:ln>
            <a:noFill/>
          </a:ln>
        </p:spPr>
        <p:txBody>
          <a:bodyPr vert="horz" tIns="0" rIns="219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874243"/>
            <a:ext cx="9425635" cy="2103120"/>
          </a:xfrm>
        </p:spPr>
        <p:txBody>
          <a:bodyPr lIns="0" rIns="21946"/>
          <a:lstStyle>
            <a:lvl1pPr marL="0" marR="54864" indent="0" algn="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097282"/>
            <a:ext cx="2468880" cy="62541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097282"/>
            <a:ext cx="7223760" cy="62541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580083"/>
            <a:ext cx="932688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3245597"/>
            <a:ext cx="9326880" cy="1811654"/>
          </a:xfrm>
        </p:spPr>
        <p:txBody>
          <a:bodyPr lIns="54864" rIns="54864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 tIns="5486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26298"/>
            <a:ext cx="4848226" cy="791222"/>
          </a:xfrm>
        </p:spPr>
        <p:txBody>
          <a:bodyPr lIns="54864" tIns="0" rIns="54864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2231709"/>
            <a:ext cx="4850130" cy="785812"/>
          </a:xfrm>
        </p:spPr>
        <p:txBody>
          <a:bodyPr lIns="54864" tIns="0" rIns="54864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3017520"/>
            <a:ext cx="4848226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3017520"/>
            <a:ext cx="4850130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966960" cy="1371600"/>
          </a:xfrm>
        </p:spPr>
        <p:txBody>
          <a:bodyPr vert="horz" tIns="548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17222"/>
            <a:ext cx="329184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2011680"/>
            <a:ext cx="3291840" cy="5486400"/>
          </a:xfrm>
        </p:spPr>
        <p:txBody>
          <a:bodyPr lIns="21946" rIns="21946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2011680"/>
            <a:ext cx="6134100" cy="5486400"/>
          </a:xfrm>
        </p:spPr>
        <p:txBody>
          <a:bodyPr tIns="0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329692"/>
            <a:ext cx="630936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6431723"/>
            <a:ext cx="186538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412396"/>
            <a:ext cx="2655418" cy="1899145"/>
          </a:xfrm>
        </p:spPr>
        <p:txBody>
          <a:bodyPr vert="horz" lIns="54864" tIns="54864" rIns="54864" bIns="54864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3394542"/>
            <a:ext cx="2651760" cy="2615184"/>
          </a:xfrm>
        </p:spPr>
        <p:txBody>
          <a:bodyPr lIns="76810" rIns="54864" bIns="54864" anchor="t"/>
          <a:lstStyle>
            <a:lvl1pPr marL="0" indent="0" algn="l">
              <a:spcBef>
                <a:spcPts val="300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7627621"/>
            <a:ext cx="73152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439420"/>
            <a:ext cx="5541264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6979920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7463791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8573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8572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  <a:prstGeom prst="rect">
            <a:avLst/>
          </a:prstGeom>
        </p:spPr>
        <p:txBody>
          <a:bodyPr vert="horz" lIns="0" tIns="5486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2322576"/>
            <a:ext cx="9875520" cy="5266944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7627621"/>
            <a:ext cx="40233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7627621"/>
            <a:ext cx="9144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42890"/>
            <a:ext cx="11016658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962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962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523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523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523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1945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194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bridgehunter.com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02" y="1645920"/>
            <a:ext cx="9421978" cy="12801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Basic Visual Vocabulary</a:t>
            </a:r>
            <a:br>
              <a:rPr lang="en-US" sz="3600" dirty="0"/>
            </a:br>
            <a:r>
              <a:rPr lang="en-US" sz="3600" dirty="0"/>
              <a:t>in Geographic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566160"/>
            <a:ext cx="9425635" cy="210312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Shale rock and alluvial fans impose unique challenges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parts of the West.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Arizona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over glacial moraine in Michigan.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Gentle hills add to both the cost of construction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fuel needed to drive a given distance,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road can still go relatively straight.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in Mojave desert of southern California.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slopes usually require engineers to design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 with curves that follow the contours better.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add both cost and time to the trip.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some point, the change of elevation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so great that road designers must  include switchbacks like these in order to get up the slope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making the road itself climb too steeply.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(thanks to Peter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Anthamatten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sign near Dillon, Colorado.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Switchbacks like these impose great costs in time,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they significantly reduce average speeds.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7616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Colorado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with switchbacks, the road itself may be so steep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runaway trucks become a problem.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roads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mountain states like Colorado have gravel ramps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 runaway truck can brought safely to a stop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Colorado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Andes Mountains of South America (see Figure 6L)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of the most dangerous roads in the world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 courtesy Connie and Jim Weil).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Bolivia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analysts suggest that the Interstate highway system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one of the largest transfers of wealth in history, making nearby land more accessible and therefore more valuable.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of Interstate highway in Utah.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a good road cannot overcome all effects of distance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dry climate.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still long stretches of road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no gas stations, motels, or other services.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other extreme are urban areas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road junctions must be stacked like this interchange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accommodate all the people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 to change roads.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2000" y="1317567"/>
            <a:ext cx="9448800" cy="6553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124200" y="1295400"/>
            <a:ext cx="7543800" cy="6553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space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Teaching Geography CD.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years, a number of teachers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to help students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their “visual vocabulary”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things they may encounter in geographic readings.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images in this folder were chosen</a:t>
            </a:r>
          </a:p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more than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that I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 to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</a:t>
            </a:r>
            <a:endParaRPr lang="en-US" sz="1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taught for many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(mostly about the U.S.).</a:t>
            </a:r>
          </a:p>
          <a:p>
            <a:pPr algn="ctr"/>
            <a:endParaRPr lang="en-US" sz="1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 coherent presentation, and it is NOT a complete set.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just (quickly!) filling some space with possibly useful stuff!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short, these are for you to insert in your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freely offer them for use in your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classes;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 pgersmehl@gmail.com for any other use.</a:t>
            </a:r>
          </a:p>
          <a:p>
            <a:pPr algn="ctr"/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images are 800x600 pixels and sized at 75% in this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reasonable compromise among competing demands: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visibility, file size, and available on-screen space </a:t>
            </a:r>
          </a:p>
          <a:p>
            <a:pPr algn="ctr"/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comments and other annotations.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19200" y="1808016"/>
            <a:ext cx="2302625" cy="48421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19200" y="5950873"/>
            <a:ext cx="2286000" cy="48421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Specs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12275" y="4240183"/>
            <a:ext cx="2286000" cy="48421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406239" y="5257800"/>
            <a:ext cx="2078182" cy="48421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2362200"/>
            <a:ext cx="2286000" cy="48421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32322" y="3277361"/>
            <a:ext cx="1889256" cy="53263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some point on nearly every road in complex terrain,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cross a river or other obstacle.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 are a uniquely important geographical feature.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West Point, NY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could measure on maps to discover that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would have to go an additional 40 miles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Sunshine Bridge over the Mississippi River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Louisiana were closed; 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://bridgehunter.com/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Louisiana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Golden Gate bridge in San Francisco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just five bridges that eliminate a trip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nearly 150 miles around San Francisco Bay.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(Photos and data about many bridges at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http://bridgehunter.com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/)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champion timesaver is the Mackinac bridge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channel between Lake Michigan and Lake Huron.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this bridge, drivers face a trip of more than 850 miles!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Verrazano Narrows Bridge in NY celebrated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50</a:t>
            </a:r>
            <a:r>
              <a:rPr lang="en-US" sz="2000" baseline="30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 in 2014. It carries more than five times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much traffic as the previous three bridges put together.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City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longest bridges are in the exceptionally flat, swampy land of southern Louisiana. New Orleans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much harder to reach without these causeways.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Louisiana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 come in a great variety of designs and styles.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(like this one) also include a free history lesson,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 interpret what you are looking at.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Ohio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another kind of bridge – a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snowshed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a highway from avalanches in a mountain region.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Colorado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Geographers often divide the transportation history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United States into 4 main eras – canal and wagon,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and telegraph, highway and telephone,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airplane and internet.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era, communities vied for control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major means of transportation – they knew that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one of the best paths toward wealth and prosperity.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Ohio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flexible way to move large items is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standard “18-wheeler” semi-trailer truck.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advertises its role as a part of the North American Free Trade Agreement (NAFTA) with Mexico and Canada.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Texas or Ohio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have one from both places)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Steamboats served as a kind of marker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canal-and-wagon era,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railroads made better use of steam power.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carrying really heavy loads across nearly level land,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it is hard to beat a canal barge.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 from Peter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Anthamatten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Europe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 rule of thumb is quite simple.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can carry 30-40 pounds a long distance.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horse, 300-400.  A wagon, 3000-4000.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old canal boat, 30,000-40,000.  A modern barge, 300,000.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2860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 elevators and barges along the Mississippi River. Barges are still a major way to haul grain, coal, gravel,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high-volume, low-value commodities.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oceans, magnetic compasses and better sails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trans-oceanic travel in the late 1300s,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sailing ships crossed smaller bodies of water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back in Greek and Roman times.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4" y="554898"/>
            <a:ext cx="6953072" cy="52148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ocean-going ships carry tremendous loads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remarkably small crews – this oil tanker is “riding high”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empty, going back to get more oil.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Savannah, Georgia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other extreme are tiny water taxis and ferries,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 many coastal areas and river towns.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4" y="554898"/>
            <a:ext cx="6953072" cy="52148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trucks that depend on roads and traffic laws,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sailors require an infrastructure of harbor dredges,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dock repairs,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(like this old lighthouse),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 forth.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technological development of the last 50 years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multi-modal container – a standard-sized metal box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loaded directly onto a truck or train.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Savannah, Georgia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ship, freighter, and auto-carrier.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ships have replaced many (but not all)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kinds of freight-carrying ships, which required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numbers of longshoremen to load and unload.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Savannah, Georgia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effective, however, truck transport requires good roads.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 courtesy Jim and Connie Weil).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Container-moving cranes can load or unload a ship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matter of hours, with one operator doing the work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hundreds using the older technologies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(unless you also count the people building containers and cranes!).</a:t>
            </a:r>
            <a:endParaRPr lang="en-US" sz="1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Jersey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 come in standard sizes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remain sealed for the entire trip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factory or farm to the warehouse.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Portland, Oregon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 names often provide clues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country of origin of a particular shipment.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be a field-observation activity in some schools.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Jersey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noted earlier, container can easily be loaded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 trucks or trains without requiring opening.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warehouses have sprung up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Interstate highways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coast to coast, at the same time as many cities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abandoning their old dockside warehouse districts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turning them into condos and trendy restaurants!)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Wisconsin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same warehouse as the previous photo,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different angle on the same day – a caution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 single photo may not convey an accurate image.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 near I-94 in Wisconsin)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Wisconsin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Warehouses near airports are also quite common,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as internet-based wholesaling expands.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Cincinnati, Ohio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Airplanes are still the fastest way to move people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distances – as long as the city provides enough parking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public transportation to get people to the airport!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LaGuardia airport, NY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Air-freight cargo containers are precisely sized to fit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kids of airplanes. These are used for light-weight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high-value goods, not bulk freight!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LaGuardia airport, NY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railroads are cheap to build and hard to use.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cold places, frost heaving can render a road or railroad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useless in a very short time.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Plank road in Louisiana.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horse-and-buggy days, a plank road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(made with boards laid over a graded bed)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definitely better than dirt, especially in bad weather.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Louisiana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flat, generally dry country, a railroad can be by far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lowest-cost way to move heavy goods long distances.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Kansas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cars have become highly specialized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carry specific things, like grain, fertilizer, flour, oil, etc.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Syracuse, NY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Railroads carry a large fraction of the grain and coal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world – often in unit trains of 100 cars or more,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can be quickly unloaded with robotic machines.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Thunder Bay, Canada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can be defined as “putting things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right place at the right time.”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that definition,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 elevators (and libraries!) are transportation devices.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Sioux City, Iowa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small communities have lost their railroads.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length of track in the United States has gone down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railroads merged and consolidated their services.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Iowa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railroad classification yard is the place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trains from several origins on the West Coast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broken apart and reassembled into new trains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have the right cars for specific eastern destinations.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Platte, Nebraska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 train is slowly pushed up onto a low hill (the hump).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cars are decoupled and roll individually down the hill.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 weighs them, after their bar-codes are scanned.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Platte, Nebraska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Switches automatically send each car to the proper track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its destination. Rails squeeze the wheels to slow the car (depending on its weight) for a gentle coupling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train that will go to a specific destination.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Platte, Nebraska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tiny part of the control tower.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train is full, a red light flashes (see track 39)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engine is sent to pull the train to its destination.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Platte, Nebraska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of the book had a discussion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ill-fated Pennsylvania Canal, which was built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compete with the nearly level Erie Canal in New York.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wheels on a truck are an indication that it is designed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road that have weight limitations in some seasons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(usually in spring when the ground has recently thawed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still wet and therefore unable to support a full load).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airplanes, snowmobiles, and dogsleds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main modes of transport in parts of Alaska,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population density is too low to support roads.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south-central Alaska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canal in Israel.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transportation of water poses some unique problems.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in many communities is some kind of canal.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 courtesy of Dwight Brown)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Freshwater canal crossing wastewater canal.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in a dry climate can be a tricky business –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provide excess water to remove salt from soil,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build canals to remove salty wastewater.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intermontane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Aqueduct going toward Los Angeles.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such as Phoenix, Los Angeles, and San Diego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water brought from mountain reservoirs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rivers quite far away.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commodity that often moves by pipeline is oil,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product doesn’t vary and the flow is always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direction – from well to ports or refineries.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Alaska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High-voltage electric lines in the Great Plains.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States is served by a small number of interlocked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grids, which can move electricity to places where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is peaking (e.g., when many are cooking meals).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Factories or mines often have large but steady demands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electricity – unlike the small but variable demands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residences and small offices.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Utah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transportation of information requires yet another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of infrastructure – cables and broadcast towers,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stations, routers and servers.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4" y="554898"/>
            <a:ext cx="6953072" cy="52148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New Mexico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 have become a more common way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transmit information, even something as ordinary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television programming.  Some third-world countries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finding that they can skip the land-line era completely.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4" y="554898"/>
            <a:ext cx="6953072" cy="52148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City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ommunication tower pretending to be a tree in New York.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like some communities require multi-lane highways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noise barriers,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 communities require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telecom companies to “mask” their towers like this.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54898"/>
            <a:ext cx="7620000" cy="52148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400" y="7391400"/>
            <a:ext cx="30988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Westchester County, NY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Interstate-40 in North Carolina.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Interstate highways are designed to support trucks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may weigh up to 80,000 pounds.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9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Interstate 94 in Michigan.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Interestingly, the shift to internet sales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actually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 for trucking services –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trucks carrying smaller loads more frequently.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Michigan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6400800"/>
            <a:ext cx="7315200" cy="14630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highway in northern Iowa.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reasonably flat terrain,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roads are easy to build and maintain.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4800"/>
            <a:ext cx="7620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391400"/>
            <a:ext cx="2819400" cy="624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Iowa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2384</Words>
  <Application>Microsoft Office PowerPoint</Application>
  <PresentationFormat>Custom</PresentationFormat>
  <Paragraphs>312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Flow</vt:lpstr>
      <vt:lpstr>Basic Visual Vocabulary in Geographic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54</cp:revision>
  <dcterms:created xsi:type="dcterms:W3CDTF">2013-12-20T00:46:28Z</dcterms:created>
  <dcterms:modified xsi:type="dcterms:W3CDTF">2014-02-02T19:18:35Z</dcterms:modified>
</cp:coreProperties>
</file>