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91" r:id="rId3"/>
    <p:sldId id="302" r:id="rId4"/>
    <p:sldId id="308" r:id="rId5"/>
    <p:sldId id="307" r:id="rId6"/>
    <p:sldId id="282" r:id="rId7"/>
    <p:sldId id="295" r:id="rId8"/>
    <p:sldId id="296" r:id="rId9"/>
    <p:sldId id="293" r:id="rId10"/>
    <p:sldId id="287" r:id="rId11"/>
    <p:sldId id="311" r:id="rId12"/>
    <p:sldId id="312" r:id="rId13"/>
    <p:sldId id="313" r:id="rId14"/>
    <p:sldId id="314" r:id="rId15"/>
    <p:sldId id="273" r:id="rId16"/>
    <p:sldId id="299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  <a:srgbClr val="D5EDFF"/>
    <a:srgbClr val="A20000"/>
    <a:srgbClr val="FF9999"/>
    <a:srgbClr val="000000"/>
    <a:srgbClr val="FF4B4B"/>
    <a:srgbClr val="0000CC"/>
    <a:srgbClr val="FFFFFF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57" d="100"/>
          <a:sy n="57" d="100"/>
        </p:scale>
        <p:origin x="-845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pspotting.com/gallery/photo.php?lid=22039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esselfinder.com/vessel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imports </a:t>
            </a:r>
            <a:r>
              <a:rPr lang="en-US" sz="3100" dirty="0"/>
              <a:t>and</a:t>
            </a:r>
            <a:r>
              <a:rPr lang="en-US" sz="6000" dirty="0"/>
              <a:t> exports</a:t>
            </a:r>
            <a:br>
              <a:rPr lang="en-US" sz="6000" dirty="0"/>
            </a:br>
            <a:r>
              <a:rPr lang="en-US" sz="5300" dirty="0"/>
              <a:t>are shipped in </a:t>
            </a:r>
            <a:r>
              <a:rPr lang="en-US" sz="6000" dirty="0"/>
              <a:t>“containers”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759" y="5867400"/>
            <a:ext cx="6400800" cy="78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pgersmehl@gmail.com,   carol.gersmehl@gmail.com, </a:t>
            </a:r>
            <a:b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grade network, March 2, 2016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7215" y="3352800"/>
            <a:ext cx="8499230" cy="2362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a </a:t>
            </a:r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shipping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container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 manufacturers </a:t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big stores use them?</a:t>
            </a: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24419" r="6730" b="7558"/>
          <a:stretch/>
        </p:blipFill>
        <p:spPr>
          <a:xfrm>
            <a:off x="152400" y="76200"/>
            <a:ext cx="8763000" cy="5486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81000" y="3505200"/>
            <a:ext cx="2819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14963" y="5516692"/>
            <a:ext cx="8884943" cy="88410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Speculate! 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shirts could be shipped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a steel container that is 8 by 8.5 by 40 feet.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5181600"/>
            <a:ext cx="2057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7086600" y="533400"/>
            <a:ext cx="1524000" cy="506813"/>
          </a:xfrm>
          <a:prstGeom prst="rect">
            <a:avLst/>
          </a:prstGeom>
          <a:solidFill>
            <a:srgbClr val="FFCCCC"/>
          </a:solidFill>
          <a:ln w="22225"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China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399"/>
            <a:ext cx="8839200" cy="62991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1087582"/>
            <a:ext cx="8382000" cy="41563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95800" y="3733800"/>
            <a:ext cx="3913598" cy="41563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399"/>
            <a:ext cx="8839200" cy="6299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914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92 /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10 boxes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472 /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691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33 boxes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1628" y="3461216"/>
            <a:ext cx="195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33 x 10 = 330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998" y="3228976"/>
            <a:ext cx="14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2,640 boxes</a:t>
            </a:r>
          </a:p>
        </p:txBody>
      </p:sp>
      <p:cxnSp>
        <p:nvCxnSpPr>
          <p:cNvPr id="19" name="Straight Connector 18"/>
          <p:cNvCxnSpPr>
            <a:endCxn id="6" idx="2"/>
          </p:cNvCxnSpPr>
          <p:nvPr/>
        </p:nvCxnSpPr>
        <p:spPr>
          <a:xfrm flipH="1" flipV="1">
            <a:off x="990600" y="2738440"/>
            <a:ext cx="1143000" cy="766760"/>
          </a:xfrm>
          <a:prstGeom prst="line">
            <a:avLst/>
          </a:prstGeom>
          <a:ln w="7620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62000" y="1752600"/>
            <a:ext cx="1905000" cy="1688068"/>
          </a:xfrm>
          <a:prstGeom prst="line">
            <a:avLst/>
          </a:prstGeom>
          <a:ln w="7620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371600" y="762000"/>
            <a:ext cx="3581400" cy="2743200"/>
          </a:xfrm>
          <a:prstGeom prst="line">
            <a:avLst/>
          </a:prstGeom>
          <a:ln w="7620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600" y="347149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330 x 8 = 2,640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81628" y="2209800"/>
            <a:ext cx="732972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2895600"/>
            <a:ext cx="1371600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762000"/>
            <a:ext cx="1371600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399"/>
            <a:ext cx="8839200" cy="629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10 boxes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691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33 boxes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3544" y="3937464"/>
            <a:ext cx="299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12 x 2,640 =31,680 shirts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7015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31,680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20" y="418838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4B4B"/>
                </a:solidFill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4952" y="4624764"/>
            <a:ext cx="273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10 x 2,640 = 26,400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5924" y="5363789"/>
            <a:ext cx="479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$1300 / 31,680  across the ocean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998" y="3228976"/>
            <a:ext cx="14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4B4B"/>
                </a:solidFill>
              </a:rPr>
              <a:t>2,640 boxes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44" y="4905969"/>
            <a:ext cx="112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$.04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per shirt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60822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$2600 / 31,680  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488" y="5636180"/>
            <a:ext cx="112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$.08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per shirt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019800" y="3228976"/>
            <a:ext cx="2590800" cy="1495424"/>
          </a:xfrm>
          <a:prstGeom prst="wedgeRoundRectCallout">
            <a:avLst>
              <a:gd name="adj1" fmla="val -124359"/>
              <a:gd name="adj2" fmla="val 83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this says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“about $1300” –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our result cannot be more precise than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significant figures.</a:t>
            </a:r>
          </a:p>
        </p:txBody>
      </p:sp>
    </p:spTree>
    <p:extLst>
      <p:ext uri="{BB962C8B-B14F-4D97-AF65-F5344CB8AC3E}">
        <p14:creationId xmlns:p14="http://schemas.microsoft.com/office/powerpoint/2010/main" val="34211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1000" y="533400"/>
            <a:ext cx="7315200" cy="3276600"/>
          </a:xfrm>
          <a:prstGeom prst="wedgeRoundRectCallout">
            <a:avLst>
              <a:gd name="adj1" fmla="val -48615"/>
              <a:gd name="adj2" fmla="val 23499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impressive!</a:t>
            </a: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container ship, 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the “lifting and stacking cranes”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ports at each end of the trip,</a:t>
            </a:r>
          </a:p>
          <a:p>
            <a:pPr algn="ctr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ship a shirt from Shanghai to Los Angeles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less than a dime.</a:t>
            </a: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581400" y="3581400"/>
            <a:ext cx="4589761" cy="2596650"/>
          </a:xfrm>
          <a:prstGeom prst="wedgeRoundRectCallout">
            <a:avLst>
              <a:gd name="adj1" fmla="val -48615"/>
              <a:gd name="adj2" fmla="val 23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buy just one shirt,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store that is five miles away,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cost you more than 40 cents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move the shirt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store to your house.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(That’s not counting your time -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just for the gas in the car.)</a:t>
            </a:r>
          </a:p>
        </p:txBody>
      </p:sp>
    </p:spTree>
    <p:extLst>
      <p:ext uri="{BB962C8B-B14F-4D97-AF65-F5344CB8AC3E}">
        <p14:creationId xmlns:p14="http://schemas.microsoft.com/office/powerpoint/2010/main" val="1587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7628" y="152400"/>
            <a:ext cx="8884943" cy="4800600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 a shirt manufactured in Asia</a:t>
            </a:r>
            <a:b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less than ten cents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shipped in a container to the U.S.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low shipping cost important?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in Asia may work in shirt factories</a:t>
            </a:r>
            <a:b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4277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less pay than workers in the U.S. want.</a:t>
            </a:r>
          </a:p>
        </p:txBody>
      </p:sp>
    </p:spTree>
    <p:extLst>
      <p:ext uri="{BB962C8B-B14F-4D97-AF65-F5344CB8AC3E}">
        <p14:creationId xmlns:p14="http://schemas.microsoft.com/office/powerpoint/2010/main" val="3726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828800"/>
            <a:ext cx="8153400" cy="2590800"/>
          </a:xfrm>
          <a:prstGeom prst="roundRect">
            <a:avLst>
              <a:gd name="adj" fmla="val 7571"/>
            </a:avLst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6-G1.3.3 Explain the different ways in which places are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6-G4.2.1 Identify and describe the advantages, disadvantages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and impact of different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used to move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people, products, and ideas throughout the world.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E3 Analyze reasons for individuals and businesses to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and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costs of trade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7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Carol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to show the presentation in their own classrooms 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at sessions they lead at teacher conferences,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4. to use individual frames (with attribution)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6491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" y="791290"/>
            <a:ext cx="6804837" cy="4572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116416" y="4724816"/>
            <a:ext cx="4724402" cy="1561058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i="1" dirty="0">
                <a:solidFill>
                  <a:srgbClr val="000000"/>
                </a:solidFill>
              </a:rPr>
              <a:t>Container ships</a:t>
            </a:r>
            <a:r>
              <a:rPr lang="en-US" sz="2200" dirty="0">
                <a:solidFill>
                  <a:srgbClr val="000000"/>
                </a:solidFill>
              </a:rPr>
              <a:t> are often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as long as 2 or 3 football fields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and can carry more than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10,000 containers.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40200" y="2139860"/>
            <a:ext cx="2590800" cy="2889339"/>
            <a:chOff x="6705600" y="1905000"/>
            <a:chExt cx="2286000" cy="2514600"/>
          </a:xfrm>
        </p:grpSpPr>
        <p:sp>
          <p:nvSpPr>
            <p:cNvPr id="2" name="Flowchart: Manual Operation 1"/>
            <p:cNvSpPr/>
            <p:nvPr/>
          </p:nvSpPr>
          <p:spPr>
            <a:xfrm>
              <a:off x="6705600" y="1905000"/>
              <a:ext cx="2286000" cy="2514600"/>
            </a:xfrm>
            <a:prstGeom prst="flowChartManualOperation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11248" y="2008138"/>
              <a:ext cx="1905000" cy="2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much smaller “sister” ship, the </a:t>
              </a:r>
              <a:br>
                <a:rPr lang="en-US" sz="2000" dirty="0"/>
              </a:br>
              <a:r>
                <a:rPr lang="en-US" sz="2000" dirty="0"/>
                <a:t>Maersk Alabama, was in the movie “Captain Philips” about </a:t>
              </a:r>
              <a:br>
                <a:rPr lang="en-US" sz="2000" dirty="0"/>
              </a:br>
              <a:r>
                <a:rPr lang="en-US" sz="2000" dirty="0"/>
                <a:t>modern </a:t>
              </a:r>
              <a:br>
                <a:rPr lang="en-US" sz="2000" dirty="0"/>
              </a:br>
              <a:r>
                <a:rPr lang="en-US" sz="2000" dirty="0"/>
                <a:t>pirates.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6858000" y="6196334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73" y="4724816"/>
            <a:ext cx="6248400" cy="1561058"/>
          </a:xfrm>
          <a:prstGeom prst="rect">
            <a:avLst/>
          </a:prstGeom>
          <a:solidFill>
            <a:srgbClr val="FFCCCC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a “Panamax” ship –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one that can barely fit through the Panama Canal.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It can carry only about 3000 40-foot containers.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For a side view, see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http://www.shipspotting.com/gallery/photo.php?lid=2203992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For its route, see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https://www.vesselfinder.com/vessels/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and enter MSC Kingston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55" y="76200"/>
            <a:ext cx="6804837" cy="1600200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 anchor="ctr">
            <a:norm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b="1" i="1" dirty="0">
                <a:solidFill>
                  <a:srgbClr val="000000"/>
                </a:solidFill>
              </a:rPr>
              <a:t>shipping container </a:t>
            </a:r>
            <a:r>
              <a:rPr lang="en-US" sz="2200" dirty="0">
                <a:solidFill>
                  <a:srgbClr val="000000"/>
                </a:solidFill>
              </a:rPr>
              <a:t>is a steel box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that is 20, 28, or 40 feet long.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Most goods made in other countries 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travel to the U.S. on container ships like this one. </a:t>
            </a:r>
          </a:p>
        </p:txBody>
      </p:sp>
    </p:spTree>
    <p:extLst>
      <p:ext uri="{BB962C8B-B14F-4D97-AF65-F5344CB8AC3E}">
        <p14:creationId xmlns:p14="http://schemas.microsoft.com/office/powerpoint/2010/main" val="9669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8" y="770007"/>
            <a:ext cx="9041673" cy="57831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079258">
            <a:off x="83801" y="1688992"/>
            <a:ext cx="3557549" cy="116387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1384" y="36286"/>
            <a:ext cx="8402456" cy="87811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</a:rPr>
              <a:t>Tall cranes unload </a:t>
            </a:r>
            <a:r>
              <a:rPr lang="en-US" sz="2500" b="1" dirty="0">
                <a:solidFill>
                  <a:srgbClr val="000000"/>
                </a:solidFill>
              </a:rPr>
              <a:t>containers </a:t>
            </a: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from ships at the Port of New Jersey.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8526" y="3200399"/>
            <a:ext cx="3783874" cy="3352801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How do containers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affect our lives?</a:t>
            </a:r>
          </a:p>
          <a:p>
            <a:pPr>
              <a:spcBef>
                <a:spcPts val="0"/>
              </a:spcBef>
            </a:pPr>
            <a:endParaRPr lang="en-US" sz="12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Stores like Walmart,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Target, and Home Depot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import many containers.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The containers hold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imported goods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(e.g., cell phones, toys,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clothing, shoes).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921377" y="6459515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8" y="50390"/>
            <a:ext cx="8961120" cy="4187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9959" y="112644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0820" y="184171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403" y="1570649"/>
            <a:ext cx="22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850" y="152781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9120" y="147530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1400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694" y="1066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711" y="1270537"/>
            <a:ext cx="29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1828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01516" y="3820232"/>
            <a:ext cx="8884943" cy="88410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from these countries than it exports.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941294" y="4882129"/>
            <a:ext cx="7288306" cy="1137671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 of containers filled with imported goods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from these countries to the U.S.</a:t>
            </a:r>
          </a:p>
        </p:txBody>
      </p:sp>
    </p:spTree>
    <p:extLst>
      <p:ext uri="{BB962C8B-B14F-4D97-AF65-F5344CB8AC3E}">
        <p14:creationId xmlns:p14="http://schemas.microsoft.com/office/powerpoint/2010/main" val="41172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76200"/>
            <a:ext cx="8686800" cy="68580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030765" y="714376"/>
            <a:ext cx="2981564" cy="5715000"/>
            <a:chOff x="3927036" y="1109664"/>
            <a:chExt cx="2641168" cy="50625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400" y="1109664"/>
              <a:ext cx="1843804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7036" y="1143000"/>
              <a:ext cx="1828802" cy="50292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33360" y="738187"/>
            <a:ext cx="3048002" cy="5715000"/>
            <a:chOff x="228598" y="1143000"/>
            <a:chExt cx="2617306" cy="5029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6800" y="1143000"/>
              <a:ext cx="1779104" cy="5029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598" y="1143000"/>
              <a:ext cx="1828802" cy="5029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92145" y="931069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265" y="9310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Imports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8535" y="9310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buy.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081" y="9310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sell.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8200" y="1676400"/>
            <a:ext cx="2364129" cy="2209800"/>
          </a:xfrm>
          <a:prstGeom prst="roundRect">
            <a:avLst>
              <a:gd name="adj" fmla="val 6002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0765" y="1676400"/>
            <a:ext cx="521793" cy="4715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4400" y="1676400"/>
            <a:ext cx="2364129" cy="1219200"/>
          </a:xfrm>
          <a:prstGeom prst="roundRect">
            <a:avLst>
              <a:gd name="adj" fmla="val 9167"/>
            </a:avLst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3360" y="2323708"/>
            <a:ext cx="6778969" cy="304800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48057" y="1976171"/>
            <a:ext cx="189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Imports 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exceed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Exports</a:t>
            </a:r>
          </a:p>
        </p:txBody>
      </p:sp>
    </p:spTree>
    <p:extLst>
      <p:ext uri="{BB962C8B-B14F-4D97-AF65-F5344CB8AC3E}">
        <p14:creationId xmlns:p14="http://schemas.microsoft.com/office/powerpoint/2010/main" val="37432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0" grpId="0" animBg="1"/>
      <p:bldP spid="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807900"/>
            <a:ext cx="6019800" cy="58215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" y="36286"/>
            <a:ext cx="6019800" cy="87811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</a:rPr>
              <a:t>Tall cranes lift </a:t>
            </a:r>
            <a:r>
              <a:rPr lang="en-US" sz="2500" b="1" dirty="0">
                <a:solidFill>
                  <a:srgbClr val="000000"/>
                </a:solidFill>
              </a:rPr>
              <a:t>container boxes</a:t>
            </a:r>
            <a:r>
              <a:rPr lang="en-US" sz="2500" dirty="0">
                <a:solidFill>
                  <a:srgbClr val="000000"/>
                </a:solidFill>
              </a:rPr>
              <a:t> from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each container ship and stack them.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61874" y="3886200"/>
            <a:ext cx="5382126" cy="2971800"/>
            <a:chOff x="3761874" y="3886200"/>
            <a:chExt cx="5382126" cy="2971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" t="31263" r="9288" b="-1"/>
            <a:stretch/>
          </p:blipFill>
          <p:spPr>
            <a:xfrm>
              <a:off x="3761874" y="3886200"/>
              <a:ext cx="5382126" cy="29718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5638800" y="5865586"/>
              <a:ext cx="3350623" cy="878114"/>
            </a:xfrm>
            <a:prstGeom prst="rect">
              <a:avLst/>
            </a:prstGeom>
            <a:solidFill>
              <a:srgbClr val="D5EDFF"/>
            </a:solidFill>
            <a:ln>
              <a:solidFill>
                <a:srgbClr val="C00000"/>
              </a:solidFill>
            </a:ln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500" dirty="0">
                  <a:solidFill>
                    <a:srgbClr val="000000"/>
                  </a:solidFill>
                </a:rPr>
                <a:t>40-foot   and   20-foot</a:t>
              </a:r>
              <a:br>
                <a:rPr lang="en-US" sz="2500" dirty="0">
                  <a:solidFill>
                    <a:srgbClr val="000000"/>
                  </a:solidFill>
                </a:rPr>
              </a:br>
              <a:r>
                <a:rPr lang="en-US" sz="2500" dirty="0">
                  <a:solidFill>
                    <a:srgbClr val="000000"/>
                  </a:solidFill>
                </a:rPr>
                <a:t>long containers.</a:t>
              </a:r>
              <a:endPara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>
          <a:xfrm>
            <a:off x="3764050" y="3279593"/>
            <a:ext cx="5379949" cy="87811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</a:rPr>
              <a:t>Soon the containers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will be loaded onto trains or trucks.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5478290"/>
            <a:ext cx="533400" cy="45720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4572000"/>
            <a:ext cx="942474" cy="228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1600200" y="1143000"/>
            <a:ext cx="2286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868451" y="2438400"/>
            <a:ext cx="198349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23233" y="923145"/>
            <a:ext cx="253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Compare sizes of</a:t>
            </a:r>
          </a:p>
          <a:p>
            <a:pPr marL="342900" indent="-548640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Car</a:t>
            </a:r>
          </a:p>
          <a:p>
            <a:pPr marL="342900" indent="-548640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Container</a:t>
            </a:r>
          </a:p>
          <a:p>
            <a:pPr marL="342900" indent="-548640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Cranes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0055" y="6456230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" y="60959"/>
            <a:ext cx="4263695" cy="31977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76800" y="63180"/>
            <a:ext cx="3810000" cy="2325914"/>
          </a:xfrm>
          <a:prstGeom prst="rect">
            <a:avLst/>
          </a:prstGeom>
          <a:solidFill>
            <a:srgbClr val="D5EDFF"/>
          </a:solidFill>
          <a:ln>
            <a:solidFill>
              <a:srgbClr val="0000FF"/>
            </a:solidFill>
          </a:ln>
        </p:spPr>
        <p:txBody>
          <a:bodyPr vert="horz" anchor="ctr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0000"/>
                </a:solidFill>
              </a:rPr>
              <a:t>A close-up shows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how a loading crane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lifts a container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that is 40-feet long, 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and places it onto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a train or a truck trailer.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86" y="2389194"/>
            <a:ext cx="4876800" cy="3657600"/>
          </a:xfrm>
          <a:prstGeom prst="rect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9705" y="2743200"/>
            <a:ext cx="3818073" cy="3716315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A single container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may hold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more than 25,000 shirts,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2500" i="1" dirty="0">
                <a:solidFill>
                  <a:srgbClr val="000000"/>
                </a:solidFill>
              </a:rPr>
              <a:t>or</a:t>
            </a:r>
            <a:r>
              <a:rPr lang="en-US" sz="2500" dirty="0">
                <a:solidFill>
                  <a:srgbClr val="000000"/>
                </a:solidFill>
              </a:rPr>
              <a:t> thousands of toys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i="1" dirty="0">
                <a:solidFill>
                  <a:srgbClr val="000000"/>
                </a:solidFill>
              </a:rPr>
              <a:t>or</a:t>
            </a:r>
            <a:r>
              <a:rPr lang="en-US" sz="2500" dirty="0">
                <a:solidFill>
                  <a:srgbClr val="000000"/>
                </a:solidFill>
              </a:rPr>
              <a:t> pairs of shoes</a:t>
            </a:r>
          </a:p>
          <a:p>
            <a:r>
              <a:rPr lang="en-US" sz="1700" dirty="0">
                <a:solidFill>
                  <a:srgbClr val="000000"/>
                </a:solidFill>
              </a:rPr>
              <a:t/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that were made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in another part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of the world.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21377" y="6459515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3" y="60959"/>
            <a:ext cx="637735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29" y="2948620"/>
            <a:ext cx="2819401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2914107"/>
            <a:ext cx="5481600" cy="386949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43400" y="56968"/>
            <a:ext cx="4737847" cy="2594791"/>
          </a:xfrm>
          <a:prstGeom prst="rect">
            <a:avLst/>
          </a:prstGeom>
          <a:solidFill>
            <a:srgbClr val="D5EDFF"/>
          </a:solidFill>
          <a:ln>
            <a:solidFill>
              <a:srgbClr val="0000FF"/>
            </a:solidFill>
          </a:ln>
        </p:spPr>
        <p:txBody>
          <a:bodyPr vert="horz" anchor="ctr">
            <a:normAutofit fontScale="6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>
                <a:solidFill>
                  <a:srgbClr val="000000"/>
                </a:solidFill>
              </a:rPr>
              <a:t>Trucks and trains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>
                <a:solidFill>
                  <a:srgbClr val="000000"/>
                </a:solidFill>
              </a:rPr>
              <a:t>move containers from seaports </a:t>
            </a:r>
            <a:br>
              <a:rPr lang="en-US" sz="3400" dirty="0">
                <a:solidFill>
                  <a:srgbClr val="000000"/>
                </a:solidFill>
              </a:rPr>
            </a:br>
            <a:r>
              <a:rPr lang="en-US" sz="3400" dirty="0">
                <a:solidFill>
                  <a:srgbClr val="000000"/>
                </a:solidFill>
              </a:rPr>
              <a:t>to warehouses and stores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>
                <a:solidFill>
                  <a:srgbClr val="000000"/>
                </a:solidFill>
              </a:rPr>
              <a:t>throughout the U.S.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Large stores like Walmart and Target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receive containers </a:t>
            </a:r>
            <a:r>
              <a:rPr lang="en-US" dirty="0" smtClean="0">
                <a:solidFill>
                  <a:srgbClr val="000000"/>
                </a:solidFill>
              </a:rPr>
              <a:t>full of imported </a:t>
            </a:r>
            <a:r>
              <a:rPr lang="en-US" dirty="0">
                <a:solidFill>
                  <a:srgbClr val="000000"/>
                </a:solidFill>
              </a:rPr>
              <a:t>goods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at their warehouses.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573" y="6437262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22" t="26255" r="3945" b="3793"/>
          <a:stretch/>
        </p:blipFill>
        <p:spPr>
          <a:xfrm>
            <a:off x="91440" y="76200"/>
            <a:ext cx="8961120" cy="410718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24200" y="3472361"/>
            <a:ext cx="3429000" cy="827677"/>
          </a:xfrm>
          <a:prstGeom prst="rect">
            <a:avLst/>
          </a:prstGeom>
          <a:solidFill>
            <a:srgbClr val="D5EDFF"/>
          </a:solidFill>
          <a:ln w="60325">
            <a:solidFill>
              <a:srgbClr val="0000FF"/>
            </a:solidFill>
          </a:ln>
        </p:spPr>
        <p:txBody>
          <a:bodyPr vert="horz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000000"/>
                </a:solidFill>
              </a:rPr>
              <a:t>Which world region </a:t>
            </a:r>
            <a:br>
              <a:rPr lang="en-US" sz="2200" b="1" dirty="0">
                <a:solidFill>
                  <a:srgbClr val="000000"/>
                </a:solidFill>
              </a:rPr>
            </a:br>
            <a:r>
              <a:rPr lang="en-US" sz="2200" b="1" dirty="0">
                <a:solidFill>
                  <a:srgbClr val="000000"/>
                </a:solidFill>
              </a:rPr>
              <a:t>ships the most containers?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74" y="4332877"/>
            <a:ext cx="8926286" cy="23628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6274" y="4800600"/>
            <a:ext cx="940526" cy="1066800"/>
          </a:xfrm>
          <a:prstGeom prst="roundRect">
            <a:avLst/>
          </a:prstGeom>
          <a:noFill/>
          <a:ln w="6350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98517" y="260763"/>
            <a:ext cx="6781800" cy="550403"/>
          </a:xfrm>
          <a:prstGeom prst="rect">
            <a:avLst/>
          </a:prstGeom>
          <a:solidFill>
            <a:srgbClr val="FFCCCC"/>
          </a:solidFill>
          <a:ln w="22225"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0000"/>
                </a:solidFill>
              </a:rPr>
              <a:t>What direction would a container ship travel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21111053">
            <a:off x="4343400" y="1600200"/>
            <a:ext cx="1905000" cy="228600"/>
          </a:xfrm>
          <a:prstGeom prst="rightArrow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67200" y="2160187"/>
            <a:ext cx="2476500" cy="694954"/>
          </a:xfrm>
          <a:prstGeom prst="rect">
            <a:avLst/>
          </a:prstGeom>
          <a:solidFill>
            <a:srgbClr val="FFCCCC"/>
          </a:solidFill>
          <a:ln w="22225">
            <a:solidFill>
              <a:srgbClr val="FF0000"/>
            </a:solidFill>
          </a:ln>
        </p:spPr>
        <p:txBody>
          <a:bodyPr vert="horz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 dirty="0">
                <a:solidFill>
                  <a:srgbClr val="000000"/>
                </a:solidFill>
              </a:rPr>
              <a:t>going from China </a:t>
            </a:r>
            <a:br>
              <a:rPr lang="en-US" sz="7400" dirty="0">
                <a:solidFill>
                  <a:srgbClr val="000000"/>
                </a:solidFill>
              </a:rPr>
            </a:br>
            <a:r>
              <a:rPr lang="en-US" sz="7400" dirty="0">
                <a:solidFill>
                  <a:srgbClr val="000000"/>
                </a:solidFill>
              </a:rPr>
              <a:t>to the U.S.?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rgbClr val="000D26"/>
      </a:dk1>
      <a:lt1>
        <a:srgbClr val="0070C0"/>
      </a:lt1>
      <a:dk2>
        <a:srgbClr val="002060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3188</TotalTime>
  <Words>503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 imports and exports are shipped in “containers”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Exports</dc:title>
  <dc:creator>PG</dc:creator>
  <cp:lastModifiedBy>PG</cp:lastModifiedBy>
  <cp:revision>152</cp:revision>
  <dcterms:created xsi:type="dcterms:W3CDTF">2016-02-23T23:47:19Z</dcterms:created>
  <dcterms:modified xsi:type="dcterms:W3CDTF">2016-03-01T21:36:22Z</dcterms:modified>
</cp:coreProperties>
</file>