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85" r:id="rId4"/>
    <p:sldId id="272" r:id="rId5"/>
    <p:sldId id="294" r:id="rId6"/>
    <p:sldId id="312" r:id="rId7"/>
    <p:sldId id="297" r:id="rId8"/>
    <p:sldId id="258" r:id="rId9"/>
    <p:sldId id="289" r:id="rId10"/>
    <p:sldId id="310" r:id="rId11"/>
    <p:sldId id="306" r:id="rId12"/>
    <p:sldId id="290" r:id="rId13"/>
    <p:sldId id="260" r:id="rId14"/>
    <p:sldId id="311" r:id="rId15"/>
    <p:sldId id="29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5EDFF"/>
    <a:srgbClr val="FFFFFF"/>
    <a:srgbClr val="000000"/>
    <a:srgbClr val="FF4B4B"/>
    <a:srgbClr val="A20000"/>
    <a:srgbClr val="FFCCCC"/>
    <a:srgbClr val="FF9999"/>
    <a:srgbClr val="0000CC"/>
    <a:srgbClr val="004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2" autoAdjust="0"/>
    <p:restoredTop sz="94660"/>
  </p:normalViewPr>
  <p:slideViewPr>
    <p:cSldViewPr>
      <p:cViewPr>
        <p:scale>
          <a:sx n="57" d="100"/>
          <a:sy n="57" d="100"/>
        </p:scale>
        <p:origin x="-773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://trade.gov/mas/ian/build/groups/public/@tg_ian/documents/webcontent/tg_ian_005494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rade.gov/mas/ian/build/groups/public/@tg_ian/documents/webcontent/tg_ian_003364.pdf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foreign-trade/Press-Release/current_press_release/exh8.pdf" TargetMode="External"/><Relationship Id="rId2" Type="http://schemas.openxmlformats.org/officeDocument/2006/relationships/hyperlink" Target="http://www.census.gov/foreign-trade/Press-Release/current_press_release/exh7.pdf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228600"/>
            <a:ext cx="8229600" cy="2438400"/>
          </a:xfrm>
        </p:spPr>
        <p:txBody>
          <a:bodyPr>
            <a:normAutofit/>
          </a:bodyPr>
          <a:lstStyle/>
          <a:p>
            <a:r>
              <a:rPr lang="en-US" sz="6000" dirty="0"/>
              <a:t>Manufacturing</a:t>
            </a:r>
            <a:br>
              <a:rPr lang="en-US" sz="6000" dirty="0"/>
            </a:br>
            <a:r>
              <a:rPr lang="en-US" sz="6000" dirty="0"/>
              <a:t>in the U.S.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215" y="3200400"/>
            <a:ext cx="8499230" cy="2133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Which states have the most</a:t>
            </a:r>
            <a:b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44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manufacturing</a:t>
            </a: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jobs?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05759" y="5867400"/>
            <a:ext cx="6400800" cy="7856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carol.gersmehl@gmail.com, </a:t>
            </a:r>
            <a:b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</a:t>
            </a:r>
            <a:r>
              <a:rPr lang="en-US" sz="18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grade network, March 2, 2016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6176" y="2971800"/>
            <a:ext cx="8382000" cy="2667000"/>
          </a:xfrm>
          <a:prstGeom prst="roundRect">
            <a:avLst/>
          </a:prstGeom>
          <a:solidFill>
            <a:srgbClr val="FFFF9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GLCE 6-G2.2.1  Describe the human characteristics of different regions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(language, religion,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system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traditions).</a:t>
            </a:r>
          </a:p>
          <a:p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GLCE 6-G2.2.2  Explain how places are affected by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in technology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GLCE E3 Analyze reasons for individuals and businesses to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specialize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and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the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and costs of trade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10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21386"/>
            <a:ext cx="8686800" cy="685801"/>
          </a:xfrm>
          <a:prstGeom prst="rect">
            <a:avLst/>
          </a:prstGeom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4030765" y="581568"/>
            <a:ext cx="2981564" cy="5715000"/>
            <a:chOff x="3927036" y="1109664"/>
            <a:chExt cx="2641168" cy="506253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24400" y="1109664"/>
              <a:ext cx="1843804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27036" y="1143000"/>
              <a:ext cx="1828802" cy="502920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33360" y="605379"/>
            <a:ext cx="3048002" cy="5715000"/>
            <a:chOff x="228598" y="1143000"/>
            <a:chExt cx="2617306" cy="50292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6800" y="1143000"/>
              <a:ext cx="1779104" cy="5029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8598" y="1143000"/>
              <a:ext cx="1828802" cy="50292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392145" y="798261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Exports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5265" y="79826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Imports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066800" y="2444545"/>
            <a:ext cx="6096000" cy="0"/>
          </a:xfrm>
          <a:prstGeom prst="line">
            <a:avLst/>
          </a:prstGeom>
          <a:ln w="60325" cmpd="dbl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88535" y="79826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 buy.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48200" y="1543592"/>
            <a:ext cx="2364129" cy="22098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646271" y="5020216"/>
            <a:ext cx="2364129" cy="31385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646271" y="5635048"/>
            <a:ext cx="2364129" cy="31385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30765" y="1543592"/>
            <a:ext cx="521793" cy="47153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66800" y="1815734"/>
            <a:ext cx="6096000" cy="0"/>
          </a:xfrm>
          <a:prstGeom prst="line">
            <a:avLst/>
          </a:prstGeom>
          <a:ln w="22225" cmpd="dbl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66800" y="2116748"/>
            <a:ext cx="6096000" cy="0"/>
          </a:xfrm>
          <a:prstGeom prst="line">
            <a:avLst/>
          </a:prstGeom>
          <a:ln w="22225" cmpd="dbl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75081" y="79826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We sell.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02327" y="6275289"/>
            <a:ext cx="8923706" cy="530382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6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6"/>
              </a:rPr>
              <a:t>http://www.trade.gov/mas/ian/build/groups/public/@tg_ian/documents/webcontent/tg_ian_003364.pdf</a:t>
            </a:r>
            <a:endParaRPr lang="en-US" sz="16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7"/>
              </a:rPr>
              <a:t>     http://trade.gov/mas/ian/build/groups/public/@tg_ian/documents/webcontent/tg_ian_005494.pdf</a:t>
            </a:r>
            <a:r>
              <a:rPr lang="en-US" sz="16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990600" y="2764970"/>
            <a:ext cx="6096000" cy="0"/>
          </a:xfrm>
          <a:prstGeom prst="line">
            <a:avLst/>
          </a:prstGeom>
          <a:ln w="22225" cmpd="dbl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0600" y="3056323"/>
            <a:ext cx="6096000" cy="0"/>
          </a:xfrm>
          <a:prstGeom prst="line">
            <a:avLst/>
          </a:prstGeom>
          <a:ln w="22225" cmpd="dbl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66800" y="3373802"/>
            <a:ext cx="6096000" cy="0"/>
          </a:xfrm>
          <a:prstGeom prst="line">
            <a:avLst/>
          </a:prstGeom>
          <a:ln w="34925" cmpd="dbl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301010" y="1517466"/>
            <a:ext cx="1461989" cy="221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700" b="1" dirty="0">
                <a:solidFill>
                  <a:srgbClr val="FF0000"/>
                </a:solidFill>
              </a:rPr>
              <a:t>  35</a:t>
            </a:r>
            <a:endParaRPr lang="en-US" sz="1700" dirty="0">
              <a:solidFill>
                <a:srgbClr val="FF4B4B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1700" b="1" dirty="0">
                <a:solidFill>
                  <a:srgbClr val="FF0000"/>
                </a:solidFill>
              </a:rPr>
              <a:t>  54</a:t>
            </a:r>
            <a:endParaRPr lang="en-US" sz="1700" dirty="0">
              <a:solidFill>
                <a:srgbClr val="FF4B4B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1700" b="1" dirty="0">
                <a:solidFill>
                  <a:srgbClr val="FF0000"/>
                </a:solidFill>
              </a:rPr>
              <a:t>343</a:t>
            </a:r>
            <a:endParaRPr lang="en-US" sz="1700" dirty="0">
              <a:solidFill>
                <a:srgbClr val="FF4B4B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1700" b="1" dirty="0">
                <a:solidFill>
                  <a:srgbClr val="FF0000"/>
                </a:solidFill>
              </a:rPr>
              <a:t>  67</a:t>
            </a:r>
            <a:endParaRPr lang="en-US" sz="1700" dirty="0">
              <a:solidFill>
                <a:srgbClr val="FF4B4B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1700" b="1" dirty="0">
                <a:solidFill>
                  <a:srgbClr val="FF0000"/>
                </a:solidFill>
              </a:rPr>
              <a:t>     1</a:t>
            </a:r>
            <a:endParaRPr lang="en-US" sz="1700" dirty="0">
              <a:solidFill>
                <a:srgbClr val="FF4B4B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1700" b="1" dirty="0">
                <a:solidFill>
                  <a:srgbClr val="FF0000"/>
                </a:solidFill>
              </a:rPr>
              <a:t>   73</a:t>
            </a:r>
            <a:endParaRPr lang="en-US" sz="1700" dirty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700" b="1" dirty="0">
                <a:solidFill>
                  <a:srgbClr val="FF0000"/>
                </a:solidFill>
              </a:rPr>
              <a:t>   25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28367" y="3733800"/>
            <a:ext cx="1863233" cy="1631216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From which countries 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does the U.S. 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buy more 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than it sells?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134287" y="736986"/>
            <a:ext cx="1894324" cy="1111147"/>
            <a:chOff x="7134287" y="736986"/>
            <a:chExt cx="1894324" cy="1111147"/>
          </a:xfrm>
        </p:grpSpPr>
        <p:sp>
          <p:nvSpPr>
            <p:cNvPr id="4" name="TextBox 3"/>
            <p:cNvSpPr txBox="1"/>
            <p:nvPr/>
          </p:nvSpPr>
          <p:spPr>
            <a:xfrm>
              <a:off x="7800776" y="1509579"/>
              <a:ext cx="12050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(billions)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34287" y="736986"/>
              <a:ext cx="189432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2000" b="1" dirty="0">
                  <a:solidFill>
                    <a:srgbClr val="FF0000"/>
                  </a:solidFill>
                </a:rPr>
                <a:t>Imports  exceed Exports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762000" y="1598760"/>
            <a:ext cx="0" cy="4573440"/>
          </a:xfrm>
          <a:prstGeom prst="straightConnector1">
            <a:avLst/>
          </a:prstGeom>
          <a:ln w="85725">
            <a:gradFill flip="none" rotWithShape="1">
              <a:gsLst>
                <a:gs pos="0">
                  <a:schemeClr val="tx1">
                    <a:lumMod val="10000"/>
                    <a:lumOff val="90000"/>
                  </a:schemeClr>
                </a:gs>
                <a:gs pos="46000">
                  <a:schemeClr val="bg1">
                    <a:lumMod val="60000"/>
                    <a:lumOff val="40000"/>
                  </a:schemeClr>
                </a:gs>
                <a:gs pos="100000">
                  <a:srgbClr val="0000FF"/>
                </a:gs>
              </a:gsLst>
              <a:path path="circle">
                <a:fillToRect l="100000" t="100000"/>
              </a:path>
              <a:tileRect r="-100000" b="-10000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33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22" grpId="0" animBg="1"/>
      <p:bldP spid="23" grpId="0" animBg="1"/>
      <p:bldP spid="27" grpId="0"/>
      <p:bldP spid="3" grpId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28" y="50390"/>
            <a:ext cx="8961120" cy="41874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0615" y="6477000"/>
            <a:ext cx="352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87194" y="1153343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60820" y="1868612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5225" y="1609071"/>
            <a:ext cx="22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3850" y="152781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9120" y="147530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 Black" panose="020B0A04020102020204" pitchFamily="34" charset="0"/>
              </a:rPr>
              <a:t>J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1126576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 Black" panose="020B0A04020102020204" pitchFamily="34" charset="0"/>
              </a:rPr>
              <a:t>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2694" y="10668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5711" y="1283984"/>
            <a:ext cx="291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2400" y="18288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117367" y="3476739"/>
            <a:ext cx="2028863" cy="2192716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u="sng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Which countries are in Europe?</a:t>
            </a:r>
          </a:p>
          <a:p>
            <a:pPr algn="ctr"/>
            <a:endParaRPr lang="en-US" sz="22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2667354" y="3465264"/>
            <a:ext cx="2133246" cy="2192716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u="sng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Which countries are in East Asia?</a:t>
            </a:r>
          </a:p>
          <a:p>
            <a:pPr algn="ctr"/>
            <a:endParaRPr lang="en-US" sz="22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5282104" y="3465264"/>
            <a:ext cx="2110511" cy="2192716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u="sng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Which are in </a:t>
            </a:r>
            <a:br>
              <a:rPr lang="en-US" sz="2200" u="sng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2200" u="sng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Americas?</a:t>
            </a:r>
          </a:p>
          <a:p>
            <a:pPr algn="ctr"/>
            <a:endParaRPr lang="en-US" sz="21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114963" y="5715000"/>
            <a:ext cx="8884943" cy="884108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U.S. </a:t>
            </a:r>
            <a:r>
              <a:rPr lang="en-US" sz="3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imports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(buys)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from these countries than it exports (sells).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963" y="4316207"/>
            <a:ext cx="19665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G = Germany</a:t>
            </a:r>
          </a:p>
          <a:p>
            <a:r>
              <a:rPr lang="en-US" sz="20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F = France</a:t>
            </a:r>
          </a:p>
          <a:p>
            <a:r>
              <a:rPr lang="en-US" sz="20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U = </a:t>
            </a:r>
            <a:r>
              <a:rPr lang="en-US" sz="20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Britain</a:t>
            </a:r>
          </a:p>
          <a:p>
            <a:r>
              <a:rPr lang="en-US" sz="20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(United Kingdom)</a:t>
            </a:r>
            <a:endParaRPr lang="en-US" sz="16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en-US" sz="22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07601" y="4260809"/>
            <a:ext cx="176337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C = China</a:t>
            </a:r>
          </a:p>
          <a:p>
            <a:r>
              <a:rPr lang="en-US" sz="20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J = Japan</a:t>
            </a:r>
          </a:p>
          <a:p>
            <a:r>
              <a:rPr lang="en-US" sz="20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K = Korea</a:t>
            </a:r>
          </a:p>
          <a:p>
            <a:r>
              <a:rPr lang="en-US" sz="20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T = Taiwan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12735" y="4287719"/>
            <a:ext cx="1871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C = Canada</a:t>
            </a:r>
          </a:p>
          <a:p>
            <a:pPr algn="ctr"/>
            <a:r>
              <a:rPr lang="en-US" sz="22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M = Mexico</a:t>
            </a:r>
          </a:p>
        </p:txBody>
      </p:sp>
    </p:spTree>
    <p:extLst>
      <p:ext uri="{BB962C8B-B14F-4D97-AF65-F5344CB8AC3E}">
        <p14:creationId xmlns:p14="http://schemas.microsoft.com/office/powerpoint/2010/main" val="235242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76200"/>
            <a:ext cx="8686800" cy="685800"/>
          </a:xfrm>
          <a:prstGeom prst="rect">
            <a:avLst/>
          </a:prstGeom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4030765" y="714376"/>
            <a:ext cx="2981564" cy="5715000"/>
            <a:chOff x="3927036" y="1109664"/>
            <a:chExt cx="2641168" cy="506253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24400" y="1109664"/>
              <a:ext cx="1843804" cy="502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27036" y="1143000"/>
              <a:ext cx="1828802" cy="502920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33360" y="738187"/>
            <a:ext cx="3048002" cy="5715000"/>
            <a:chOff x="228598" y="1143000"/>
            <a:chExt cx="2617306" cy="50292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6800" y="1143000"/>
              <a:ext cx="1779104" cy="5029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8598" y="1143000"/>
              <a:ext cx="1828802" cy="50292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392145" y="931069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Exports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5265" y="93106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Imports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5081" y="93106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We sell.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14400" y="3886199"/>
            <a:ext cx="2364129" cy="1295401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914400" y="5495456"/>
            <a:ext cx="2364129" cy="295744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914400" y="6105056"/>
            <a:ext cx="2364129" cy="295744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30765" y="1676400"/>
            <a:ext cx="521793" cy="47153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857259" y="4452258"/>
            <a:ext cx="6096000" cy="0"/>
          </a:xfrm>
          <a:prstGeom prst="line">
            <a:avLst/>
          </a:prstGeom>
          <a:ln w="22225" cmpd="dbl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88535" y="93106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 buy.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864704" y="4114800"/>
            <a:ext cx="6096000" cy="0"/>
          </a:xfrm>
          <a:prstGeom prst="line">
            <a:avLst/>
          </a:prstGeom>
          <a:ln w="22225" cmpd="dbl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102327" y="6405919"/>
            <a:ext cx="8923706" cy="349938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rgbClr val="D5EDFF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6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http://www.trade.gov/mas/ian/build/groups/public/@tg_ian/documents/webcontent/tg_ian_003364.pdf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875211" y="4787537"/>
            <a:ext cx="6096000" cy="0"/>
          </a:xfrm>
          <a:prstGeom prst="line">
            <a:avLst/>
          </a:prstGeom>
          <a:ln w="22225" cmpd="dbl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65398" y="3874373"/>
            <a:ext cx="1894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Exports  </a:t>
            </a:r>
          </a:p>
          <a:p>
            <a:pPr algn="ctr"/>
            <a:r>
              <a:rPr lang="en-US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are larger than</a:t>
            </a:r>
          </a:p>
          <a:p>
            <a:pPr algn="ctr"/>
            <a:r>
              <a:rPr lang="en-US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Imports</a:t>
            </a:r>
          </a:p>
        </p:txBody>
      </p:sp>
    </p:spTree>
    <p:extLst>
      <p:ext uri="{BB962C8B-B14F-4D97-AF65-F5344CB8AC3E}">
        <p14:creationId xmlns:p14="http://schemas.microsoft.com/office/powerpoint/2010/main" val="399670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28" y="50390"/>
            <a:ext cx="8961120" cy="41874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0615" y="6477000"/>
            <a:ext cx="352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6513" y="1187277"/>
            <a:ext cx="129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24800" y="2819400"/>
            <a:ext cx="1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3065" y="1095375"/>
            <a:ext cx="129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Cambria" panose="02040503050406030204" pitchFamily="18" charset="0"/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3800" y="1905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Cambria" panose="02040503050406030204" pitchFamily="18" charset="0"/>
              </a:rPr>
              <a:t>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83380" y="307490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40816" y="241577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Cambria" panose="02040503050406030204" pitchFamily="18" charset="0"/>
              </a:rPr>
              <a:t>S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114963" y="5715000"/>
            <a:ext cx="8884943" cy="884108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U.S. </a:t>
            </a:r>
            <a:r>
              <a:rPr lang="en-US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exports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(sells)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to these countries </a:t>
            </a:r>
            <a:b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it imports (buys) from them.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117367" y="3476739"/>
            <a:ext cx="2028863" cy="2192716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are in Europe?</a:t>
            </a:r>
          </a:p>
          <a:p>
            <a:pPr algn="ctr"/>
            <a:endParaRPr lang="en-US" sz="22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2667354" y="3465264"/>
            <a:ext cx="2028863" cy="2192716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are in East Asia?</a:t>
            </a:r>
          </a:p>
          <a:p>
            <a:pPr algn="ctr"/>
            <a:endParaRPr lang="en-US" sz="22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5282104" y="3465264"/>
            <a:ext cx="2110511" cy="2192716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are in the Americas?</a:t>
            </a:r>
          </a:p>
          <a:p>
            <a:pPr algn="ctr"/>
            <a:endParaRPr lang="en-US" sz="21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5593" y="4316207"/>
            <a:ext cx="1966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0000FF"/>
                </a:solidFill>
                <a:latin typeface="Comic Sans MS" panose="030F0702030302020204" pitchFamily="66" charset="0"/>
              </a:rPr>
              <a:t>Belgium</a:t>
            </a:r>
          </a:p>
          <a:p>
            <a:r>
              <a:rPr lang="en-US" sz="2200" i="1" dirty="0">
                <a:solidFill>
                  <a:srgbClr val="0000FF"/>
                </a:solidFill>
                <a:latin typeface="Comic Sans MS" panose="030F0702030302020204" pitchFamily="66" charset="0"/>
              </a:rPr>
              <a:t>Netherlands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88994" y="4330084"/>
            <a:ext cx="176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0000FF"/>
                </a:solidFill>
                <a:latin typeface="Comic Sans MS" panose="030F0702030302020204" pitchFamily="66" charset="0"/>
              </a:rPr>
              <a:t>Hong Kong</a:t>
            </a:r>
          </a:p>
          <a:p>
            <a:r>
              <a:rPr lang="en-US" sz="2200" i="1" dirty="0">
                <a:solidFill>
                  <a:srgbClr val="0000FF"/>
                </a:solidFill>
                <a:latin typeface="Comic Sans MS" panose="030F0702030302020204" pitchFamily="66" charset="0"/>
              </a:rPr>
              <a:t>Singapore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34000" y="4301574"/>
            <a:ext cx="1871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FF"/>
                </a:solidFill>
                <a:latin typeface="Comic Sans MS" panose="030F0702030302020204" pitchFamily="66" charset="0"/>
              </a:rPr>
              <a:t>Brazil</a:t>
            </a:r>
          </a:p>
        </p:txBody>
      </p:sp>
    </p:spTree>
    <p:extLst>
      <p:ext uri="{BB962C8B-B14F-4D97-AF65-F5344CB8AC3E}">
        <p14:creationId xmlns:p14="http://schemas.microsoft.com/office/powerpoint/2010/main" val="291587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19" grpId="0"/>
      <p:bldP spid="21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2400" y="137159"/>
            <a:ext cx="8873633" cy="62330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77982" y="778908"/>
            <a:ext cx="41702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u="sng" dirty="0">
                <a:solidFill>
                  <a:srgbClr val="0000FF"/>
                </a:solidFill>
              </a:rPr>
              <a:t>U.S. sells </a:t>
            </a:r>
            <a:r>
              <a:rPr lang="en-US" sz="2800" b="1" u="sng" dirty="0">
                <a:solidFill>
                  <a:srgbClr val="0000FF"/>
                </a:solidFill>
              </a:rPr>
              <a:t>(exports)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52399" y="5922632"/>
            <a:ext cx="8873633" cy="833225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 </a:t>
            </a:r>
            <a:r>
              <a:rPr lang="en-US" sz="1600" dirty="0">
                <a:solidFill>
                  <a:srgbClr val="000000"/>
                </a:solidFill>
              </a:rPr>
              <a:t>Source:  U.S. Census</a:t>
            </a:r>
          </a:p>
          <a:p>
            <a:pPr algn="ctr"/>
            <a:r>
              <a:rPr lang="en-US" sz="1700" u="sng" dirty="0">
                <a:hlinkClick r:id="rId2"/>
              </a:rPr>
              <a:t>http://www.census.gov/foreign-trade/Press-Release/current_press_release/exh7.pdf</a:t>
            </a:r>
            <a:endParaRPr lang="en-US" sz="1700" dirty="0"/>
          </a:p>
          <a:p>
            <a:pPr algn="ctr"/>
            <a:r>
              <a:rPr lang="en-US" sz="1700" u="sng" dirty="0">
                <a:hlinkClick r:id="rId3"/>
              </a:rPr>
              <a:t>http://www.census.gov/foreign-trade/Press-Release/current_press_release/exh8.pdf</a:t>
            </a:r>
            <a:r>
              <a:rPr lang="en-US" sz="1700" dirty="0"/>
              <a:t> </a:t>
            </a:r>
          </a:p>
          <a:p>
            <a:pPr algn="ctr"/>
            <a:endParaRPr lang="en-US" sz="16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1829574"/>
            <a:ext cx="4301633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Pharmaceuticals (medicines)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Cell phones, 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other electronics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Telecommunications 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equipment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Computers and monitors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Automotive vehicles, 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parts, engines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Apparel and household goods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Industrial machines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Toys, games, sporting goods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Petroleum products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1842247"/>
            <a:ext cx="4419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500" dirty="0">
                <a:solidFill>
                  <a:srgbClr val="0000FF"/>
                </a:solidFill>
              </a:rPr>
              <a:t>Civilian and military aircraft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</a:rPr>
              <a:t>Pharmaceuticals (medicines)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</a:rPr>
              <a:t>Industrial machines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</a:rPr>
              <a:t>Semiconductors </a:t>
            </a:r>
            <a:r>
              <a:rPr lang="en-US" dirty="0">
                <a:solidFill>
                  <a:srgbClr val="0000FF"/>
                </a:solidFill>
                <a:latin typeface="Arial Narrow" panose="020B0606020202030204" pitchFamily="34" charset="0"/>
              </a:rPr>
              <a:t>(parts for computers)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</a:rPr>
              <a:t>Chemicals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</a:rPr>
              <a:t>Petroleum products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</a:rPr>
              <a:t>Fuel oil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</a:rPr>
              <a:t>Plastic materials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13277" y="773963"/>
            <a:ext cx="42900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u="sng" dirty="0">
                <a:solidFill>
                  <a:srgbClr val="FF0000"/>
                </a:solidFill>
              </a:rPr>
              <a:t>U.S. buys </a:t>
            </a:r>
            <a:r>
              <a:rPr lang="en-US" sz="2800" b="1" u="sng" dirty="0">
                <a:solidFill>
                  <a:srgbClr val="FF0000"/>
                </a:solidFill>
              </a:rPr>
              <a:t>(imports)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1291" y="1453148"/>
            <a:ext cx="792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000000"/>
                </a:solidFill>
                <a:latin typeface="Arial Narrow" panose="020B0606020202030204" pitchFamily="34" charset="0"/>
              </a:rPr>
              <a:t>Examples of categories that were worth more than 30 billion dollars in 2015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200" y="2286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0000"/>
                </a:solidFill>
                <a:latin typeface="+mj-lt"/>
              </a:rPr>
              <a:t>What does the U.S. export and import</a:t>
            </a:r>
            <a:r>
              <a:rPr lang="en-US" sz="3200" b="1" dirty="0">
                <a:solidFill>
                  <a:srgbClr val="000000"/>
                </a:solidFill>
                <a:latin typeface="+mj-lt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60682" y="2667000"/>
            <a:ext cx="3492523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13277" y="2209800"/>
            <a:ext cx="3492523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265" y="3581400"/>
            <a:ext cx="3492523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13277" y="3568337"/>
            <a:ext cx="3492523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5652" y="4467496"/>
            <a:ext cx="3492523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37077" y="5715000"/>
            <a:ext cx="3492523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3400" y="5334000"/>
            <a:ext cx="3492523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13277" y="5310052"/>
            <a:ext cx="3492523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477982" y="1281232"/>
            <a:ext cx="7598099" cy="14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90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676400" y="685800"/>
            <a:ext cx="6019800" cy="48768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2016, Carol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</a:p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1. to help them review the workshop,</a:t>
            </a:r>
          </a:p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2. to show to colleagues or administrators,</a:t>
            </a:r>
          </a:p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3. to show the presentation in their own classrooms </a:t>
            </a:r>
            <a:b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or at sessions they lead at teacher conferences,</a:t>
            </a:r>
          </a:p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4. to use individual frames (with attribution)</a:t>
            </a:r>
            <a:b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in their own class or conference presentations.</a:t>
            </a:r>
          </a:p>
          <a:p>
            <a:pPr algn="ctr"/>
            <a:endParaRPr lang="en-US" sz="9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</a:t>
            </a:r>
            <a:r>
              <a:rPr lang="en-US" sz="1600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use, 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posting frames on a personal blog</a:t>
            </a:r>
            <a:b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website, 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carol.gersmehl@gmail.com </a:t>
            </a:r>
          </a:p>
        </p:txBody>
      </p:sp>
    </p:spTree>
    <p:extLst>
      <p:ext uri="{BB962C8B-B14F-4D97-AF65-F5344CB8AC3E}">
        <p14:creationId xmlns:p14="http://schemas.microsoft.com/office/powerpoint/2010/main" val="37117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52400"/>
            <a:ext cx="8866909" cy="6096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9043" y="381000"/>
            <a:ext cx="7593622" cy="125607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There </a:t>
            </a:r>
            <a:r>
              <a:rPr lang="en-US" b="1" i="1" u="sng" dirty="0">
                <a:solidFill>
                  <a:srgbClr val="C00000"/>
                </a:solidFill>
              </a:rPr>
              <a:t>are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manufacturing jobs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in the U.S.!</a:t>
            </a:r>
          </a:p>
          <a:p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04" y="154860"/>
            <a:ext cx="8762999" cy="6096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33400" y="231060"/>
            <a:ext cx="3429000" cy="4036140"/>
          </a:xfrm>
          <a:prstGeom prst="roundRect">
            <a:avLst/>
          </a:prstGeom>
          <a:noFill/>
          <a:ln w="50800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191000" y="239768"/>
            <a:ext cx="4343400" cy="1665231"/>
          </a:xfrm>
          <a:prstGeom prst="roundRect">
            <a:avLst/>
          </a:prstGeom>
          <a:noFill/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76700" y="24384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buClr>
                <a:srgbClr val="000D26">
                  <a:shade val="95000"/>
                </a:srgbClr>
              </a:buClr>
              <a:buSzPct val="65000"/>
            </a:pPr>
            <a:r>
              <a:rPr lang="en-US" sz="2800" b="1" dirty="0">
                <a:solidFill>
                  <a:srgbClr val="C00000"/>
                </a:solidFill>
              </a:rPr>
              <a:t>Where is manufacturing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a </a:t>
            </a:r>
            <a:r>
              <a:rPr lang="en-US" sz="2800" b="1" dirty="0" err="1">
                <a:solidFill>
                  <a:srgbClr val="C00000"/>
                </a:solidFill>
              </a:rPr>
              <a:t>BIGJob</a:t>
            </a:r>
            <a:r>
              <a:rPr lang="en-US" sz="2800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677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1525" y="7274"/>
            <a:ext cx="6447785" cy="44328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ounded Rectangular Callout 14"/>
          <p:cNvSpPr/>
          <p:nvPr/>
        </p:nvSpPr>
        <p:spPr>
          <a:xfrm>
            <a:off x="118592" y="4343400"/>
            <a:ext cx="8884943" cy="1076673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rgbClr val="D5ED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the number of jobs inside the appropriate states </a:t>
            </a:r>
            <a:b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map above.</a:t>
            </a:r>
            <a:endParaRPr lang="en-US" sz="1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367" y="76200"/>
            <a:ext cx="2637183" cy="4267200"/>
          </a:xfrm>
          <a:prstGeom prst="rect">
            <a:avLst/>
          </a:prstGeom>
          <a:ln w="34925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6298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1525" y="7274"/>
            <a:ext cx="6447785" cy="44328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367" y="76200"/>
            <a:ext cx="2637183" cy="4267200"/>
          </a:xfrm>
          <a:prstGeom prst="rect">
            <a:avLst/>
          </a:prstGeom>
          <a:ln w="34925">
            <a:solidFill>
              <a:srgbClr val="0000FF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800125" y="229327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CC"/>
                </a:solidFill>
                <a:latin typeface="Arial Narrow" panose="020B0606020202030204" pitchFamily="34" charset="0"/>
              </a:rPr>
              <a:t>1250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08708" y="3312449"/>
            <a:ext cx="7918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00CC"/>
                </a:solidFill>
                <a:latin typeface="Arial Narrow" panose="020B0606020202030204" pitchFamily="34" charset="0"/>
              </a:rPr>
              <a:t>870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81600" y="1685835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Arial Narrow" panose="020B0606020202030204" pitchFamily="34" charset="0"/>
              </a:rPr>
              <a:t>660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5325" y="1685835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Arial Narrow" panose="020B0606020202030204" pitchFamily="34" charset="0"/>
              </a:rPr>
              <a:t>580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8325" y="1586162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Arial Narrow" panose="020B0606020202030204" pitchFamily="34" charset="0"/>
              </a:rPr>
              <a:t>560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2525" y="1378874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Arial Narrow" panose="020B0606020202030204" pitchFamily="34" charset="0"/>
              </a:rPr>
              <a:t>555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48225" y="180523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Arial Narrow" panose="020B0606020202030204" pitchFamily="34" charset="0"/>
              </a:rPr>
              <a:t>490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67225" y="135976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Arial Narrow" panose="020B0606020202030204" pitchFamily="34" charset="0"/>
              </a:rPr>
              <a:t>460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38825" y="132172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Arial Narrow" panose="020B0606020202030204" pitchFamily="34" charset="0"/>
              </a:rPr>
              <a:t>450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00725" y="236947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Arial Narrow" panose="020B0606020202030204" pitchFamily="34" charset="0"/>
              </a:rPr>
              <a:t>440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134367" y="4927867"/>
            <a:ext cx="8884943" cy="1673823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rgbClr val="D5ED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thinking questions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309153" y="970980"/>
            <a:ext cx="1910137" cy="1162122"/>
          </a:xfrm>
          <a:custGeom>
            <a:avLst/>
            <a:gdLst>
              <a:gd name="connsiteX0" fmla="*/ 188913 w 1910137"/>
              <a:gd name="connsiteY0" fmla="*/ 53788 h 1162122"/>
              <a:gd name="connsiteX1" fmla="*/ 188913 w 1910137"/>
              <a:gd name="connsiteY1" fmla="*/ 53788 h 1162122"/>
              <a:gd name="connsiteX2" fmla="*/ 135125 w 1910137"/>
              <a:gd name="connsiteY2" fmla="*/ 161365 h 1162122"/>
              <a:gd name="connsiteX3" fmla="*/ 108231 w 1910137"/>
              <a:gd name="connsiteY3" fmla="*/ 201706 h 1162122"/>
              <a:gd name="connsiteX4" fmla="*/ 67890 w 1910137"/>
              <a:gd name="connsiteY4" fmla="*/ 322729 h 1162122"/>
              <a:gd name="connsiteX5" fmla="*/ 40996 w 1910137"/>
              <a:gd name="connsiteY5" fmla="*/ 403412 h 1162122"/>
              <a:gd name="connsiteX6" fmla="*/ 27548 w 1910137"/>
              <a:gd name="connsiteY6" fmla="*/ 443753 h 1162122"/>
              <a:gd name="connsiteX7" fmla="*/ 14101 w 1910137"/>
              <a:gd name="connsiteY7" fmla="*/ 860612 h 1162122"/>
              <a:gd name="connsiteX8" fmla="*/ 27548 w 1910137"/>
              <a:gd name="connsiteY8" fmla="*/ 900953 h 1162122"/>
              <a:gd name="connsiteX9" fmla="*/ 54443 w 1910137"/>
              <a:gd name="connsiteY9" fmla="*/ 941294 h 1162122"/>
              <a:gd name="connsiteX10" fmla="*/ 94784 w 1910137"/>
              <a:gd name="connsiteY10" fmla="*/ 1021976 h 1162122"/>
              <a:gd name="connsiteX11" fmla="*/ 135125 w 1910137"/>
              <a:gd name="connsiteY11" fmla="*/ 1035423 h 1162122"/>
              <a:gd name="connsiteX12" fmla="*/ 162019 w 1910137"/>
              <a:gd name="connsiteY12" fmla="*/ 1075765 h 1162122"/>
              <a:gd name="connsiteX13" fmla="*/ 202360 w 1910137"/>
              <a:gd name="connsiteY13" fmla="*/ 1089212 h 1162122"/>
              <a:gd name="connsiteX14" fmla="*/ 242701 w 1910137"/>
              <a:gd name="connsiteY14" fmla="*/ 1116106 h 1162122"/>
              <a:gd name="connsiteX15" fmla="*/ 404066 w 1910137"/>
              <a:gd name="connsiteY15" fmla="*/ 1143000 h 1162122"/>
              <a:gd name="connsiteX16" fmla="*/ 592325 w 1910137"/>
              <a:gd name="connsiteY16" fmla="*/ 1143000 h 1162122"/>
              <a:gd name="connsiteX17" fmla="*/ 659560 w 1910137"/>
              <a:gd name="connsiteY17" fmla="*/ 1116106 h 1162122"/>
              <a:gd name="connsiteX18" fmla="*/ 740243 w 1910137"/>
              <a:gd name="connsiteY18" fmla="*/ 1089212 h 1162122"/>
              <a:gd name="connsiteX19" fmla="*/ 780584 w 1910137"/>
              <a:gd name="connsiteY19" fmla="*/ 1062318 h 1162122"/>
              <a:gd name="connsiteX20" fmla="*/ 1036078 w 1910137"/>
              <a:gd name="connsiteY20" fmla="*/ 1035423 h 1162122"/>
              <a:gd name="connsiteX21" fmla="*/ 1130207 w 1910137"/>
              <a:gd name="connsiteY21" fmla="*/ 1008529 h 1162122"/>
              <a:gd name="connsiteX22" fmla="*/ 1197443 w 1910137"/>
              <a:gd name="connsiteY22" fmla="*/ 995082 h 1162122"/>
              <a:gd name="connsiteX23" fmla="*/ 1305019 w 1910137"/>
              <a:gd name="connsiteY23" fmla="*/ 968188 h 1162122"/>
              <a:gd name="connsiteX24" fmla="*/ 1358807 w 1910137"/>
              <a:gd name="connsiteY24" fmla="*/ 954741 h 1162122"/>
              <a:gd name="connsiteX25" fmla="*/ 1452937 w 1910137"/>
              <a:gd name="connsiteY25" fmla="*/ 914400 h 1162122"/>
              <a:gd name="connsiteX26" fmla="*/ 1681537 w 1910137"/>
              <a:gd name="connsiteY26" fmla="*/ 887506 h 1162122"/>
              <a:gd name="connsiteX27" fmla="*/ 1748772 w 1910137"/>
              <a:gd name="connsiteY27" fmla="*/ 820270 h 1162122"/>
              <a:gd name="connsiteX28" fmla="*/ 1802560 w 1910137"/>
              <a:gd name="connsiteY28" fmla="*/ 753035 h 1162122"/>
              <a:gd name="connsiteX29" fmla="*/ 1829454 w 1910137"/>
              <a:gd name="connsiteY29" fmla="*/ 712694 h 1162122"/>
              <a:gd name="connsiteX30" fmla="*/ 1883243 w 1910137"/>
              <a:gd name="connsiteY30" fmla="*/ 699247 h 1162122"/>
              <a:gd name="connsiteX31" fmla="*/ 1896690 w 1910137"/>
              <a:gd name="connsiteY31" fmla="*/ 645459 h 1162122"/>
              <a:gd name="connsiteX32" fmla="*/ 1910137 w 1910137"/>
              <a:gd name="connsiteY32" fmla="*/ 564776 h 1162122"/>
              <a:gd name="connsiteX33" fmla="*/ 1883243 w 1910137"/>
              <a:gd name="connsiteY33" fmla="*/ 457200 h 1162122"/>
              <a:gd name="connsiteX34" fmla="*/ 1856348 w 1910137"/>
              <a:gd name="connsiteY34" fmla="*/ 430306 h 1162122"/>
              <a:gd name="connsiteX35" fmla="*/ 1775666 w 1910137"/>
              <a:gd name="connsiteY35" fmla="*/ 416859 h 1162122"/>
              <a:gd name="connsiteX36" fmla="*/ 1694984 w 1910137"/>
              <a:gd name="connsiteY36" fmla="*/ 389965 h 1162122"/>
              <a:gd name="connsiteX37" fmla="*/ 995737 w 1910137"/>
              <a:gd name="connsiteY37" fmla="*/ 349623 h 1162122"/>
              <a:gd name="connsiteX38" fmla="*/ 941948 w 1910137"/>
              <a:gd name="connsiteY38" fmla="*/ 336176 h 1162122"/>
              <a:gd name="connsiteX39" fmla="*/ 834372 w 1910137"/>
              <a:gd name="connsiteY39" fmla="*/ 295835 h 1162122"/>
              <a:gd name="connsiteX40" fmla="*/ 699901 w 1910137"/>
              <a:gd name="connsiteY40" fmla="*/ 201706 h 1162122"/>
              <a:gd name="connsiteX41" fmla="*/ 659560 w 1910137"/>
              <a:gd name="connsiteY41" fmla="*/ 188259 h 1162122"/>
              <a:gd name="connsiteX42" fmla="*/ 646113 w 1910137"/>
              <a:gd name="connsiteY42" fmla="*/ 147918 h 1162122"/>
              <a:gd name="connsiteX43" fmla="*/ 578878 w 1910137"/>
              <a:gd name="connsiteY43" fmla="*/ 107576 h 1162122"/>
              <a:gd name="connsiteX44" fmla="*/ 498196 w 1910137"/>
              <a:gd name="connsiteY44" fmla="*/ 94129 h 1162122"/>
              <a:gd name="connsiteX45" fmla="*/ 336831 w 1910137"/>
              <a:gd name="connsiteY45" fmla="*/ 13447 h 1162122"/>
              <a:gd name="connsiteX46" fmla="*/ 296490 w 1910137"/>
              <a:gd name="connsiteY46" fmla="*/ 0 h 1162122"/>
              <a:gd name="connsiteX47" fmla="*/ 229254 w 1910137"/>
              <a:gd name="connsiteY47" fmla="*/ 13447 h 1162122"/>
              <a:gd name="connsiteX48" fmla="*/ 188913 w 1910137"/>
              <a:gd name="connsiteY48" fmla="*/ 53788 h 116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910137" h="1162122">
                <a:moveTo>
                  <a:pt x="188913" y="53788"/>
                </a:moveTo>
                <a:lnTo>
                  <a:pt x="188913" y="53788"/>
                </a:lnTo>
                <a:cubicBezTo>
                  <a:pt x="170984" y="89647"/>
                  <a:pt x="154323" y="126169"/>
                  <a:pt x="135125" y="161365"/>
                </a:cubicBezTo>
                <a:cubicBezTo>
                  <a:pt x="127386" y="175553"/>
                  <a:pt x="114795" y="186938"/>
                  <a:pt x="108231" y="201706"/>
                </a:cubicBezTo>
                <a:lnTo>
                  <a:pt x="67890" y="322729"/>
                </a:lnTo>
                <a:lnTo>
                  <a:pt x="40996" y="403412"/>
                </a:lnTo>
                <a:lnTo>
                  <a:pt x="27548" y="443753"/>
                </a:lnTo>
                <a:cubicBezTo>
                  <a:pt x="-793" y="670486"/>
                  <a:pt x="-10597" y="638333"/>
                  <a:pt x="14101" y="860612"/>
                </a:cubicBezTo>
                <a:cubicBezTo>
                  <a:pt x="15666" y="874700"/>
                  <a:pt x="21209" y="888275"/>
                  <a:pt x="27548" y="900953"/>
                </a:cubicBezTo>
                <a:cubicBezTo>
                  <a:pt x="34776" y="915408"/>
                  <a:pt x="45478" y="927847"/>
                  <a:pt x="54443" y="941294"/>
                </a:cubicBezTo>
                <a:cubicBezTo>
                  <a:pt x="63301" y="967869"/>
                  <a:pt x="71086" y="1003018"/>
                  <a:pt x="94784" y="1021976"/>
                </a:cubicBezTo>
                <a:cubicBezTo>
                  <a:pt x="105852" y="1030831"/>
                  <a:pt x="121678" y="1030941"/>
                  <a:pt x="135125" y="1035423"/>
                </a:cubicBezTo>
                <a:cubicBezTo>
                  <a:pt x="144090" y="1048870"/>
                  <a:pt x="149399" y="1065669"/>
                  <a:pt x="162019" y="1075765"/>
                </a:cubicBezTo>
                <a:cubicBezTo>
                  <a:pt x="173087" y="1084620"/>
                  <a:pt x="189682" y="1082873"/>
                  <a:pt x="202360" y="1089212"/>
                </a:cubicBezTo>
                <a:cubicBezTo>
                  <a:pt x="216815" y="1096440"/>
                  <a:pt x="228246" y="1108879"/>
                  <a:pt x="242701" y="1116106"/>
                </a:cubicBezTo>
                <a:cubicBezTo>
                  <a:pt x="287756" y="1138633"/>
                  <a:pt x="365722" y="1138740"/>
                  <a:pt x="404066" y="1143000"/>
                </a:cubicBezTo>
                <a:cubicBezTo>
                  <a:pt x="482772" y="1169235"/>
                  <a:pt x="460341" y="1167747"/>
                  <a:pt x="592325" y="1143000"/>
                </a:cubicBezTo>
                <a:cubicBezTo>
                  <a:pt x="616050" y="1138552"/>
                  <a:pt x="636875" y="1124355"/>
                  <a:pt x="659560" y="1116106"/>
                </a:cubicBezTo>
                <a:cubicBezTo>
                  <a:pt x="686202" y="1106418"/>
                  <a:pt x="740243" y="1089212"/>
                  <a:pt x="740243" y="1089212"/>
                </a:cubicBezTo>
                <a:cubicBezTo>
                  <a:pt x="753690" y="1080247"/>
                  <a:pt x="766129" y="1069546"/>
                  <a:pt x="780584" y="1062318"/>
                </a:cubicBezTo>
                <a:cubicBezTo>
                  <a:pt x="847762" y="1028728"/>
                  <a:pt x="1016316" y="1036658"/>
                  <a:pt x="1036078" y="1035423"/>
                </a:cubicBezTo>
                <a:cubicBezTo>
                  <a:pt x="1081001" y="1020449"/>
                  <a:pt x="1079553" y="1019785"/>
                  <a:pt x="1130207" y="1008529"/>
                </a:cubicBezTo>
                <a:cubicBezTo>
                  <a:pt x="1152519" y="1003571"/>
                  <a:pt x="1175172" y="1000221"/>
                  <a:pt x="1197443" y="995082"/>
                </a:cubicBezTo>
                <a:cubicBezTo>
                  <a:pt x="1233459" y="986771"/>
                  <a:pt x="1269160" y="977153"/>
                  <a:pt x="1305019" y="968188"/>
                </a:cubicBezTo>
                <a:cubicBezTo>
                  <a:pt x="1322948" y="963706"/>
                  <a:pt x="1342277" y="963006"/>
                  <a:pt x="1358807" y="954741"/>
                </a:cubicBezTo>
                <a:cubicBezTo>
                  <a:pt x="1381301" y="943494"/>
                  <a:pt x="1424672" y="918640"/>
                  <a:pt x="1452937" y="914400"/>
                </a:cubicBezTo>
                <a:cubicBezTo>
                  <a:pt x="1528814" y="903019"/>
                  <a:pt x="1605337" y="896471"/>
                  <a:pt x="1681537" y="887506"/>
                </a:cubicBezTo>
                <a:cubicBezTo>
                  <a:pt x="1703949" y="865094"/>
                  <a:pt x="1738749" y="850339"/>
                  <a:pt x="1748772" y="820270"/>
                </a:cubicBezTo>
                <a:cubicBezTo>
                  <a:pt x="1767330" y="764597"/>
                  <a:pt x="1750425" y="787792"/>
                  <a:pt x="1802560" y="753035"/>
                </a:cubicBezTo>
                <a:cubicBezTo>
                  <a:pt x="1811525" y="739588"/>
                  <a:pt x="1816007" y="721659"/>
                  <a:pt x="1829454" y="712694"/>
                </a:cubicBezTo>
                <a:cubicBezTo>
                  <a:pt x="1844832" y="702442"/>
                  <a:pt x="1870175" y="712315"/>
                  <a:pt x="1883243" y="699247"/>
                </a:cubicBezTo>
                <a:cubicBezTo>
                  <a:pt x="1896311" y="686179"/>
                  <a:pt x="1893066" y="663581"/>
                  <a:pt x="1896690" y="645459"/>
                </a:cubicBezTo>
                <a:cubicBezTo>
                  <a:pt x="1902037" y="618723"/>
                  <a:pt x="1905655" y="591670"/>
                  <a:pt x="1910137" y="564776"/>
                </a:cubicBezTo>
                <a:cubicBezTo>
                  <a:pt x="1907245" y="550317"/>
                  <a:pt x="1895648" y="477874"/>
                  <a:pt x="1883243" y="457200"/>
                </a:cubicBezTo>
                <a:cubicBezTo>
                  <a:pt x="1876720" y="446329"/>
                  <a:pt x="1868219" y="434758"/>
                  <a:pt x="1856348" y="430306"/>
                </a:cubicBezTo>
                <a:cubicBezTo>
                  <a:pt x="1830819" y="420733"/>
                  <a:pt x="1802117" y="423472"/>
                  <a:pt x="1775666" y="416859"/>
                </a:cubicBezTo>
                <a:cubicBezTo>
                  <a:pt x="1748164" y="409983"/>
                  <a:pt x="1694984" y="389965"/>
                  <a:pt x="1694984" y="389965"/>
                </a:cubicBezTo>
                <a:cubicBezTo>
                  <a:pt x="1508901" y="203875"/>
                  <a:pt x="1692885" y="375443"/>
                  <a:pt x="995737" y="349623"/>
                </a:cubicBezTo>
                <a:cubicBezTo>
                  <a:pt x="977268" y="348939"/>
                  <a:pt x="959878" y="340658"/>
                  <a:pt x="941948" y="336176"/>
                </a:cubicBezTo>
                <a:cubicBezTo>
                  <a:pt x="812092" y="249606"/>
                  <a:pt x="1017153" y="378917"/>
                  <a:pt x="834372" y="295835"/>
                </a:cubicBezTo>
                <a:cubicBezTo>
                  <a:pt x="739823" y="252858"/>
                  <a:pt x="776233" y="245324"/>
                  <a:pt x="699901" y="201706"/>
                </a:cubicBezTo>
                <a:cubicBezTo>
                  <a:pt x="687594" y="194674"/>
                  <a:pt x="673007" y="192741"/>
                  <a:pt x="659560" y="188259"/>
                </a:cubicBezTo>
                <a:cubicBezTo>
                  <a:pt x="655078" y="174812"/>
                  <a:pt x="653406" y="160072"/>
                  <a:pt x="646113" y="147918"/>
                </a:cubicBezTo>
                <a:cubicBezTo>
                  <a:pt x="629837" y="120791"/>
                  <a:pt x="608170" y="114085"/>
                  <a:pt x="578878" y="107576"/>
                </a:cubicBezTo>
                <a:cubicBezTo>
                  <a:pt x="552262" y="101661"/>
                  <a:pt x="525090" y="98611"/>
                  <a:pt x="498196" y="94129"/>
                </a:cubicBezTo>
                <a:cubicBezTo>
                  <a:pt x="393925" y="24616"/>
                  <a:pt x="448177" y="50562"/>
                  <a:pt x="336831" y="13447"/>
                </a:cubicBezTo>
                <a:lnTo>
                  <a:pt x="296490" y="0"/>
                </a:lnTo>
                <a:cubicBezTo>
                  <a:pt x="274078" y="4482"/>
                  <a:pt x="250061" y="3989"/>
                  <a:pt x="229254" y="13447"/>
                </a:cubicBezTo>
                <a:cubicBezTo>
                  <a:pt x="199829" y="26822"/>
                  <a:pt x="195636" y="47065"/>
                  <a:pt x="188913" y="5378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870746" y="2185515"/>
            <a:ext cx="304800" cy="240268"/>
          </a:xfrm>
          <a:prstGeom prst="rightArrow">
            <a:avLst/>
          </a:prstGeom>
          <a:solidFill>
            <a:srgbClr val="0000FF">
              <a:alpha val="8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3711135">
            <a:off x="5833965" y="3519355"/>
            <a:ext cx="304800" cy="240268"/>
          </a:xfrm>
          <a:prstGeom prst="rightArrow">
            <a:avLst/>
          </a:prstGeom>
          <a:solidFill>
            <a:srgbClr val="0000FF">
              <a:alpha val="8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3711135">
            <a:off x="8002204" y="2533972"/>
            <a:ext cx="304800" cy="240268"/>
          </a:xfrm>
          <a:prstGeom prst="rightArrow">
            <a:avLst/>
          </a:prstGeom>
          <a:solidFill>
            <a:srgbClr val="0000FF">
              <a:alpha val="8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ular Callout 18"/>
          <p:cNvSpPr/>
          <p:nvPr/>
        </p:nvSpPr>
        <p:spPr>
          <a:xfrm>
            <a:off x="134367" y="4294910"/>
            <a:ext cx="8884943" cy="579826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rgbClr val="D5ED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these “top manufacturing” states located?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482208" y="5879156"/>
            <a:ext cx="8189259" cy="702048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rgbClr val="D5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What physical features do these states occur </a:t>
            </a:r>
            <a:r>
              <a:rPr lang="en-US" sz="2200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 with</a:t>
            </a:r>
            <a:r>
              <a:rPr lang="en-US" sz="2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br>
              <a:rPr lang="en-US" sz="2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CA, TX, NC </a:t>
            </a:r>
            <a:r>
              <a:rPr lang="en-US" sz="2200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to</a:t>
            </a:r>
            <a:r>
              <a:rPr lang="en-US" sz="2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What is MI </a:t>
            </a:r>
            <a:r>
              <a:rPr lang="en-US" sz="2200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to</a:t>
            </a:r>
            <a:r>
              <a:rPr lang="en-US" sz="2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590325" y="5477061"/>
            <a:ext cx="7696200" cy="402095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rgbClr val="D5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Do you see any </a:t>
            </a:r>
            <a:r>
              <a:rPr lang="en-US" sz="2200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patterns</a:t>
            </a:r>
            <a:r>
              <a:rPr lang="en-US" sz="2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like lines or clusters?</a:t>
            </a:r>
          </a:p>
        </p:txBody>
      </p:sp>
    </p:spTree>
    <p:extLst>
      <p:ext uri="{BB962C8B-B14F-4D97-AF65-F5344CB8AC3E}">
        <p14:creationId xmlns:p14="http://schemas.microsoft.com/office/powerpoint/2010/main" val="80955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3882"/>
            <a:ext cx="8129850" cy="541990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228600" y="4343400"/>
            <a:ext cx="5638800" cy="1905000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rgbClr val="D5ED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that association important ?</a:t>
            </a:r>
          </a:p>
          <a:p>
            <a:pPr algn="ctr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33400" y="5036942"/>
            <a:ext cx="4953000" cy="1108364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rgbClr val="D5ED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 </a:t>
            </a:r>
            <a:r>
              <a:rPr lang="en-US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ships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by far the cheapest way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move heavy things.</a:t>
            </a:r>
            <a:endParaRPr lang="en-US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483927" y="6324600"/>
            <a:ext cx="2186250" cy="346339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solidFill>
            <a:srgbClr val="D5EDF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Photo:  Phil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07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228600"/>
            <a:ext cx="8229600" cy="2438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U.S.</a:t>
            </a:r>
            <a:br>
              <a:rPr lang="en-US" sz="6000" dirty="0"/>
            </a:br>
            <a:r>
              <a:rPr lang="en-US" sz="6000" dirty="0"/>
              <a:t>Exports </a:t>
            </a:r>
            <a:r>
              <a:rPr lang="en-US" sz="3600" dirty="0"/>
              <a:t>and</a:t>
            </a:r>
            <a:r>
              <a:rPr lang="en-US" sz="6000" dirty="0"/>
              <a:t> Imports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215" y="2438400"/>
            <a:ext cx="8499230" cy="2895600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countries </a:t>
            </a:r>
            <a:r>
              <a:rPr lang="en-US" sz="44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buy</a:t>
            </a: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the most </a:t>
            </a:r>
            <a:b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from the U.S.?</a:t>
            </a:r>
          </a:p>
          <a:p>
            <a:endParaRPr lang="en-US" sz="1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Which countries </a:t>
            </a:r>
            <a:r>
              <a:rPr lang="en-US" sz="44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sell</a:t>
            </a: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the most</a:t>
            </a:r>
            <a:b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the U.S.?</a:t>
            </a:r>
          </a:p>
          <a:p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05759" y="5867400"/>
            <a:ext cx="6400800" cy="7856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carol.gersmehl@gmail.com, </a:t>
            </a:r>
            <a:b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</a:t>
            </a:r>
            <a:r>
              <a:rPr lang="en-US" sz="18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grade network, March 2, 2016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5159" y="2362200"/>
            <a:ext cx="8382000" cy="3352800"/>
          </a:xfrm>
          <a:prstGeom prst="roundRect">
            <a:avLst/>
          </a:prstGeom>
          <a:solidFill>
            <a:srgbClr val="FFFF9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GLCE G1.3.3 Explain the different ways in which places are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connected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and how those connections demonstrate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interdependence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GLCE 6-G4.2.1 Identify and describe the advantages, disadvantages 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and impact of different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technologies used to move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people, products, and ideas throughout the world.</a:t>
            </a:r>
          </a:p>
          <a:p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GLCE E3 Analyze the reasons for trade and the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and costs of trade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3019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40" y="4454490"/>
            <a:ext cx="8961120" cy="12970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795" y="84082"/>
            <a:ext cx="7881299" cy="42577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95600" y="1905000"/>
            <a:ext cx="1447800" cy="914400"/>
          </a:xfrm>
          <a:prstGeom prst="ellipse">
            <a:avLst/>
          </a:prstGeom>
          <a:noFill/>
          <a:ln w="76200">
            <a:solidFill>
              <a:srgbClr val="004ADE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324600" y="1066800"/>
            <a:ext cx="1447800" cy="914400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362200" y="1143000"/>
            <a:ext cx="1219200" cy="762000"/>
          </a:xfrm>
          <a:prstGeom prst="roundRect">
            <a:avLst/>
          </a:prstGeom>
          <a:noFill/>
          <a:ln w="50800">
            <a:solidFill>
              <a:srgbClr val="004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010400" y="2057400"/>
            <a:ext cx="1219200" cy="7620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30506" y="108733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 buy.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3598" y="110457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We sell.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5867400"/>
            <a:ext cx="774729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Sources:  http://trade.gov/mas/ian/tradestatistics/index.asp#P11_403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http://trade.gov/mas/ian/build/groups/public/@tg_ian/documents/webcontent/tg_ian_002065.pdf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http://www.trade.gov/mas/ian/build/groups/public/@tg_ian/documents/webcontent/tg_ian_003364.pdf</a:t>
            </a:r>
          </a:p>
        </p:txBody>
      </p:sp>
    </p:spTree>
    <p:extLst>
      <p:ext uri="{BB962C8B-B14F-4D97-AF65-F5344CB8AC3E}">
        <p14:creationId xmlns:p14="http://schemas.microsoft.com/office/powerpoint/2010/main" val="412063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249" y="2743200"/>
            <a:ext cx="8638309" cy="33528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52248" y="152400"/>
            <a:ext cx="8638309" cy="2286000"/>
          </a:xfrm>
          <a:prstGeom prst="wedgeRoundRectCallout">
            <a:avLst>
              <a:gd name="adj1" fmla="val -16929"/>
              <a:gd name="adj2" fmla="val 45390"/>
              <a:gd name="adj3" fmla="val 16667"/>
            </a:avLst>
          </a:prstGeom>
          <a:gradFill>
            <a:gsLst>
              <a:gs pos="0">
                <a:schemeClr val="bg1">
                  <a:lumMod val="60000"/>
                  <a:lumOff val="40000"/>
                </a:schemeClr>
              </a:gs>
              <a:gs pos="54000">
                <a:srgbClr val="FFFFFF"/>
              </a:gs>
              <a:gs pos="100000">
                <a:srgbClr val="FF9999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countries are major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buyers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U.S. exports?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U.S.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exports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go?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 - - -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countries are major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sellers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U.S..?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U.S.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imports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come from?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822" y="3276600"/>
            <a:ext cx="906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next slides show simpler versions of the “Top Trade Partners” table.</a:t>
            </a:r>
          </a:p>
        </p:txBody>
      </p:sp>
    </p:spTree>
    <p:extLst>
      <p:ext uri="{BB962C8B-B14F-4D97-AF65-F5344CB8AC3E}">
        <p14:creationId xmlns:p14="http://schemas.microsoft.com/office/powerpoint/2010/main" val="18101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9">
      <a:dk1>
        <a:srgbClr val="000D26"/>
      </a:dk1>
      <a:lt1>
        <a:srgbClr val="0070C0"/>
      </a:lt1>
      <a:dk2>
        <a:srgbClr val="002060"/>
      </a:dk2>
      <a:lt2>
        <a:srgbClr val="002060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3466</TotalTime>
  <Words>543</Words>
  <Application>Microsoft Office PowerPoint</Application>
  <PresentationFormat>On-screen Show (4:3)</PresentationFormat>
  <Paragraphs>173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Manufacturing in the U.S.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U.S. Exports and Imports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Michigan Exports</dc:title>
  <dc:creator>PG</dc:creator>
  <cp:lastModifiedBy>PG</cp:lastModifiedBy>
  <cp:revision>165</cp:revision>
  <dcterms:created xsi:type="dcterms:W3CDTF">2016-02-23T23:47:19Z</dcterms:created>
  <dcterms:modified xsi:type="dcterms:W3CDTF">2016-03-01T20:27:49Z</dcterms:modified>
</cp:coreProperties>
</file>