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72" r:id="rId4"/>
    <p:sldId id="287" r:id="rId5"/>
    <p:sldId id="273" r:id="rId6"/>
    <p:sldId id="288" r:id="rId7"/>
    <p:sldId id="281" r:id="rId8"/>
    <p:sldId id="284" r:id="rId9"/>
    <p:sldId id="278" r:id="rId10"/>
    <p:sldId id="285" r:id="rId11"/>
    <p:sldId id="286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99"/>
    <a:srgbClr val="FF9999"/>
    <a:srgbClr val="FF9900"/>
    <a:srgbClr val="990000"/>
    <a:srgbClr val="000000"/>
    <a:srgbClr val="A62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8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4416B-6B34-4073-9ED7-BA81462D271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B85C5-4179-4EDD-9667-7FA73048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B85C5-4179-4EDD-9667-7FA7304866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E107DE-5CFB-486A-ABE7-F53D2F03D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724B5-C01C-412E-9305-335545DA17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6000" dirty="0"/>
              <a:t>EMPIRES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0" y="1676400"/>
            <a:ext cx="9067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continent or subcontinent 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were they in?</a:t>
            </a:r>
          </a:p>
          <a:p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large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 area did they rule?</a:t>
            </a:r>
          </a:p>
          <a:p>
            <a:endParaRPr lang="en-US"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Did any of them want 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4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same area 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another empire wanted?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5759" y="5867400"/>
            <a:ext cx="6400800" cy="785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pgersmehl@gmail.com,   carol.gersmehl@gmail.com, </a:t>
            </a:r>
            <a:b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grade network, March 2,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259" y="2971800"/>
            <a:ext cx="8305800" cy="21336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6-G2.2.1  Describe the human characteristics of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regions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(including </a:t>
            </a:r>
            <a:r>
              <a:rPr lang="en-US" sz="2000" b="1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language, religion, cultural traditions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6-G4.4.1 Identify factors that contribute to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and cooperation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(e.g., control of natural resources, wealth, cultural diversity). </a:t>
            </a:r>
          </a:p>
        </p:txBody>
      </p:sp>
    </p:spTree>
    <p:extLst>
      <p:ext uri="{BB962C8B-B14F-4D97-AF65-F5344CB8AC3E}">
        <p14:creationId xmlns:p14="http://schemas.microsoft.com/office/powerpoint/2010/main" val="7910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54" y="85550"/>
            <a:ext cx="5394960" cy="417919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8155" y="4264745"/>
            <a:ext cx="5394960" cy="1526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Find a place that 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both empires tried to control.</a:t>
            </a: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2438400" y="1524000"/>
            <a:ext cx="228600" cy="316468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519737" y="76200"/>
            <a:ext cx="3581400" cy="487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blue empire </a:t>
            </a:r>
            <a:b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in which </a:t>
            </a:r>
            <a:b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continent?</a:t>
            </a:r>
          </a:p>
          <a:p>
            <a:r>
              <a:rPr lang="en-US" sz="3000" dirty="0">
                <a:solidFill>
                  <a:srgbClr val="FFC000"/>
                </a:solidFill>
              </a:rPr>
              <a:t>_____________</a:t>
            </a:r>
          </a:p>
          <a:p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other empire </a:t>
            </a:r>
            <a:b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in which continents?</a:t>
            </a:r>
          </a:p>
          <a:p>
            <a:r>
              <a:rPr lang="en-US" sz="3000" dirty="0">
                <a:solidFill>
                  <a:srgbClr val="FFC000"/>
                </a:solidFill>
              </a:rPr>
              <a:t>_____________</a:t>
            </a:r>
          </a:p>
          <a:p>
            <a:r>
              <a:rPr lang="en-US" sz="3000" dirty="0">
                <a:solidFill>
                  <a:srgbClr val="FFC000"/>
                </a:solidFill>
              </a:rPr>
              <a:t>_____________</a:t>
            </a:r>
          </a:p>
          <a:p>
            <a:r>
              <a:rPr lang="en-US" sz="3000" dirty="0">
                <a:solidFill>
                  <a:srgbClr val="FFC000"/>
                </a:solidFill>
              </a:rPr>
              <a:t>_____________</a:t>
            </a: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7541" y="1043692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(south)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336234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8716" y="3759481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2841" y="4223343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Europe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0835" y="6124974"/>
            <a:ext cx="3526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Map is from clickable PDF: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BI1 World Empires clickable map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47236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Persian &amp; </a:t>
            </a:r>
            <a:r>
              <a:rPr lang="en-US" sz="2400" dirty="0" err="1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Mauryan</a:t>
            </a:r>
            <a:endParaRPr lang="en-US" sz="24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509890" y="86140"/>
            <a:ext cx="3360665" cy="425812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subcontinents </a:t>
            </a:r>
            <a:b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did they </a:t>
            </a:r>
            <a:r>
              <a:rPr lang="en-US" sz="3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control?</a:t>
            </a:r>
          </a:p>
          <a:p>
            <a:r>
              <a:rPr lang="en-US" dirty="0">
                <a:solidFill>
                  <a:srgbClr val="FFC000"/>
                </a:solidFill>
              </a:rPr>
              <a:t>Northern E_______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Southern A_______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Southern A_______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75" y="93408"/>
            <a:ext cx="5394960" cy="4179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9642" y="6110721"/>
            <a:ext cx="35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Map is from clickable PDF: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BI1 World Empires clickable map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35836" y="4343400"/>
            <a:ext cx="5755478" cy="20302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empires were especially large.  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ruled parts 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more than one continent.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14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050667"/>
            <a:ext cx="26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7705" y="1828800"/>
            <a:ext cx="26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7300" y="2331091"/>
            <a:ext cx="26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305" y="597222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Islamic &amp; Mongol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9340" y="1982775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Europe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2394" y="2762776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4874" y="3515035"/>
            <a:ext cx="136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13319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990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Carol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3. to show the presentation in their own classrooms 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at sessions they lead at teacher conferences,</a:t>
            </a:r>
          </a:p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4. to use individual frames (with attribution)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carol.gersmehl@gmail.com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41206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5752981"/>
            <a:ext cx="35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Map is from clickable PDF: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World </a:t>
            </a:r>
            <a:r>
              <a:rPr lang="en-US" dirty="0" err="1">
                <a:solidFill>
                  <a:srgbClr val="FFC000"/>
                </a:solidFill>
              </a:rPr>
              <a:t>GeoHistoGram</a:t>
            </a:r>
            <a:r>
              <a:rPr lang="en-US" dirty="0">
                <a:solidFill>
                  <a:srgbClr val="FFC000"/>
                </a:solidFill>
              </a:rPr>
              <a:t> Regions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56" y="152400"/>
            <a:ext cx="9067800" cy="4398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3111631">
            <a:off x="1163486" y="2251971"/>
            <a:ext cx="223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m e r </a:t>
            </a:r>
            <a:r>
              <a:rPr lang="en-US" sz="2400" b="1" dirty="0" err="1"/>
              <a:t>i</a:t>
            </a:r>
            <a:r>
              <a:rPr lang="en-US" sz="2400" b="1" dirty="0"/>
              <a:t> c a 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1504" y="2292687"/>
            <a:ext cx="149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f r </a:t>
            </a:r>
            <a:r>
              <a:rPr lang="en-US" sz="2400" b="1" dirty="0" err="1"/>
              <a:t>i</a:t>
            </a:r>
            <a:r>
              <a:rPr lang="en-US" sz="2400" b="1" dirty="0"/>
              <a:t> c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504" y="1230012"/>
            <a:ext cx="17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 u r o p 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3304" y="3048000"/>
            <a:ext cx="201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 c e a n </a:t>
            </a:r>
            <a:r>
              <a:rPr lang="en-US" sz="2400" b="1" dirty="0" err="1"/>
              <a:t>i</a:t>
            </a:r>
            <a:r>
              <a:rPr lang="en-US" sz="2400" b="1" dirty="0"/>
              <a:t>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7956" y="943499"/>
            <a:ext cx="201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s </a:t>
            </a:r>
            <a:r>
              <a:rPr lang="en-US" sz="4000" b="1" dirty="0" err="1"/>
              <a:t>i</a:t>
            </a:r>
            <a:r>
              <a:rPr lang="en-US" sz="4000" b="1" dirty="0"/>
              <a:t>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1981200"/>
            <a:ext cx="6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4011" y="4126905"/>
            <a:ext cx="3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(SW Asia:  </a:t>
            </a:r>
            <a:r>
              <a:rPr lang="en-US" b="1" dirty="0">
                <a:solidFill>
                  <a:srgbClr val="00B050"/>
                </a:solidFill>
              </a:rPr>
              <a:t>also called Middle</a:t>
            </a:r>
            <a:r>
              <a:rPr lang="en-US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7677" y="2123809"/>
            <a:ext cx="943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</a:t>
            </a:r>
            <a:r>
              <a:rPr lang="en-US" b="1" dirty="0"/>
              <a:t>outh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0734" y="1805150"/>
            <a:ext cx="943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E</a:t>
            </a:r>
            <a:r>
              <a:rPr lang="en-US" b="1" dirty="0"/>
              <a:t>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6008" y="1472099"/>
            <a:ext cx="10495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C</a:t>
            </a:r>
            <a:r>
              <a:rPr lang="en-US" b="1" dirty="0"/>
              <a:t>entral</a:t>
            </a:r>
          </a:p>
        </p:txBody>
      </p:sp>
    </p:spTree>
    <p:extLst>
      <p:ext uri="{BB962C8B-B14F-4D97-AF65-F5344CB8AC3E}">
        <p14:creationId xmlns:p14="http://schemas.microsoft.com/office/powerpoint/2010/main" val="29158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62614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SW Asia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7715" y="227529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 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222" y="293892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 Asia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2734" y="3562945"/>
            <a:ext cx="174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Europe</a:t>
            </a:r>
            <a:r>
              <a:rPr lang="en-US" sz="1400" dirty="0">
                <a:solidFill>
                  <a:srgbClr val="C00000"/>
                </a:solidFill>
              </a:rPr>
              <a:t>, small parts of Africa and Asia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1935" y="4205292"/>
            <a:ext cx="175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SW Asia</a:t>
            </a:r>
            <a:r>
              <a:rPr lang="en-US" sz="1400" dirty="0">
                <a:solidFill>
                  <a:srgbClr val="C00000"/>
                </a:solidFill>
              </a:rPr>
              <a:t>, small parts of Africa and Europe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7011" y="4884082"/>
            <a:ext cx="158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E Asia</a:t>
            </a:r>
            <a:r>
              <a:rPr lang="en-US" sz="1400" dirty="0">
                <a:solidFill>
                  <a:srgbClr val="C00000"/>
                </a:solidFill>
              </a:rPr>
              <a:t>, C Asia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864" y="5519022"/>
            <a:ext cx="786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Africa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1575" y="6169223"/>
            <a:ext cx="120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 America</a:t>
            </a:r>
          </a:p>
        </p:txBody>
      </p:sp>
    </p:spTree>
    <p:extLst>
      <p:ext uri="{BB962C8B-B14F-4D97-AF65-F5344CB8AC3E}">
        <p14:creationId xmlns:p14="http://schemas.microsoft.com/office/powerpoint/2010/main" val="6298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6975" y="1617135"/>
            <a:ext cx="15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Iran, Iraq, Syria, Afghanistan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5840" y="1321905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4680" y="2289255"/>
            <a:ext cx="15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China, Korea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5840" y="1992975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0384" y="2921115"/>
            <a:ext cx="15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India, Pakistan,</a:t>
            </a:r>
          </a:p>
          <a:p>
            <a:r>
              <a:rPr lang="en-US" sz="1400" dirty="0">
                <a:solidFill>
                  <a:srgbClr val="C00000"/>
                </a:solidFill>
              </a:rPr>
              <a:t>Bangladesh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2345" y="2625885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4234" y="3558425"/>
            <a:ext cx="15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Italy, Spain,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France, Egypt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195" y="3263195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0374" y="4201180"/>
            <a:ext cx="15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Iran, Iraq, Syria,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Saudi Arabia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2335" y="3920940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5019" y="4873125"/>
            <a:ext cx="15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Mongoia</a:t>
            </a:r>
            <a:r>
              <a:rPr lang="en-US" sz="1400" dirty="0">
                <a:solidFill>
                  <a:srgbClr val="C00000"/>
                </a:solidFill>
              </a:rPr>
              <a:t>, China,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Iran, Russia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7163" y="4558017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5014" y="5510435"/>
            <a:ext cx="15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Mali, Nigeria,</a:t>
            </a:r>
          </a:p>
          <a:p>
            <a:r>
              <a:rPr lang="en-US" sz="1400" dirty="0">
                <a:solidFill>
                  <a:srgbClr val="C00000"/>
                </a:solidFill>
              </a:rPr>
              <a:t>Ghana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7097" y="5215205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1154" y="6154670"/>
            <a:ext cx="15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Ecuador, Peru, Bolivia, Chile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3115" y="5859440"/>
            <a:ext cx="2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432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-685800"/>
            <a:ext cx="8839200" cy="7467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2438400"/>
            <a:ext cx="49530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 your handout packet,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there is a table that shows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the date, size, population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and other facts about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 20 historic empires.</a:t>
            </a:r>
          </a:p>
          <a:p>
            <a:pPr algn="ctr"/>
            <a:endParaRPr lang="en-US" sz="10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Let’s do a map investigation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of a shorter list of 8 empires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that had a lasting influence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in different parts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72602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-685800"/>
            <a:ext cx="8839200" cy="7467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47550" y="2401956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7672" y="3144078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9125" y="2895600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7794" y="3392556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7611" y="4131366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" y="5602356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" y="5847522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9125" y="6324600"/>
            <a:ext cx="78486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1888434" y="188846"/>
            <a:ext cx="1083366" cy="731354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423" y="2120182"/>
            <a:ext cx="1593577" cy="295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PERSIAN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1423" y="2534478"/>
            <a:ext cx="1593577" cy="295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MAURYAN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1423" y="2862802"/>
            <a:ext cx="1593577" cy="2683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HAN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4799" y="3160808"/>
            <a:ext cx="1593577" cy="295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ROMAN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1423" y="3836174"/>
            <a:ext cx="1593577" cy="295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ISLAMIC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94858" y="5307164"/>
            <a:ext cx="1593577" cy="295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MONGOL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4857" y="5607160"/>
            <a:ext cx="1593577" cy="295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MALI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1423" y="6055913"/>
            <a:ext cx="1593577" cy="2951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INCA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5181600" y="181802"/>
            <a:ext cx="397566" cy="615399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590183" y="188845"/>
            <a:ext cx="397566" cy="615399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6000" dirty="0"/>
              <a:t>EMPIRES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7215" y="1828800"/>
            <a:ext cx="8499230" cy="4343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Were they separate?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Were they </a:t>
            </a:r>
            <a:r>
              <a:rPr 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connected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by trade?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Were they next to each other?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Was there </a:t>
            </a:r>
            <a:r>
              <a:rPr 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conflict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 </a:t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6200" y="4267200"/>
            <a:ext cx="5410200" cy="12212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powerful empires existed in the year 100 CE.</a:t>
            </a: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16567" y="5488465"/>
            <a:ext cx="5486400" cy="117766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Trade routes connected them. </a:t>
            </a:r>
            <a:r>
              <a:rPr lang="en-US" dirty="0">
                <a:solidFill>
                  <a:srgbClr val="FFC000"/>
                </a:solidFill>
              </a:rPr>
              <a:t>Draw a short line to connect them.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" y="91440"/>
            <a:ext cx="5394960" cy="417919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14400" y="557211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505200" y="900109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501639" y="167640"/>
            <a:ext cx="3581400" cy="3337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continent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each arrow point to?</a:t>
            </a:r>
          </a:p>
          <a:p>
            <a:r>
              <a:rPr lang="en-US" sz="3200" dirty="0">
                <a:solidFill>
                  <a:srgbClr val="FFC000"/>
                </a:solidFill>
              </a:rPr>
              <a:t>1_____________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2_____________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025" y="8428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3775" y="120005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777425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Europe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2183" y="2691825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(East)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0835" y="6124974"/>
            <a:ext cx="3526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Map is from clickable PDF: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BI1 World Empires clickable 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2967" y="44122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Roman &amp; Han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1676400" y="1243007"/>
            <a:ext cx="1143000" cy="5344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2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" y="121920"/>
            <a:ext cx="5394960" cy="4103209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-16564" y="4343400"/>
            <a:ext cx="6019800" cy="2209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feature do you see 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between them, that might 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 kept them separate?</a:t>
            </a:r>
          </a:p>
          <a:p>
            <a:r>
              <a:rPr lang="en-US" sz="3200" dirty="0">
                <a:solidFill>
                  <a:srgbClr val="FFC000"/>
                </a:solidFill>
              </a:rPr>
              <a:t>__________________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10835" y="6124974"/>
            <a:ext cx="3526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Map is from clickable PDF: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BI1 World Empires clickable map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19737" y="228600"/>
            <a:ext cx="3581400" cy="3337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These two empires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both inside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continent?</a:t>
            </a:r>
          </a:p>
          <a:p>
            <a:r>
              <a:rPr lang="en-US" sz="3200" dirty="0">
                <a:solidFill>
                  <a:srgbClr val="FFC000"/>
                </a:solidFill>
              </a:rPr>
              <a:t>_____________</a:t>
            </a: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230" y="1578772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847976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High mountains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107" y="247912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Mauryan</a:t>
            </a:r>
            <a:r>
              <a:rPr lang="en-US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&amp; Han</a:t>
            </a:r>
          </a:p>
        </p:txBody>
      </p:sp>
    </p:spTree>
    <p:extLst>
      <p:ext uri="{BB962C8B-B14F-4D97-AF65-F5344CB8AC3E}">
        <p14:creationId xmlns:p14="http://schemas.microsoft.com/office/powerpoint/2010/main" val="4923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9">
      <a:dk1>
        <a:srgbClr val="000D26"/>
      </a:dk1>
      <a:lt1>
        <a:srgbClr val="0070C0"/>
      </a:lt1>
      <a:dk2>
        <a:srgbClr val="002060"/>
      </a:dk2>
      <a:lt2>
        <a:srgbClr val="00206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1053</TotalTime>
  <Words>441</Words>
  <Application>Microsoft Office PowerPoint</Application>
  <PresentationFormat>On-screen Show (4:3)</PresentationFormat>
  <Paragraphs>148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EMPIRES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Exports</dc:title>
  <dc:creator>PG</dc:creator>
  <cp:lastModifiedBy>PG</cp:lastModifiedBy>
  <cp:revision>67</cp:revision>
  <dcterms:created xsi:type="dcterms:W3CDTF">2016-02-23T23:47:19Z</dcterms:created>
  <dcterms:modified xsi:type="dcterms:W3CDTF">2016-03-02T00:49:50Z</dcterms:modified>
</cp:coreProperties>
</file>