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9" r:id="rId2"/>
    <p:sldId id="303" r:id="rId3"/>
    <p:sldId id="304" r:id="rId4"/>
    <p:sldId id="297" r:id="rId5"/>
    <p:sldId id="302" r:id="rId6"/>
    <p:sldId id="301" r:id="rId7"/>
    <p:sldId id="293" r:id="rId8"/>
    <p:sldId id="284" r:id="rId9"/>
    <p:sldId id="307" r:id="rId10"/>
    <p:sldId id="283" r:id="rId11"/>
    <p:sldId id="285" r:id="rId12"/>
    <p:sldId id="305" r:id="rId13"/>
    <p:sldId id="294" r:id="rId14"/>
    <p:sldId id="308" r:id="rId15"/>
    <p:sldId id="288" r:id="rId16"/>
    <p:sldId id="290" r:id="rId17"/>
    <p:sldId id="262" r:id="rId18"/>
    <p:sldId id="306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BA53B"/>
    <a:srgbClr val="11EF56"/>
    <a:srgbClr val="0000CC"/>
    <a:srgbClr val="0000FF"/>
    <a:srgbClr val="FFFFCC"/>
    <a:srgbClr val="FFFF99"/>
    <a:srgbClr val="1BE5B5"/>
    <a:srgbClr val="00FF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61" autoAdjust="0"/>
    <p:restoredTop sz="94660"/>
  </p:normalViewPr>
  <p:slideViewPr>
    <p:cSldViewPr snapToGrid="0">
      <p:cViewPr>
        <p:scale>
          <a:sx n="81" d="100"/>
          <a:sy n="81" d="100"/>
        </p:scale>
        <p:origin x="-116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9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2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7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0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4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3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9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8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CD49F-D666-4B58-A308-1D3028C806B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4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pstats.unhcr.org/en/overview#_ga=1.30120892.2051207487.145996906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pstats.unhcr.org/en/overview#_ga=1.30120892.2051207487.145996906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opstats.unhcr.org/en/overview#_ga=1.30120892.2051207487.145996906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nesty.org/en/latest/news/2016/04/greece-refugees-detained-in-dire-conditions-amid-rush-to-implement-eu-turkey-deal/" TargetMode="External"/><Relationship Id="rId13" Type="http://schemas.openxmlformats.org/officeDocument/2006/relationships/hyperlink" Target="http://www.understandingwar.org/project/syria-project" TargetMode="External"/><Relationship Id="rId3" Type="http://schemas.openxmlformats.org/officeDocument/2006/relationships/hyperlink" Target="http://www.pbs.org/newshour/extra/daily_videos/europe-begins-deporting-migrants-back-to-turkey/" TargetMode="External"/><Relationship Id="rId7" Type="http://schemas.openxmlformats.org/officeDocument/2006/relationships/hyperlink" Target="http://www.rescue.org/frequently-asked-questions-about-refugees-and-resettlement" TargetMode="External"/><Relationship Id="rId12" Type="http://schemas.openxmlformats.org/officeDocument/2006/relationships/hyperlink" Target="https://www.amnesty.org/en/latest/campaigns/2016/03/syrian-refugees-bekaa-valley-lebanon/" TargetMode="External"/><Relationship Id="rId2" Type="http://schemas.openxmlformats.org/officeDocument/2006/relationships/hyperlink" Target="http://www.pbs.org/newshour/extra/daily_videos/for-refugees-arrival-in-germany-means-more-waiting/" TargetMode="External"/><Relationship Id="rId16" Type="http://schemas.openxmlformats.org/officeDocument/2006/relationships/hyperlink" Target="http://popstats.unhcr.org/en/overview#_ga=1.30120892.2051207487.145996906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bs.org/video/2364991678/" TargetMode="External"/><Relationship Id="rId11" Type="http://schemas.openxmlformats.org/officeDocument/2006/relationships/hyperlink" Target="https://www.amnesty.org/en/countries/middle-east-and-north-africa/syria/" TargetMode="External"/><Relationship Id="rId5" Type="http://schemas.openxmlformats.org/officeDocument/2006/relationships/hyperlink" Target="http://www.pbs.org/newshour/extra/daily_videos/flood-of-war-refugees-tests-greek-hospitality/" TargetMode="External"/><Relationship Id="rId15" Type="http://schemas.openxmlformats.org/officeDocument/2006/relationships/hyperlink" Target="https://commons.wikimedia.org/wiki/File:Refugees_and_asylum_seekers_by_host_country.jpg" TargetMode="External"/><Relationship Id="rId10" Type="http://schemas.openxmlformats.org/officeDocument/2006/relationships/hyperlink" Target="https://www.amnesty.org/en/countries/middle-east-and-north-africa/" TargetMode="External"/><Relationship Id="rId4" Type="http://schemas.openxmlformats.org/officeDocument/2006/relationships/hyperlink" Target="http://www.pbs.org/newshour/extra/daily_videos/syria/" TargetMode="External"/><Relationship Id="rId9" Type="http://schemas.openxmlformats.org/officeDocument/2006/relationships/hyperlink" Target="https://www.amnesty.org/en/latest/news/2016/04/turkey-illegal-mass-returns-of-syrian-refugees-expose-fatal-flaws-in-eu-turkey-deal/" TargetMode="External"/><Relationship Id="rId14" Type="http://schemas.openxmlformats.org/officeDocument/2006/relationships/hyperlink" Target="https://en.wikipedia.org/wiki/European_migrant_crisi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opstats.unhcr.org/en/overview#_ga=1.30120892.2051207487.145996906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sharing.org/sites/default/files/styles/large/public/21238196986_e5d7647fd4_b.jpg?itok=c9-JThgt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36898261" TargetMode="External"/><Relationship Id="rId2" Type="http://schemas.openxmlformats.org/officeDocument/2006/relationships/hyperlink" Target="https://en.wikipedia.org/wiki/Siege_of_Koban%C3%AE#/media/File:Coalition_Airstrike_on_ISIL_position_in_Kobane.jpg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hyperlink" Target="http://www.youtube.com/watch?v=V-QFVCnd7P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rigins.osu.edu/sites/origins.osu.edu/files/2-2-img296.jpg" TargetMode="External"/><Relationship Id="rId2" Type="http://schemas.openxmlformats.org/officeDocument/2006/relationships/hyperlink" Target="https://origins.osu.edu/article/827/image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pstats.unhcr.org/en/overview#_ga=1.30120892.2051207487.14599690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024" y="192024"/>
            <a:ext cx="8763000" cy="6247864"/>
          </a:xfrm>
          <a:prstGeom prst="rect">
            <a:avLst/>
          </a:prstGeom>
          <a:solidFill>
            <a:srgbClr val="CCFFFF"/>
          </a:solidFill>
          <a:ln w="3492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latin typeface="Cambria" panose="02040503050406030204" pitchFamily="18" charset="0"/>
            </a:endParaRPr>
          </a:p>
          <a:p>
            <a:pPr algn="ctr"/>
            <a:r>
              <a:rPr lang="en-US" sz="4400" b="1" dirty="0">
                <a:solidFill>
                  <a:srgbClr val="000099"/>
                </a:solidFill>
                <a:latin typeface="Cambria" panose="02040503050406030204" pitchFamily="18" charset="0"/>
              </a:rPr>
              <a:t>Refugees </a:t>
            </a:r>
            <a:r>
              <a:rPr lang="en-US" sz="3200" dirty="0">
                <a:solidFill>
                  <a:srgbClr val="000099"/>
                </a:solidFill>
                <a:latin typeface="Cambria" panose="02040503050406030204" pitchFamily="18" charset="0"/>
              </a:rPr>
              <a:t>(and conflicts) </a:t>
            </a:r>
            <a:r>
              <a:rPr lang="en-US" sz="4400" b="1" dirty="0">
                <a:solidFill>
                  <a:srgbClr val="000099"/>
                </a:solidFill>
                <a:latin typeface="Cambria" panose="02040503050406030204" pitchFamily="18" charset="0"/>
              </a:rPr>
              <a:t>in 2016</a:t>
            </a:r>
          </a:p>
          <a:p>
            <a:pPr algn="ctr"/>
            <a:endParaRPr lang="en-US" sz="1600" b="1" dirty="0">
              <a:solidFill>
                <a:srgbClr val="0000CC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en-US" sz="2200" b="1" dirty="0">
                <a:solidFill>
                  <a:srgbClr val="0000FF"/>
                </a:solidFill>
              </a:rPr>
              <a:t>6 – G4.4.1 Identify factors that contribute to </a:t>
            </a:r>
            <a:r>
              <a:rPr lang="en-US" sz="2200" b="1" u="sng" dirty="0">
                <a:solidFill>
                  <a:srgbClr val="0000FF"/>
                </a:solidFill>
              </a:rPr>
              <a:t>conflict</a:t>
            </a:r>
            <a:r>
              <a:rPr lang="en-US" sz="2200" b="1" dirty="0">
                <a:solidFill>
                  <a:srgbClr val="0000FF"/>
                </a:solidFill>
              </a:rPr>
              <a:t> and cooperation </a:t>
            </a:r>
            <a:br>
              <a:rPr lang="en-US" sz="2200" b="1" dirty="0">
                <a:solidFill>
                  <a:srgbClr val="0000FF"/>
                </a:solidFill>
              </a:rPr>
            </a:br>
            <a:r>
              <a:rPr lang="en-US" sz="2200" b="1" dirty="0">
                <a:solidFill>
                  <a:srgbClr val="0000FF"/>
                </a:solidFill>
              </a:rPr>
              <a:t>between and among cultural groups </a:t>
            </a:r>
          </a:p>
          <a:p>
            <a:pPr lvl="0" algn="ctr"/>
            <a:r>
              <a:rPr lang="en-US" sz="2000" dirty="0">
                <a:solidFill>
                  <a:srgbClr val="0000FF"/>
                </a:solidFill>
              </a:rPr>
              <a:t>(e.g., control/use of natural resources, power, wealth, and cultural diversity).</a:t>
            </a:r>
          </a:p>
          <a:p>
            <a:pPr lvl="0" algn="ctr"/>
            <a:endParaRPr lang="en-US" sz="2000" dirty="0">
              <a:solidFill>
                <a:srgbClr val="0000FF"/>
              </a:solidFill>
            </a:endParaRPr>
          </a:p>
          <a:p>
            <a:pPr algn="ctr"/>
            <a:r>
              <a:rPr lang="en-US" sz="2200" b="1" dirty="0">
                <a:solidFill>
                  <a:srgbClr val="0000FF"/>
                </a:solidFill>
              </a:rPr>
              <a:t>6 – G4.3.3 Explain the patterns, causes, and consequences </a:t>
            </a:r>
            <a:br>
              <a:rPr lang="en-US" sz="2200" b="1" dirty="0">
                <a:solidFill>
                  <a:srgbClr val="0000FF"/>
                </a:solidFill>
              </a:rPr>
            </a:br>
            <a:r>
              <a:rPr lang="en-US" sz="2200" b="1" dirty="0">
                <a:solidFill>
                  <a:srgbClr val="0000FF"/>
                </a:solidFill>
              </a:rPr>
              <a:t>of major human </a:t>
            </a:r>
            <a:r>
              <a:rPr lang="en-US" sz="2200" b="1" u="sng" dirty="0">
                <a:solidFill>
                  <a:srgbClr val="0000FF"/>
                </a:solidFill>
              </a:rPr>
              <a:t>migrations</a:t>
            </a:r>
            <a:r>
              <a:rPr lang="en-US" sz="2200" b="1" dirty="0">
                <a:solidFill>
                  <a:srgbClr val="0000FF"/>
                </a:solidFill>
              </a:rPr>
              <a:t>.</a:t>
            </a:r>
          </a:p>
          <a:p>
            <a:pPr lvl="0" algn="ctr"/>
            <a:r>
              <a:rPr lang="en-US" sz="2000" dirty="0">
                <a:solidFill>
                  <a:srgbClr val="0000FF"/>
                </a:solidFill>
              </a:rPr>
              <a:t> </a:t>
            </a:r>
          </a:p>
          <a:p>
            <a:pPr algn="ctr"/>
            <a:endParaRPr lang="en-US" sz="800" b="1" dirty="0">
              <a:solidFill>
                <a:srgbClr val="0000CC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3600" b="1" dirty="0">
                <a:solidFill>
                  <a:srgbClr val="000066"/>
                </a:solidFill>
                <a:latin typeface="Cambria" panose="02040503050406030204" pitchFamily="18" charset="0"/>
              </a:rPr>
              <a:t>Which parts of the world</a:t>
            </a:r>
            <a:br>
              <a:rPr lang="en-US" sz="3600" b="1" dirty="0">
                <a:solidFill>
                  <a:srgbClr val="000066"/>
                </a:solidFill>
                <a:latin typeface="Cambria" panose="02040503050406030204" pitchFamily="18" charset="0"/>
              </a:rPr>
            </a:br>
            <a:r>
              <a:rPr lang="en-US" sz="3600" b="1" dirty="0">
                <a:solidFill>
                  <a:srgbClr val="000066"/>
                </a:solidFill>
                <a:latin typeface="Cambria" panose="02040503050406030204" pitchFamily="18" charset="0"/>
              </a:rPr>
              <a:t>have the most refugees?</a:t>
            </a:r>
          </a:p>
          <a:p>
            <a:pPr algn="ctr"/>
            <a:endParaRPr lang="en-US" sz="14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800" b="1" dirty="0">
                <a:solidFill>
                  <a:srgbClr val="000066"/>
                </a:solidFill>
                <a:latin typeface="Cambria" panose="02040503050406030204" pitchFamily="18" charset="0"/>
              </a:rPr>
              <a:t>Why there –  in those places?</a:t>
            </a:r>
          </a:p>
          <a:p>
            <a:pPr algn="ctr"/>
            <a:endParaRPr lang="en-US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algn="ctr"/>
            <a:endParaRPr lang="en-US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April, 2016    </a:t>
            </a:r>
            <a:r>
              <a:rPr lang="en-US" dirty="0">
                <a:latin typeface="Cambria" panose="02040503050406030204" pitchFamily="18" charset="0"/>
              </a:rPr>
              <a:t>carol.gersmehl@gmail.com   </a:t>
            </a:r>
            <a:r>
              <a:rPr lang="en-US" b="1" dirty="0">
                <a:latin typeface="Cambria" panose="02040503050406030204" pitchFamily="18" charset="0"/>
              </a:rPr>
              <a:t>Michigan Geographic Alliance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0391-5A32-4782-9FAC-7C2ACACD7C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5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01" y="468013"/>
            <a:ext cx="8956753" cy="49058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3582" y="98681"/>
            <a:ext cx="799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hlinkClick r:id="rId4"/>
              </a:rPr>
              <a:t>http://popstats.unhcr.org/en/overview#_ga=1.30120892.2051207487.1459969064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00" y="5032624"/>
            <a:ext cx="8956753" cy="1107996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C00000"/>
                </a:solidFill>
              </a:rPr>
              <a:t>1. Find the largest circles that are pink or green (or both).</a:t>
            </a:r>
          </a:p>
          <a:p>
            <a:pPr algn="ctr"/>
            <a:r>
              <a:rPr lang="en-US" sz="2200" b="1" i="1" dirty="0">
                <a:solidFill>
                  <a:srgbClr val="C00000"/>
                </a:solidFill>
              </a:rPr>
              <a:t>2. Draw boxes around </a:t>
            </a:r>
            <a:r>
              <a:rPr lang="en-US" sz="2200" b="1" i="1" u="sng" dirty="0">
                <a:solidFill>
                  <a:srgbClr val="C00000"/>
                </a:solidFill>
              </a:rPr>
              <a:t>groups</a:t>
            </a:r>
            <a:r>
              <a:rPr lang="en-US" sz="2200" b="1" i="1" dirty="0">
                <a:solidFill>
                  <a:srgbClr val="C00000"/>
                </a:solidFill>
              </a:rPr>
              <a:t> of the largest circles.</a:t>
            </a:r>
          </a:p>
          <a:p>
            <a:pPr algn="ctr"/>
            <a:r>
              <a:rPr lang="en-US" sz="2200" b="1" i="1" dirty="0">
                <a:solidFill>
                  <a:srgbClr val="C00000"/>
                </a:solidFill>
              </a:rPr>
              <a:t>(Where are groups of the largest circles?)</a:t>
            </a:r>
          </a:p>
        </p:txBody>
      </p:sp>
    </p:spTree>
    <p:extLst>
      <p:ext uri="{BB962C8B-B14F-4D97-AF65-F5344CB8AC3E}">
        <p14:creationId xmlns:p14="http://schemas.microsoft.com/office/powerpoint/2010/main" val="312336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63"/>
          <a:stretch/>
        </p:blipFill>
        <p:spPr>
          <a:xfrm>
            <a:off x="101601" y="474628"/>
            <a:ext cx="8956753" cy="48427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3582" y="95869"/>
            <a:ext cx="799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hlinkClick r:id="rId4"/>
              </a:rPr>
              <a:t>http://popstats.unhcr.org/en/overview#_ga=1.30120892.2051207487.1459969064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612524" y="2268022"/>
            <a:ext cx="788276" cy="55179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44510" y="2977471"/>
            <a:ext cx="614856" cy="75674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90145" y="2441442"/>
            <a:ext cx="415152" cy="40463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64223" y="3161408"/>
            <a:ext cx="499237" cy="50974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601" y="4998038"/>
            <a:ext cx="8956753" cy="1107996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The boxes are drawn around places with large numbers of “refugees.”</a:t>
            </a:r>
          </a:p>
          <a:p>
            <a:pPr algn="ctr"/>
            <a:r>
              <a:rPr lang="en-US" sz="2200" b="1" i="1" dirty="0">
                <a:solidFill>
                  <a:srgbClr val="C00000"/>
                </a:solidFill>
              </a:rPr>
              <a:t>Next use the map of world regions.  </a:t>
            </a:r>
          </a:p>
          <a:p>
            <a:pPr algn="ctr"/>
            <a:r>
              <a:rPr lang="en-US" sz="2200" b="1" i="1" dirty="0">
                <a:solidFill>
                  <a:srgbClr val="C00000"/>
                </a:solidFill>
              </a:rPr>
              <a:t>Put the boxes that you see here onto the map that shows world regions. </a:t>
            </a:r>
          </a:p>
        </p:txBody>
      </p:sp>
    </p:spTree>
    <p:extLst>
      <p:ext uri="{BB962C8B-B14F-4D97-AF65-F5344CB8AC3E}">
        <p14:creationId xmlns:p14="http://schemas.microsoft.com/office/powerpoint/2010/main" val="333744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7" y="849946"/>
            <a:ext cx="8890333" cy="4177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0356" y="67978"/>
            <a:ext cx="8890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World Regions:</a:t>
            </a:r>
            <a:br>
              <a:rPr lang="en-US" sz="2200" b="1" dirty="0"/>
            </a:br>
            <a:r>
              <a:rPr lang="en-US" sz="2200" b="1" dirty="0"/>
              <a:t>Where are the large numbers of Refugees and Displaced Persons?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56" y="4716476"/>
            <a:ext cx="8890333" cy="769441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C00000"/>
                </a:solidFill>
              </a:rPr>
              <a:t>Draw boxes on this map to show places with large numbers </a:t>
            </a:r>
            <a:br>
              <a:rPr lang="en-US" sz="2200" b="1" i="1" dirty="0">
                <a:solidFill>
                  <a:srgbClr val="C00000"/>
                </a:solidFill>
              </a:rPr>
            </a:br>
            <a:r>
              <a:rPr lang="en-US" sz="2200" b="1" i="1" dirty="0">
                <a:solidFill>
                  <a:srgbClr val="C00000"/>
                </a:solidFill>
              </a:rPr>
              <a:t>of refugees and displaced persons.</a:t>
            </a:r>
          </a:p>
        </p:txBody>
      </p:sp>
    </p:spTree>
    <p:extLst>
      <p:ext uri="{BB962C8B-B14F-4D97-AF65-F5344CB8AC3E}">
        <p14:creationId xmlns:p14="http://schemas.microsoft.com/office/powerpoint/2010/main" val="41186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0357" y="849668"/>
            <a:ext cx="8890333" cy="4177863"/>
            <a:chOff x="110357" y="1166644"/>
            <a:chExt cx="8890333" cy="41778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357" y="1166644"/>
              <a:ext cx="8890333" cy="41778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5076483" y="2443656"/>
              <a:ext cx="725227" cy="551791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808469" y="3105807"/>
              <a:ext cx="614856" cy="756745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891040" y="2443649"/>
              <a:ext cx="367870" cy="425669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22778" y="3289744"/>
              <a:ext cx="499237" cy="509744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0356" y="67978"/>
            <a:ext cx="8890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World Regions:</a:t>
            </a:r>
            <a:br>
              <a:rPr lang="en-US" sz="2200" b="1" dirty="0"/>
            </a:br>
            <a:r>
              <a:rPr lang="en-US" sz="2200" b="1" dirty="0"/>
              <a:t>Where are the large numbers of Refugees and Displaced Persons?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356" y="4862234"/>
            <a:ext cx="8890333" cy="1446550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boxes on this map show places with large numbers </a:t>
            </a:r>
            <a:br>
              <a:rPr lang="en-US" sz="2200" dirty="0"/>
            </a:br>
            <a:r>
              <a:rPr lang="en-US" sz="2200" dirty="0"/>
              <a:t>of refugees and displaced persons.</a:t>
            </a:r>
          </a:p>
          <a:p>
            <a:pPr algn="ctr"/>
            <a:r>
              <a:rPr lang="en-US" sz="2200" b="1" i="1" dirty="0">
                <a:solidFill>
                  <a:srgbClr val="C00000"/>
                </a:solidFill>
              </a:rPr>
              <a:t>a. Where are the largest numbers of “refugees”?</a:t>
            </a:r>
            <a:br>
              <a:rPr lang="en-US" sz="2200" b="1" i="1" dirty="0">
                <a:solidFill>
                  <a:srgbClr val="C00000"/>
                </a:solidFill>
              </a:rPr>
            </a:br>
            <a:r>
              <a:rPr lang="en-US" sz="2200" b="1" i="1" dirty="0">
                <a:solidFill>
                  <a:srgbClr val="C00000"/>
                </a:solidFill>
              </a:rPr>
              <a:t>b. Give names to the places.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23325" y="3994121"/>
            <a:ext cx="1513205" cy="1141911"/>
            <a:chOff x="7342376" y="286338"/>
            <a:chExt cx="1513205" cy="1141911"/>
          </a:xfrm>
        </p:grpSpPr>
        <p:sp>
          <p:nvSpPr>
            <p:cNvPr id="11" name="4-Point Star 10"/>
            <p:cNvSpPr/>
            <p:nvPr/>
          </p:nvSpPr>
          <p:spPr>
            <a:xfrm>
              <a:off x="7888476" y="484458"/>
              <a:ext cx="466090" cy="452755"/>
            </a:xfrm>
            <a:prstGeom prst="star4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Text Box 5"/>
            <p:cNvSpPr txBox="1"/>
            <p:nvPr/>
          </p:nvSpPr>
          <p:spPr>
            <a:xfrm>
              <a:off x="7342376" y="562563"/>
              <a:ext cx="624840" cy="2984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West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7"/>
            <p:cNvSpPr txBox="1"/>
            <p:nvPr/>
          </p:nvSpPr>
          <p:spPr>
            <a:xfrm>
              <a:off x="8230741" y="576533"/>
              <a:ext cx="624840" cy="2984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East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8"/>
            <p:cNvSpPr txBox="1"/>
            <p:nvPr/>
          </p:nvSpPr>
          <p:spPr>
            <a:xfrm>
              <a:off x="7830056" y="286338"/>
              <a:ext cx="624840" cy="2984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North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1"/>
            <p:cNvSpPr txBox="1"/>
            <p:nvPr/>
          </p:nvSpPr>
          <p:spPr>
            <a:xfrm>
              <a:off x="7733805" y="852122"/>
              <a:ext cx="806035" cy="57612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South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44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0356" y="71229"/>
            <a:ext cx="8890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World Regions:</a:t>
            </a:r>
            <a:br>
              <a:rPr lang="en-US" sz="2200" b="1" dirty="0"/>
            </a:br>
            <a:r>
              <a:rPr lang="en-US" sz="2200" b="1" dirty="0"/>
              <a:t>Where are the large numbers of Refugees and Displaced Persons?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0357" y="852367"/>
            <a:ext cx="8890333" cy="4177863"/>
            <a:chOff x="110357" y="1166644"/>
            <a:chExt cx="8890333" cy="41778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357" y="1166644"/>
              <a:ext cx="8890333" cy="41778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5076483" y="2443656"/>
              <a:ext cx="725227" cy="551791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808469" y="3105807"/>
              <a:ext cx="614856" cy="756745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891040" y="2427883"/>
              <a:ext cx="367870" cy="425669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22778" y="3289744"/>
              <a:ext cx="499237" cy="509744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18898" y="2096806"/>
              <a:ext cx="961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North America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06719" y="3620806"/>
              <a:ext cx="961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South America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45165" y="3103542"/>
              <a:ext cx="961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Africa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36567" y="2128338"/>
              <a:ext cx="961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Europe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31477" y="2558471"/>
              <a:ext cx="8353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Middle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41754" y="2790378"/>
              <a:ext cx="995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South Asia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84336" y="2559545"/>
              <a:ext cx="580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East</a:t>
              </a:r>
              <a:br>
                <a:rPr lang="en-US" sz="1200" dirty="0"/>
              </a:br>
              <a:r>
                <a:rPr lang="en-US" sz="1200" dirty="0"/>
                <a:t>Asia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31554" y="4029021"/>
              <a:ext cx="130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Australia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69858" y="2154217"/>
              <a:ext cx="961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 s </a:t>
              </a:r>
              <a:r>
                <a:rPr lang="en-US" sz="2000" dirty="0" err="1"/>
                <a:t>i</a:t>
              </a:r>
              <a:r>
                <a:rPr lang="en-US" sz="2000" dirty="0"/>
                <a:t> a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23325" y="3978079"/>
            <a:ext cx="1513205" cy="1141911"/>
            <a:chOff x="7342376" y="286338"/>
            <a:chExt cx="1513205" cy="1141911"/>
          </a:xfrm>
        </p:grpSpPr>
        <p:sp>
          <p:nvSpPr>
            <p:cNvPr id="20" name="4-Point Star 19"/>
            <p:cNvSpPr/>
            <p:nvPr/>
          </p:nvSpPr>
          <p:spPr>
            <a:xfrm>
              <a:off x="7888476" y="484458"/>
              <a:ext cx="466090" cy="452755"/>
            </a:xfrm>
            <a:prstGeom prst="star4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5"/>
            <p:cNvSpPr txBox="1"/>
            <p:nvPr/>
          </p:nvSpPr>
          <p:spPr>
            <a:xfrm>
              <a:off x="7342376" y="562563"/>
              <a:ext cx="624840" cy="2984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West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7"/>
            <p:cNvSpPr txBox="1"/>
            <p:nvPr/>
          </p:nvSpPr>
          <p:spPr>
            <a:xfrm>
              <a:off x="8230741" y="576533"/>
              <a:ext cx="624840" cy="2984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East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8"/>
            <p:cNvSpPr txBox="1"/>
            <p:nvPr/>
          </p:nvSpPr>
          <p:spPr>
            <a:xfrm>
              <a:off x="7830056" y="286338"/>
              <a:ext cx="624840" cy="2984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North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11"/>
            <p:cNvSpPr txBox="1"/>
            <p:nvPr/>
          </p:nvSpPr>
          <p:spPr>
            <a:xfrm>
              <a:off x="7733805" y="852122"/>
              <a:ext cx="806035" cy="57612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South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0356" y="4860578"/>
            <a:ext cx="8890333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boxes on this map show places with large numbers </a:t>
            </a:r>
          </a:p>
          <a:p>
            <a:pPr algn="ctr"/>
            <a:r>
              <a:rPr lang="en-US" sz="2000" dirty="0"/>
              <a:t>of refugees and displaced persons.</a:t>
            </a:r>
          </a:p>
          <a:p>
            <a:pPr algn="ctr"/>
            <a:r>
              <a:rPr lang="en-US" sz="2200" dirty="0"/>
              <a:t>The boxes are centered on places where there are </a:t>
            </a:r>
            <a:r>
              <a:rPr lang="en-US" sz="2200" b="1" dirty="0"/>
              <a:t>wars</a:t>
            </a:r>
            <a:r>
              <a:rPr lang="en-US" sz="2200" dirty="0"/>
              <a:t> (civil wars):  </a:t>
            </a:r>
            <a:br>
              <a:rPr lang="en-US" sz="2200" dirty="0"/>
            </a:br>
            <a:r>
              <a:rPr lang="en-US" sz="2200" dirty="0"/>
              <a:t>Afghanistan, Syria &amp; Iraq, Sudan, and Colombia.</a:t>
            </a:r>
          </a:p>
        </p:txBody>
      </p:sp>
    </p:spTree>
    <p:extLst>
      <p:ext uri="{BB962C8B-B14F-4D97-AF65-F5344CB8AC3E}">
        <p14:creationId xmlns:p14="http://schemas.microsoft.com/office/powerpoint/2010/main" val="164523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1076" y="454204"/>
            <a:ext cx="8434552" cy="5342259"/>
            <a:chOff x="331076" y="759004"/>
            <a:chExt cx="8434552" cy="53422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1076" y="759004"/>
              <a:ext cx="8434552" cy="53422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Rounded Rectangle 2"/>
            <p:cNvSpPr/>
            <p:nvPr/>
          </p:nvSpPr>
          <p:spPr>
            <a:xfrm>
              <a:off x="3200388" y="2680139"/>
              <a:ext cx="914412" cy="819813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506716" y="4225164"/>
              <a:ext cx="898634" cy="1261241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913581" y="3095309"/>
              <a:ext cx="683177" cy="578058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52821" y="60066"/>
            <a:ext cx="799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hlinkClick r:id="rId3"/>
              </a:rPr>
              <a:t>http://popstats.unhcr.org/en/overview#_ga=1.30120892.2051207487.1459969064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830" y="5748045"/>
            <a:ext cx="8961120" cy="769441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When you go to the </a:t>
            </a:r>
            <a:r>
              <a:rPr lang="en-US" sz="2200" b="1" dirty="0"/>
              <a:t>United Nations website</a:t>
            </a:r>
            <a:r>
              <a:rPr lang="en-US" sz="2200" dirty="0"/>
              <a:t>, you can zoom in, </a:t>
            </a:r>
            <a:br>
              <a:rPr lang="en-US" sz="2200" dirty="0"/>
            </a:br>
            <a:r>
              <a:rPr lang="en-US" sz="2200" dirty="0"/>
              <a:t>and you can click on circles to see country names and numbers of people.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5054" y="2534681"/>
            <a:ext cx="120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Afghanistan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388" y="2616678"/>
            <a:ext cx="601720" cy="337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Syria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80138" y="4158673"/>
            <a:ext cx="725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Sudan</a:t>
            </a:r>
          </a:p>
        </p:txBody>
      </p:sp>
    </p:spTree>
    <p:extLst>
      <p:ext uri="{BB962C8B-B14F-4D97-AF65-F5344CB8AC3E}">
        <p14:creationId xmlns:p14="http://schemas.microsoft.com/office/powerpoint/2010/main" val="312138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7803" y="49548"/>
            <a:ext cx="8945944" cy="6781822"/>
            <a:chOff x="57803" y="-15768"/>
            <a:chExt cx="8945944" cy="67818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803" y="-15768"/>
              <a:ext cx="8812924" cy="67818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3039024" y="2160187"/>
              <a:ext cx="914412" cy="819813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21316" y="3705212"/>
              <a:ext cx="898634" cy="1261241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735703" y="2468253"/>
              <a:ext cx="683177" cy="578058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59620" y="3655397"/>
              <a:ext cx="961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Africa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77328" y="1428249"/>
              <a:ext cx="961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Europe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48367" y="2993401"/>
              <a:ext cx="835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Middle</a:t>
              </a:r>
              <a:r>
                <a:rPr lang="en-US" dirty="0"/>
                <a:t>*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84028" y="3193915"/>
              <a:ext cx="995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South Asia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71479" y="2698400"/>
              <a:ext cx="580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East</a:t>
              </a:r>
              <a:br>
                <a:rPr lang="en-US" sz="1200" dirty="0"/>
              </a:br>
              <a:r>
                <a:rPr lang="en-US" sz="1200" dirty="0"/>
                <a:t>Asia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00747" y="5986527"/>
              <a:ext cx="130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Australia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41754" y="1438794"/>
              <a:ext cx="961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 s </a:t>
              </a:r>
              <a:r>
                <a:rPr lang="en-US" sz="2000" dirty="0" err="1"/>
                <a:t>i</a:t>
              </a:r>
              <a:r>
                <a:rPr lang="en-US" sz="2000" dirty="0"/>
                <a:t> a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64265" y="5464084"/>
              <a:ext cx="2376475" cy="584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*</a:t>
              </a:r>
              <a:r>
                <a:rPr lang="en-US" sz="1400" dirty="0"/>
                <a:t>Middle</a:t>
              </a:r>
              <a:r>
                <a:rPr lang="en-US" dirty="0"/>
                <a:t> - </a:t>
              </a:r>
              <a:r>
                <a:rPr lang="en-US" sz="1400" dirty="0"/>
                <a:t>also known as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sz="1400" dirty="0"/>
                <a:t>Middle East or Southwest Asia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5200" y="22535"/>
              <a:ext cx="4625347" cy="1107996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i="1" dirty="0">
                  <a:solidFill>
                    <a:srgbClr val="C00000"/>
                  </a:solidFill>
                </a:rPr>
                <a:t>Where are the largest numbers of “refugees”?  </a:t>
              </a:r>
            </a:p>
            <a:p>
              <a:pPr algn="ctr"/>
              <a:r>
                <a:rPr lang="en-US" sz="2200" b="1" i="1" dirty="0">
                  <a:solidFill>
                    <a:srgbClr val="C00000"/>
                  </a:solidFill>
                </a:rPr>
                <a:t>Give names to the places.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342376" y="286338"/>
            <a:ext cx="1513205" cy="1141911"/>
            <a:chOff x="7342376" y="286338"/>
            <a:chExt cx="1513205" cy="1141911"/>
          </a:xfrm>
        </p:grpSpPr>
        <p:sp>
          <p:nvSpPr>
            <p:cNvPr id="15" name="4-Point Star 14"/>
            <p:cNvSpPr/>
            <p:nvPr/>
          </p:nvSpPr>
          <p:spPr>
            <a:xfrm>
              <a:off x="7888476" y="484458"/>
              <a:ext cx="466090" cy="452755"/>
            </a:xfrm>
            <a:prstGeom prst="star4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Text Box 5"/>
            <p:cNvSpPr txBox="1"/>
            <p:nvPr/>
          </p:nvSpPr>
          <p:spPr>
            <a:xfrm>
              <a:off x="7342376" y="562563"/>
              <a:ext cx="624840" cy="2984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West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7"/>
            <p:cNvSpPr txBox="1"/>
            <p:nvPr/>
          </p:nvSpPr>
          <p:spPr>
            <a:xfrm>
              <a:off x="8230741" y="576533"/>
              <a:ext cx="624840" cy="2984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East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8"/>
            <p:cNvSpPr txBox="1"/>
            <p:nvPr/>
          </p:nvSpPr>
          <p:spPr>
            <a:xfrm>
              <a:off x="7830056" y="286338"/>
              <a:ext cx="624840" cy="2984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North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1"/>
            <p:cNvSpPr txBox="1"/>
            <p:nvPr/>
          </p:nvSpPr>
          <p:spPr>
            <a:xfrm>
              <a:off x="7733805" y="852122"/>
              <a:ext cx="806035" cy="57612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South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5200" y="6397220"/>
            <a:ext cx="77348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Also see   </a:t>
            </a:r>
            <a:r>
              <a:rPr lang="en-US" sz="1600" b="1" dirty="0"/>
              <a:t>http://www.visionofhumanity.org/#page/indexes/global-peace-index/2015 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595298" y="2496321"/>
            <a:ext cx="120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Afghanistan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60632" y="2417898"/>
            <a:ext cx="601720" cy="337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Syria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61248" y="4183816"/>
            <a:ext cx="725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Sudan</a:t>
            </a:r>
          </a:p>
        </p:txBody>
      </p:sp>
    </p:spTree>
    <p:extLst>
      <p:ext uri="{BB962C8B-B14F-4D97-AF65-F5344CB8AC3E}">
        <p14:creationId xmlns:p14="http://schemas.microsoft.com/office/powerpoint/2010/main" val="344939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066" y="152168"/>
            <a:ext cx="8909806" cy="6463308"/>
            <a:chOff x="108066" y="152168"/>
            <a:chExt cx="8909806" cy="6463308"/>
          </a:xfrm>
        </p:grpSpPr>
        <p:sp>
          <p:nvSpPr>
            <p:cNvPr id="2" name="TextBox 1"/>
            <p:cNvSpPr txBox="1"/>
            <p:nvPr/>
          </p:nvSpPr>
          <p:spPr>
            <a:xfrm>
              <a:off x="108066" y="152168"/>
              <a:ext cx="8909806" cy="6463308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United Nations resource:   </a:t>
              </a:r>
              <a:r>
                <a:rPr lang="en-US" b="1" u="sng" dirty="0"/>
                <a:t>interactive map</a:t>
              </a:r>
              <a:endParaRPr lang="en-US" b="1" dirty="0"/>
            </a:p>
            <a:p>
              <a:endParaRPr lang="en-US" b="1" dirty="0"/>
            </a:p>
            <a:p>
              <a:endParaRPr lang="en-US" sz="800" b="1" dirty="0"/>
            </a:p>
            <a:p>
              <a:endParaRPr lang="en-US" b="1" dirty="0"/>
            </a:p>
            <a:p>
              <a:r>
                <a:rPr lang="en-US" b="1" dirty="0"/>
                <a:t>Additional internet resources:</a:t>
              </a:r>
              <a:endParaRPr lang="en-US" b="1" dirty="0">
                <a:hlinkClick r:id="rId2"/>
              </a:endParaRPr>
            </a:p>
            <a:p>
              <a:endParaRPr lang="en-US" sz="800" dirty="0">
                <a:hlinkClick r:id="rId2"/>
              </a:endParaRPr>
            </a:p>
            <a:p>
              <a:r>
                <a:rPr lang="en-US" sz="1600" dirty="0"/>
                <a:t>Use an </a:t>
              </a:r>
              <a:r>
                <a:rPr lang="en-US" sz="1600" b="1" u="sng" dirty="0"/>
                <a:t>interactive map</a:t>
              </a:r>
              <a:r>
                <a:rPr lang="en-US" sz="1600" dirty="0"/>
                <a:t> at  </a:t>
              </a:r>
              <a:r>
                <a:rPr lang="en-US" sz="1600" b="1" dirty="0"/>
                <a:t>http://www.visionofhumanity.org/#page/indexes/global-peace-index/2015 </a:t>
              </a:r>
              <a:r>
                <a:rPr lang="en-US" sz="1600" dirty="0"/>
                <a:t>  where students can choose a year, then "Specify factor“ (Intensity of internal conflict, Terrorism impact,  Deaths from internal conflict, Neighboring countries relations), and also identify countries.</a:t>
              </a:r>
            </a:p>
            <a:p>
              <a:endParaRPr lang="en-US" b="1" u="sng" dirty="0"/>
            </a:p>
            <a:p>
              <a:r>
                <a:rPr lang="en-US" b="1" u="sng" dirty="0"/>
                <a:t>Videos from PBS</a:t>
              </a:r>
              <a:r>
                <a:rPr lang="en-US" b="1" dirty="0">
                  <a:hlinkClick r:id="rId3"/>
                </a:rPr>
                <a:t>:</a:t>
              </a:r>
            </a:p>
            <a:p>
              <a:r>
                <a:rPr lang="en-US" sz="1400" b="1" dirty="0">
                  <a:hlinkClick r:id="rId3"/>
                </a:rPr>
                <a:t>http://www.pbs.org/newshour/extra/daily_videos/europe-begins-deporting-migrants-back-to-turkey/</a:t>
              </a:r>
              <a:r>
                <a:rPr lang="en-US" sz="1400" b="1" dirty="0"/>
                <a:t>  April 2016</a:t>
              </a:r>
            </a:p>
            <a:p>
              <a:r>
                <a:rPr lang="en-US" sz="1400" b="1" dirty="0">
                  <a:hlinkClick r:id="rId4"/>
                </a:rPr>
                <a:t>http://www.pbs.org/newshour/extra/daily_videos/syria/</a:t>
              </a:r>
              <a:r>
                <a:rPr lang="en-US" sz="1400" b="1" dirty="0"/>
                <a:t>  February 2016</a:t>
              </a:r>
            </a:p>
            <a:p>
              <a:r>
                <a:rPr lang="en-US" sz="1400" b="1" dirty="0">
                  <a:hlinkClick r:id="rId5"/>
                </a:rPr>
                <a:t>http://www.pbs.org/newshour/extra/daily_videos/flood-of-war-refugees-tests-greek-hospitality/</a:t>
              </a:r>
              <a:r>
                <a:rPr lang="en-US" sz="1400" b="1" dirty="0"/>
                <a:t>  June 2015                           </a:t>
              </a:r>
              <a:br>
                <a:rPr lang="en-US" sz="1400" b="1" dirty="0"/>
              </a:br>
              <a:r>
                <a:rPr lang="en-US" sz="1400" b="1" dirty="0"/>
                <a:t>                                                                                                                                                             refugees going to Greece</a:t>
              </a:r>
            </a:p>
            <a:p>
              <a:r>
                <a:rPr lang="en-US" sz="1400" b="1" dirty="0">
                  <a:hlinkClick r:id="rId6"/>
                </a:rPr>
                <a:t>http://www.pbs.org/video/2364991678/</a:t>
              </a:r>
              <a:r>
                <a:rPr lang="en-US" sz="1400" b="1" dirty="0"/>
                <a:t>   April 2013  the war in Syria</a:t>
              </a:r>
            </a:p>
            <a:p>
              <a:endParaRPr lang="en-US" sz="1400" b="1" dirty="0"/>
            </a:p>
            <a:p>
              <a:r>
                <a:rPr lang="en-US" sz="1400" dirty="0"/>
                <a:t>Videos from the International Rescue Committee: </a:t>
              </a:r>
              <a:r>
                <a:rPr lang="en-US" sz="1400" dirty="0">
                  <a:hlinkClick r:id="rId7"/>
                </a:rPr>
                <a:t>  https://www.youtube.com/user/theirc/videos </a:t>
              </a:r>
            </a:p>
            <a:p>
              <a:r>
                <a:rPr lang="en-US" sz="1400" dirty="0"/>
                <a:t>                      </a:t>
              </a:r>
              <a:r>
                <a:rPr lang="en-US" sz="1400" dirty="0">
                  <a:hlinkClick r:id="rId7"/>
                </a:rPr>
                <a:t>http://www.rescue.org/frequently-asked-questions-about-refugees-and-resettlement</a:t>
              </a:r>
              <a:r>
                <a:rPr lang="en-US" sz="1400" dirty="0"/>
                <a:t> </a:t>
              </a:r>
            </a:p>
            <a:p>
              <a:endParaRPr lang="en-US" sz="1400" b="1" dirty="0">
                <a:hlinkClick r:id="rId8"/>
              </a:endParaRPr>
            </a:p>
            <a:p>
              <a:r>
                <a:rPr lang="en-US" b="1" dirty="0"/>
                <a:t>Other</a:t>
              </a:r>
              <a:r>
                <a:rPr lang="en-US" sz="1400" dirty="0"/>
                <a:t>:   </a:t>
              </a:r>
              <a:r>
                <a:rPr lang="en-US" sz="1400" dirty="0">
                  <a:hlinkClick r:id="rId9"/>
                </a:rPr>
                <a:t>https://www.amnesty.org/en/latest/news/2016/04/turkey-illegal-mass-returns-of-syrian-refugees-expose-fatal-flaws-in-eu-turkey-deal/</a:t>
              </a:r>
              <a:r>
                <a:rPr lang="en-US" sz="1400" dirty="0"/>
                <a:t>         </a:t>
              </a:r>
              <a:r>
                <a:rPr lang="en-US" sz="1400" dirty="0">
                  <a:hlinkClick r:id="rId10"/>
                </a:rPr>
                <a:t>https://www.amnesty.org/en/countries/middle-east-and-north-africa/</a:t>
              </a:r>
              <a:r>
                <a:rPr lang="en-US" sz="1400" dirty="0"/>
                <a:t> </a:t>
              </a:r>
            </a:p>
            <a:p>
              <a:r>
                <a:rPr lang="en-US" sz="1400" dirty="0">
                  <a:hlinkClick r:id="rId11"/>
                </a:rPr>
                <a:t>https://www.amnesty.org/en/countries/middle-east-and-north-africa/syria/</a:t>
              </a:r>
              <a:r>
                <a:rPr lang="en-US" sz="1400" dirty="0"/>
                <a:t> </a:t>
              </a:r>
            </a:p>
            <a:p>
              <a:r>
                <a:rPr lang="en-US" sz="1400" dirty="0">
                  <a:hlinkClick r:id="rId12"/>
                </a:rPr>
                <a:t>https://www.amnesty.org/en/latest/campaigns/2016/03/syrian-refugees-bekaa-valley-lebanon/</a:t>
              </a:r>
              <a:r>
                <a:rPr lang="en-US" sz="1400" dirty="0"/>
                <a:t> </a:t>
              </a:r>
            </a:p>
            <a:p>
              <a:endParaRPr lang="en-US" sz="1400" dirty="0"/>
            </a:p>
            <a:p>
              <a:r>
                <a:rPr lang="en-US" sz="1400" dirty="0">
                  <a:hlinkClick r:id="rId13"/>
                </a:rPr>
                <a:t>http://www.understandingwar.org/project/syria-project</a:t>
              </a:r>
              <a:endParaRPr lang="en-US" sz="1400" dirty="0"/>
            </a:p>
            <a:p>
              <a:r>
                <a:rPr lang="en-US" sz="1400" dirty="0">
                  <a:hlinkClick r:id="rId14"/>
                </a:rPr>
                <a:t>https://en.wikipedia.org/wiki/European_migrant_crisis</a:t>
              </a:r>
              <a:r>
                <a:rPr lang="en-US" sz="1400" dirty="0"/>
                <a:t> </a:t>
              </a:r>
            </a:p>
            <a:p>
              <a:r>
                <a:rPr lang="en-US" sz="1400" dirty="0">
                  <a:hlinkClick r:id="rId15"/>
                </a:rPr>
                <a:t>https://commons.wikimedia.org/wiki/File:Refugees_and_asylum_seekers_by_host_country.jpg</a:t>
              </a:r>
              <a:endParaRPr lang="en-US" sz="14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1311" y="479264"/>
              <a:ext cx="799106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u="sng" dirty="0">
                  <a:hlinkClick r:id="rId16"/>
                </a:rPr>
                <a:t>http://popstats.unhcr.org/en/overview#_ga=1.30120892.2051207487.1459969064</a:t>
              </a:r>
              <a:endParaRPr 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81241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4650" y="267459"/>
            <a:ext cx="6244972" cy="61327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4505" y="279349"/>
            <a:ext cx="2287743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u="sng" dirty="0">
              <a:hlinkClick r:id="rId3"/>
            </a:endParaRPr>
          </a:p>
          <a:p>
            <a:pPr algn="ctr"/>
            <a:r>
              <a:rPr lang="en-US" sz="2400" b="1" u="sng" dirty="0"/>
              <a:t>Definitions</a:t>
            </a:r>
            <a:endParaRPr lang="en-US" sz="2400" b="1" u="sng" dirty="0">
              <a:hlinkClick r:id="rId3"/>
            </a:endParaRPr>
          </a:p>
          <a:p>
            <a:endParaRPr lang="en-US" u="sng" dirty="0">
              <a:hlinkClick r:id="rId3"/>
            </a:endParaRPr>
          </a:p>
          <a:p>
            <a:r>
              <a:rPr lang="en-US" u="sng" dirty="0">
                <a:hlinkClick r:id="rId3"/>
              </a:rPr>
              <a:t>http://popstats.unhcr.org/en/overview#_ga=1.30120892.2051207487.1459969064</a:t>
            </a:r>
            <a:endParaRPr lang="en-US" u="sng" dirty="0"/>
          </a:p>
          <a:p>
            <a:endParaRPr lang="en-US" u="sng" dirty="0"/>
          </a:p>
          <a:p>
            <a:pPr algn="ctr"/>
            <a:r>
              <a:rPr lang="en-US" dirty="0"/>
              <a:t>The </a:t>
            </a:r>
          </a:p>
          <a:p>
            <a:pPr algn="ctr"/>
            <a:r>
              <a:rPr lang="en-US" dirty="0"/>
              <a:t>United Nations </a:t>
            </a:r>
            <a:br>
              <a:rPr lang="en-US" dirty="0"/>
            </a:br>
            <a:r>
              <a:rPr lang="en-US" dirty="0"/>
              <a:t>High Commission </a:t>
            </a:r>
            <a:br>
              <a:rPr lang="en-US" dirty="0"/>
            </a:br>
            <a:r>
              <a:rPr lang="en-US" dirty="0"/>
              <a:t>for Refugees </a:t>
            </a:r>
            <a:br>
              <a:rPr lang="en-US" dirty="0"/>
            </a:br>
            <a:r>
              <a:rPr lang="en-US" dirty="0"/>
              <a:t>(UNHCR)</a:t>
            </a:r>
            <a:br>
              <a:rPr lang="en-US" dirty="0"/>
            </a:br>
            <a:r>
              <a:rPr lang="en-US" dirty="0"/>
              <a:t>describes several different kinds of “refugees.”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77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19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123" y="614834"/>
            <a:ext cx="8890333" cy="4177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62608" y="104371"/>
            <a:ext cx="83557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World Regions on the </a:t>
            </a:r>
            <a:r>
              <a:rPr lang="en-US" sz="2200" b="1" dirty="0" err="1"/>
              <a:t>GeoHistoGram</a:t>
            </a:r>
            <a:endParaRPr lang="en-US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6123" y="4361810"/>
            <a:ext cx="8890333" cy="430887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C00000"/>
                </a:solidFill>
              </a:rPr>
              <a:t>Can you name these world regions?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608" y="5085532"/>
            <a:ext cx="8355723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Later in this PowerPoint, will use world maps to look at </a:t>
            </a:r>
            <a:br>
              <a:rPr lang="en-US" sz="2400" dirty="0"/>
            </a:br>
            <a:r>
              <a:rPr lang="en-US" sz="2400" dirty="0"/>
              <a:t>where there are large numbers of people</a:t>
            </a:r>
            <a:br>
              <a:rPr lang="en-US" sz="2400" dirty="0"/>
            </a:br>
            <a:r>
              <a:rPr lang="en-US" sz="2400" dirty="0"/>
              <a:t>who are </a:t>
            </a:r>
            <a:r>
              <a:rPr lang="en-US" sz="2400" b="1" u="sng" dirty="0"/>
              <a:t>refugees</a:t>
            </a:r>
            <a:r>
              <a:rPr lang="en-US" sz="2400" dirty="0"/>
              <a:t> in 2016.</a:t>
            </a:r>
          </a:p>
        </p:txBody>
      </p:sp>
    </p:spTree>
    <p:extLst>
      <p:ext uri="{BB962C8B-B14F-4D97-AF65-F5344CB8AC3E}">
        <p14:creationId xmlns:p14="http://schemas.microsoft.com/office/powerpoint/2010/main" val="60485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26123" y="614838"/>
            <a:ext cx="8890333" cy="4177863"/>
            <a:chOff x="110357" y="1166644"/>
            <a:chExt cx="8890333" cy="41778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357" y="1166644"/>
              <a:ext cx="8890333" cy="41778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403132" y="2081048"/>
              <a:ext cx="961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North America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90953" y="3605048"/>
              <a:ext cx="961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South America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29399" y="3087784"/>
              <a:ext cx="961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Africa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20801" y="2112580"/>
              <a:ext cx="961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Europe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72863" y="2542713"/>
              <a:ext cx="835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Middle</a:t>
              </a:r>
              <a:r>
                <a:rPr lang="en-US" dirty="0"/>
                <a:t>*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25988" y="2774620"/>
              <a:ext cx="995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South Asia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8570" y="2543787"/>
              <a:ext cx="580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East</a:t>
              </a:r>
              <a:br>
                <a:rPr lang="en-US" sz="1200" dirty="0"/>
              </a:br>
              <a:r>
                <a:rPr lang="en-US" sz="1200" dirty="0"/>
                <a:t>Asia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15788" y="4013263"/>
              <a:ext cx="130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Australia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54092" y="2138459"/>
              <a:ext cx="961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 s </a:t>
              </a:r>
              <a:r>
                <a:rPr lang="en-US" sz="2000" dirty="0" err="1"/>
                <a:t>i</a:t>
              </a:r>
              <a:r>
                <a:rPr lang="en-US" sz="2000" dirty="0"/>
                <a:t> a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82479" y="4537132"/>
              <a:ext cx="2376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*</a:t>
              </a:r>
              <a:r>
                <a:rPr lang="en-US" sz="1400" dirty="0"/>
                <a:t>Middle</a:t>
              </a:r>
              <a:r>
                <a:rPr lang="en-US" dirty="0"/>
                <a:t> - </a:t>
              </a:r>
              <a:r>
                <a:rPr lang="en-US" sz="1400" dirty="0"/>
                <a:t>also known as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sz="1400" dirty="0"/>
                <a:t>Middle East or Southwest Asia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62608" y="104375"/>
            <a:ext cx="83557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World Regions on the </a:t>
            </a:r>
            <a:r>
              <a:rPr lang="en-US" sz="2200" b="1" dirty="0" err="1"/>
              <a:t>GeoHistoGram</a:t>
            </a:r>
            <a:endParaRPr lang="en-US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6120" y="4842312"/>
            <a:ext cx="4193628" cy="1446550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Later in this PowerPoint,</a:t>
            </a:r>
            <a:br>
              <a:rPr lang="en-US" sz="2200" dirty="0"/>
            </a:br>
            <a:r>
              <a:rPr lang="en-US" sz="2200" dirty="0"/>
              <a:t>will use world maps to look at </a:t>
            </a:r>
            <a:br>
              <a:rPr lang="en-US" sz="2200" dirty="0"/>
            </a:br>
            <a:r>
              <a:rPr lang="en-US" sz="2200" dirty="0"/>
              <a:t>where there are large numbers </a:t>
            </a:r>
            <a:br>
              <a:rPr lang="en-US" sz="2200" dirty="0"/>
            </a:br>
            <a:r>
              <a:rPr lang="en-US" sz="2200" dirty="0"/>
              <a:t>of </a:t>
            </a:r>
            <a:r>
              <a:rPr lang="en-US" sz="2200" b="1" u="sng" dirty="0"/>
              <a:t>refugees</a:t>
            </a:r>
            <a:r>
              <a:rPr lang="en-US" sz="2200" dirty="0"/>
              <a:t> in 2016.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2828" y="4847741"/>
            <a:ext cx="4193628" cy="1446550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200" dirty="0"/>
          </a:p>
          <a:p>
            <a:pPr algn="ctr"/>
            <a:r>
              <a:rPr lang="en-US" sz="2200" dirty="0"/>
              <a:t>Three slides follow showing photos of </a:t>
            </a:r>
            <a:r>
              <a:rPr lang="en-US" sz="2200" b="1" u="sng" dirty="0"/>
              <a:t>refugees</a:t>
            </a:r>
            <a:r>
              <a:rPr lang="en-US" sz="2200" dirty="0"/>
              <a:t>.</a:t>
            </a:r>
          </a:p>
          <a:p>
            <a:pPr algn="ctr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8906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076" y="6163989"/>
            <a:ext cx="8812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http://www.sharing.org/sites/default/files/styles/large/public/21238196986_e5d7647fd4_b.jpg?itok=c9-JThgt</a:t>
            </a:r>
            <a:endParaRPr lang="en-US" sz="1400" dirty="0"/>
          </a:p>
          <a:p>
            <a:pPr algn="ctr"/>
            <a:r>
              <a:rPr lang="en-US" sz="1400" dirty="0"/>
              <a:t>Syrian Refugees arriving in Kos - image credit: Freedom House, Flickr public domain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85551" y="121597"/>
            <a:ext cx="6667500" cy="4572000"/>
            <a:chOff x="134009" y="121598"/>
            <a:chExt cx="6667500" cy="4572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9" y="121598"/>
              <a:ext cx="6667500" cy="457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34009" y="121598"/>
              <a:ext cx="19233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Refugees</a:t>
              </a:r>
              <a:br>
                <a:rPr lang="en-US" sz="3200" b="1" dirty="0"/>
              </a:br>
              <a:r>
                <a:rPr lang="en-US" sz="2200" b="1" dirty="0"/>
                <a:t>Slide 1</a:t>
              </a:r>
              <a:r>
                <a:rPr lang="en-US" sz="3200" b="1" dirty="0"/>
                <a:t>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9995" y="5667172"/>
            <a:ext cx="8671034" cy="430887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C00000"/>
                </a:solidFill>
              </a:rPr>
              <a:t>What do you learn about </a:t>
            </a:r>
            <a:r>
              <a:rPr lang="en-US" sz="2200" b="1" i="1" u="sng" dirty="0">
                <a:solidFill>
                  <a:srgbClr val="C00000"/>
                </a:solidFill>
              </a:rPr>
              <a:t>refugees</a:t>
            </a:r>
            <a:r>
              <a:rPr lang="en-US" sz="2200" b="1" i="1" dirty="0">
                <a:solidFill>
                  <a:srgbClr val="C00000"/>
                </a:solidFill>
              </a:rPr>
              <a:t> from this picture?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995" y="4770245"/>
            <a:ext cx="8671035" cy="830997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Refugees</a:t>
            </a:r>
            <a:r>
              <a:rPr lang="en-US" sz="2400" b="1" dirty="0"/>
              <a:t> are people who </a:t>
            </a:r>
            <a:r>
              <a:rPr lang="en-US" sz="2400" b="1" u="sng" dirty="0"/>
              <a:t>leave their homes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because they are looking for </a:t>
            </a:r>
            <a:r>
              <a:rPr lang="en-US" sz="2400" b="1" u="sng" dirty="0"/>
              <a:t>protection</a:t>
            </a:r>
            <a:r>
              <a:rPr lang="en-US" sz="2400" b="1" dirty="0"/>
              <a:t>, for example, during </a:t>
            </a:r>
            <a:r>
              <a:rPr lang="en-US" sz="2400" b="1" u="sng" dirty="0"/>
              <a:t>wars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58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349" y="5713806"/>
            <a:ext cx="8914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https://en.wikipedia.org/wiki/Siege_of_Koban%C3%AE#/media/File:Coalition_Airstrike_on_ISIL_position_in_Kobane.jpg</a:t>
            </a:r>
            <a:r>
              <a:rPr lang="en-US" sz="1200" dirty="0"/>
              <a:t>   By Voice of America News: Scott </a:t>
            </a:r>
            <a:r>
              <a:rPr lang="en-US" sz="1200" dirty="0" err="1"/>
              <a:t>Bobb</a:t>
            </a:r>
            <a:r>
              <a:rPr lang="en-US" sz="1200" dirty="0"/>
              <a:t> reports from the </a:t>
            </a:r>
            <a:r>
              <a:rPr lang="en-US" sz="1200" dirty="0" err="1"/>
              <a:t>Suruç</a:t>
            </a:r>
            <a:r>
              <a:rPr lang="en-US" sz="1200" dirty="0"/>
              <a:t>, Turkey/ Kobane, Syrian border; "Turkish Border Towns Hosting Thousands of </a:t>
            </a:r>
            <a:r>
              <a:rPr lang="en-US" sz="1200" dirty="0" err="1"/>
              <a:t>Kobani</a:t>
            </a:r>
            <a:r>
              <a:rPr lang="en-US" sz="1200" dirty="0"/>
              <a:t> Refugees". - http://www.youtube.com/watch?v=V-QFVCnd7Po, Public Domain,        </a:t>
            </a:r>
            <a:r>
              <a:rPr lang="en-US" sz="1200" dirty="0">
                <a:hlinkClick r:id="rId3"/>
              </a:rPr>
              <a:t>https://commons.wikimedia.org/w/index.php?curid=36898261</a:t>
            </a:r>
            <a:r>
              <a:rPr lang="en-US" sz="1200" dirty="0"/>
              <a:t>   </a:t>
            </a:r>
            <a:br>
              <a:rPr lang="en-US" sz="1200" dirty="0"/>
            </a:br>
            <a:r>
              <a:rPr lang="en-US" dirty="0"/>
              <a:t>VIDEO about war and refugees in 2014:  </a:t>
            </a:r>
            <a:r>
              <a:rPr lang="en-US" dirty="0">
                <a:hlinkClick r:id="rId4"/>
              </a:rPr>
              <a:t>http://www.youtube.com/watch?v=V-QFVCnd7Po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62155" y="138713"/>
            <a:ext cx="7772401" cy="4138358"/>
            <a:chOff x="662155" y="800870"/>
            <a:chExt cx="7772401" cy="41383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2156" y="851264"/>
              <a:ext cx="7772400" cy="408796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662155" y="800870"/>
              <a:ext cx="3090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Refugees </a:t>
              </a:r>
              <a:r>
                <a:rPr lang="en-US" sz="2200" b="1" dirty="0"/>
                <a:t>Slide 2</a:t>
              </a:r>
              <a:r>
                <a:rPr lang="en-US" sz="3200" b="1" dirty="0"/>
                <a:t>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9995" y="5238255"/>
            <a:ext cx="8671034" cy="430887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C00000"/>
                </a:solidFill>
              </a:rPr>
              <a:t>What do you learn about </a:t>
            </a:r>
            <a:r>
              <a:rPr lang="en-US" sz="2200" b="1" i="1" u="sng" dirty="0">
                <a:solidFill>
                  <a:srgbClr val="C00000"/>
                </a:solidFill>
              </a:rPr>
              <a:t>refugees</a:t>
            </a:r>
            <a:r>
              <a:rPr lang="en-US" sz="2200" b="1" i="1" dirty="0">
                <a:solidFill>
                  <a:srgbClr val="C00000"/>
                </a:solidFill>
              </a:rPr>
              <a:t> from this picture?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995" y="4344568"/>
            <a:ext cx="8671035" cy="830997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Refugees</a:t>
            </a:r>
            <a:r>
              <a:rPr lang="en-US" sz="2400" b="1" dirty="0"/>
              <a:t> are people who </a:t>
            </a:r>
            <a:r>
              <a:rPr lang="en-US" sz="2400" b="1" u="sng" dirty="0"/>
              <a:t>leave their homes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because they are looking for </a:t>
            </a:r>
            <a:r>
              <a:rPr lang="en-US" sz="2400" b="1" u="sng" dirty="0"/>
              <a:t>protection</a:t>
            </a:r>
            <a:r>
              <a:rPr lang="en-US" sz="2400" b="1" dirty="0"/>
              <a:t>, for example, during </a:t>
            </a:r>
            <a:r>
              <a:rPr lang="en-US" sz="2400" b="1" u="sng" dirty="0"/>
              <a:t>wars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201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241" y="6236806"/>
            <a:ext cx="841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https://origins.osu.edu/article/827/images</a:t>
            </a:r>
            <a:r>
              <a:rPr lang="en-US" sz="1400" dirty="0"/>
              <a:t>    </a:t>
            </a:r>
            <a:r>
              <a:rPr lang="en-US" sz="1400" dirty="0">
                <a:hlinkClick r:id="rId3"/>
              </a:rPr>
              <a:t>https://origins.osu.edu/sites/origins.osu.edu/files/2-2-img296.jpg</a:t>
            </a:r>
            <a:endParaRPr lang="en-US" sz="1400" dirty="0"/>
          </a:p>
          <a:p>
            <a:r>
              <a:rPr lang="en-US" sz="1400" dirty="0"/>
              <a:t>Source: Public Domain-The Ministry Affairs of the Russian Federation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80409" y="153134"/>
            <a:ext cx="5914406" cy="4471364"/>
            <a:chOff x="2645069" y="700047"/>
            <a:chExt cx="6735901" cy="50494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45069" y="700047"/>
              <a:ext cx="6735901" cy="50494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2645069" y="700047"/>
              <a:ext cx="2962626" cy="66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Refugees </a:t>
              </a:r>
              <a:r>
                <a:rPr lang="en-US" sz="2200" b="1" dirty="0">
                  <a:solidFill>
                    <a:prstClr val="black"/>
                  </a:solidFill>
                </a:rPr>
                <a:t>Slide 3</a:t>
              </a:r>
              <a:r>
                <a:rPr lang="en-US" sz="3200" b="1" dirty="0"/>
                <a:t>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7820" y="5679128"/>
            <a:ext cx="8671035" cy="430887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C00000"/>
                </a:solidFill>
              </a:rPr>
              <a:t>What do you learn about </a:t>
            </a:r>
            <a:r>
              <a:rPr lang="en-US" sz="2200" b="1" i="1" u="sng" dirty="0">
                <a:solidFill>
                  <a:srgbClr val="C00000"/>
                </a:solidFill>
              </a:rPr>
              <a:t>refugees</a:t>
            </a:r>
            <a:r>
              <a:rPr lang="en-US" sz="2200" b="1" i="1" dirty="0">
                <a:solidFill>
                  <a:srgbClr val="C00000"/>
                </a:solidFill>
              </a:rPr>
              <a:t> from this picture?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9995" y="4713534"/>
            <a:ext cx="8671035" cy="830997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Refugees</a:t>
            </a:r>
            <a:r>
              <a:rPr lang="en-US" sz="2400" b="1" dirty="0"/>
              <a:t> are people who </a:t>
            </a:r>
            <a:r>
              <a:rPr lang="en-US" sz="2400" b="1" u="sng" dirty="0"/>
              <a:t>leave their homes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because they are looking for </a:t>
            </a:r>
            <a:r>
              <a:rPr lang="en-US" sz="2400" b="1" u="sng" dirty="0"/>
              <a:t>protection</a:t>
            </a:r>
            <a:r>
              <a:rPr lang="en-US" sz="2400" b="1" dirty="0"/>
              <a:t>, for example, during </a:t>
            </a:r>
            <a:r>
              <a:rPr lang="en-US" sz="2400" b="1" u="sng" dirty="0"/>
              <a:t>wars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415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717" y="204952"/>
            <a:ext cx="8671035" cy="54287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4493173" y="1560787"/>
            <a:ext cx="930166" cy="236482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08939" y="2517229"/>
            <a:ext cx="2617076" cy="273267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7255" y="3741685"/>
            <a:ext cx="2338553" cy="246992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03436" y="4020208"/>
            <a:ext cx="6174828" cy="309893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78069" y="740981"/>
            <a:ext cx="1077311" cy="268013"/>
          </a:xfrm>
          <a:prstGeom prst="roundRect">
            <a:avLst/>
          </a:prstGeom>
          <a:solidFill>
            <a:srgbClr val="FFFF00">
              <a:alpha val="40000"/>
            </a:srgb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88575" y="2517225"/>
            <a:ext cx="1681659" cy="257505"/>
          </a:xfrm>
          <a:prstGeom prst="roundRect">
            <a:avLst/>
          </a:prstGeom>
          <a:solidFill>
            <a:srgbClr val="FFFF00">
              <a:alpha val="40000"/>
            </a:srgb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3315" y="3442145"/>
            <a:ext cx="2727444" cy="268009"/>
          </a:xfrm>
          <a:prstGeom prst="roundRect">
            <a:avLst/>
          </a:prstGeom>
          <a:solidFill>
            <a:srgbClr val="FFFF00">
              <a:alpha val="40000"/>
            </a:srgb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47557" y="102076"/>
            <a:ext cx="3959962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</a:t>
            </a:r>
            <a:r>
              <a:rPr lang="en-US" sz="2000" b="1" dirty="0"/>
              <a:t>The United Nations describes different kinds of “refugees.”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716" y="5752350"/>
            <a:ext cx="8671035" cy="830997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“Refugees” are people who </a:t>
            </a:r>
            <a:r>
              <a:rPr lang="en-US" sz="2400" b="1" u="sng" dirty="0"/>
              <a:t>leave their homes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because they are looking for </a:t>
            </a:r>
            <a:r>
              <a:rPr lang="en-US" sz="2400" b="1" u="sng" dirty="0"/>
              <a:t>protection</a:t>
            </a:r>
            <a:r>
              <a:rPr lang="en-US" sz="2400" b="1" dirty="0"/>
              <a:t>, for example, during </a:t>
            </a:r>
            <a:r>
              <a:rPr lang="en-US" sz="2400" b="1" u="sng" dirty="0"/>
              <a:t>wars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6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889" b="37602"/>
          <a:stretch/>
        </p:blipFill>
        <p:spPr>
          <a:xfrm>
            <a:off x="599093" y="1258185"/>
            <a:ext cx="851353" cy="37722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50446" y="1323645"/>
            <a:ext cx="1702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Refugees</a:t>
            </a:r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en-US" sz="2400" dirty="0"/>
              <a:t>Asylum-seekers</a:t>
            </a:r>
          </a:p>
          <a:p>
            <a:endParaRPr lang="en-US" dirty="0"/>
          </a:p>
          <a:p>
            <a:r>
              <a:rPr lang="en-US" sz="2400" dirty="0"/>
              <a:t>Internally displaced persons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22030" y="1298782"/>
            <a:ext cx="6053965" cy="3631763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Some move to a different country to be safe, and they have </a:t>
            </a:r>
            <a:r>
              <a:rPr lang="en-US" sz="2200" u="sng" dirty="0"/>
              <a:t>official permission </a:t>
            </a:r>
            <a:r>
              <a:rPr lang="en-US" sz="2200" dirty="0"/>
              <a:t>to stay </a:t>
            </a:r>
            <a:br>
              <a:rPr lang="en-US" sz="2200" dirty="0"/>
            </a:br>
            <a:r>
              <a:rPr lang="en-US" sz="2200" dirty="0"/>
              <a:t>in  this different country.</a:t>
            </a:r>
          </a:p>
          <a:p>
            <a:pPr algn="ctr"/>
            <a:endParaRPr lang="en-US" b="1" dirty="0"/>
          </a:p>
          <a:p>
            <a:pPr algn="ctr"/>
            <a:r>
              <a:rPr lang="en-US" sz="2000" dirty="0"/>
              <a:t>Some are in a different country, but are still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u="sng" dirty="0"/>
              <a:t>waiting for permission </a:t>
            </a:r>
            <a:r>
              <a:rPr lang="en-US" sz="2000" dirty="0"/>
              <a:t>to stay there.</a:t>
            </a:r>
            <a:br>
              <a:rPr lang="en-US" sz="2000" dirty="0"/>
            </a:br>
            <a:endParaRPr lang="en-US" sz="2000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r>
              <a:rPr lang="en-US" sz="2200" dirty="0"/>
              <a:t>Some move away from their homes to be safe,</a:t>
            </a:r>
            <a:br>
              <a:rPr lang="en-US" sz="2200" dirty="0"/>
            </a:br>
            <a:r>
              <a:rPr lang="en-US" sz="2200" dirty="0"/>
              <a:t> but they stay </a:t>
            </a:r>
            <a:r>
              <a:rPr lang="en-US" sz="2200" u="sng" dirty="0"/>
              <a:t>inside their own country</a:t>
            </a:r>
            <a:r>
              <a:rPr lang="en-US" sz="2200" dirty="0"/>
              <a:t>.</a:t>
            </a:r>
          </a:p>
          <a:p>
            <a:pPr algn="ctr"/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20264" y="165360"/>
            <a:ext cx="8355731" cy="1015663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/>
          </a:p>
          <a:p>
            <a:pPr algn="ctr"/>
            <a:r>
              <a:rPr lang="en-US" sz="2800" b="1" dirty="0"/>
              <a:t>Colors on a world map will show kinds of “refugees.”</a:t>
            </a:r>
          </a:p>
          <a:p>
            <a:pPr algn="ctr"/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7477" y="5148118"/>
            <a:ext cx="8558518" cy="830997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On the next slide, you will see a map that uses </a:t>
            </a:r>
            <a:br>
              <a:rPr lang="en-US" sz="2400" dirty="0"/>
            </a:br>
            <a:r>
              <a:rPr lang="en-US" sz="2400" b="1" u="sng" dirty="0">
                <a:solidFill>
                  <a:srgbClr val="FF3399"/>
                </a:solidFill>
              </a:rPr>
              <a:t>pink</a:t>
            </a:r>
            <a:r>
              <a:rPr lang="en-US" sz="2400" b="1" u="sng" dirty="0"/>
              <a:t>  and  </a:t>
            </a:r>
            <a:r>
              <a:rPr lang="en-US" sz="2400" b="1" u="sng" dirty="0">
                <a:solidFill>
                  <a:srgbClr val="0BA53B"/>
                </a:solidFill>
              </a:rPr>
              <a:t>green</a:t>
            </a:r>
            <a:r>
              <a:rPr lang="en-US" sz="2400" b="1" u="sng" dirty="0"/>
              <a:t>  colors</a:t>
            </a:r>
            <a:r>
              <a:rPr lang="en-US" sz="2400" b="1" dirty="0"/>
              <a:t>  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to show where “refugees” are living.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299547" y="1715388"/>
            <a:ext cx="551793" cy="472965"/>
          </a:xfrm>
          <a:prstGeom prst="notchedRightArrow">
            <a:avLst/>
          </a:prstGeom>
          <a:solidFill>
            <a:srgbClr val="FFCCCC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317477" y="3992420"/>
            <a:ext cx="551793" cy="472965"/>
          </a:xfrm>
          <a:prstGeom prst="notchedRightArrow">
            <a:avLst/>
          </a:prstGeom>
          <a:solidFill>
            <a:srgbClr val="83FDD7"/>
          </a:solidFill>
          <a:ln w="38100">
            <a:solidFill>
              <a:srgbClr val="0BA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6905" y="6044910"/>
            <a:ext cx="7743617" cy="707886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</a:t>
            </a:r>
            <a:r>
              <a:rPr lang="en-US" sz="2000" u="sng" dirty="0"/>
              <a:t>United Nations</a:t>
            </a:r>
            <a:r>
              <a:rPr lang="en-US" sz="2000" dirty="0"/>
              <a:t> is an international organization in which countries</a:t>
            </a:r>
            <a:br>
              <a:rPr lang="en-US" sz="2000" dirty="0"/>
            </a:br>
            <a:r>
              <a:rPr lang="en-US" sz="2000" dirty="0"/>
              <a:t>try to work together to help refugees. </a:t>
            </a:r>
          </a:p>
        </p:txBody>
      </p:sp>
    </p:spTree>
    <p:extLst>
      <p:ext uri="{BB962C8B-B14F-4D97-AF65-F5344CB8AC3E}">
        <p14:creationId xmlns:p14="http://schemas.microsoft.com/office/powerpoint/2010/main" val="143220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01" y="468013"/>
            <a:ext cx="8956753" cy="49058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3582" y="98681"/>
            <a:ext cx="799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hlinkClick r:id="rId4"/>
              </a:rPr>
              <a:t>http://popstats.unhcr.org/en/overview#_ga=1.30120892.2051207487.1459969064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602" y="4872581"/>
            <a:ext cx="8956752" cy="1538883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</a:t>
            </a:r>
            <a:r>
              <a:rPr lang="en-US" sz="2400" b="1" u="sng" dirty="0"/>
              <a:t>United Nations</a:t>
            </a:r>
            <a:r>
              <a:rPr lang="en-US" sz="2400" b="1" dirty="0"/>
              <a:t> made this map to show numbers of “refugees.”</a:t>
            </a:r>
          </a:p>
          <a:p>
            <a:pPr algn="ctr"/>
            <a:r>
              <a:rPr lang="en-US" sz="1000" dirty="0"/>
              <a:t>- - - - -</a:t>
            </a:r>
          </a:p>
          <a:p>
            <a:pPr algn="ctr"/>
            <a:r>
              <a:rPr lang="en-US" sz="2000" dirty="0"/>
              <a:t>The </a:t>
            </a:r>
            <a:r>
              <a:rPr lang="en-US" sz="2000" u="sng" dirty="0"/>
              <a:t>United Nations</a:t>
            </a:r>
            <a:r>
              <a:rPr lang="en-US" sz="2000" dirty="0"/>
              <a:t> is an international organization </a:t>
            </a:r>
            <a:br>
              <a:rPr lang="en-US" sz="2000" dirty="0"/>
            </a:br>
            <a:r>
              <a:rPr lang="en-US" sz="2000" dirty="0"/>
              <a:t>in which countries try to work together </a:t>
            </a:r>
            <a:br>
              <a:rPr lang="en-US" sz="2000" dirty="0"/>
            </a:br>
            <a:r>
              <a:rPr lang="en-US" sz="2000" dirty="0"/>
              <a:t>to bring peace and help refugees. </a:t>
            </a:r>
          </a:p>
        </p:txBody>
      </p:sp>
    </p:spTree>
    <p:extLst>
      <p:ext uri="{BB962C8B-B14F-4D97-AF65-F5344CB8AC3E}">
        <p14:creationId xmlns:p14="http://schemas.microsoft.com/office/powerpoint/2010/main" val="236386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2473</TotalTime>
  <Words>584</Words>
  <Application>Microsoft Office PowerPoint</Application>
  <PresentationFormat>On-screen Show (4:3)</PresentationFormat>
  <Paragraphs>159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</dc:creator>
  <cp:lastModifiedBy>PG</cp:lastModifiedBy>
  <cp:revision>99</cp:revision>
  <dcterms:created xsi:type="dcterms:W3CDTF">2015-09-16T00:56:39Z</dcterms:created>
  <dcterms:modified xsi:type="dcterms:W3CDTF">2016-04-27T00:14:37Z</dcterms:modified>
</cp:coreProperties>
</file>