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97" r:id="rId2"/>
    <p:sldId id="299" r:id="rId3"/>
    <p:sldId id="302" r:id="rId4"/>
    <p:sldId id="303" r:id="rId5"/>
    <p:sldId id="304" r:id="rId6"/>
    <p:sldId id="301" r:id="rId7"/>
    <p:sldId id="305" r:id="rId8"/>
  </p:sldIdLst>
  <p:sldSz cx="10972800" cy="8229600" type="B4JIS"/>
  <p:notesSz cx="6950075" cy="9167813"/>
  <p:defaultTextStyle>
    <a:defPPr>
      <a:defRPr lang="en-US"/>
    </a:defPPr>
    <a:lvl1pPr marL="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9CCFF"/>
    <a:srgbClr val="FFFF99"/>
    <a:srgbClr val="877C6B"/>
    <a:srgbClr val="78A200"/>
    <a:srgbClr val="FFA466"/>
    <a:srgbClr val="FF9999"/>
    <a:srgbClr val="003300"/>
    <a:srgbClr val="00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3" autoAdjust="0"/>
    <p:restoredTop sz="94660"/>
  </p:normalViewPr>
  <p:slideViewPr>
    <p:cSldViewPr>
      <p:cViewPr varScale="1">
        <p:scale>
          <a:sx n="38" d="100"/>
          <a:sy n="38" d="100"/>
        </p:scale>
        <p:origin x="-1142" y="-67"/>
      </p:cViewPr>
      <p:guideLst>
        <p:guide orient="horz" pos="2592"/>
        <p:guide pos="34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61D77-90BD-428D-93A5-4A26F426B8B1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87388"/>
            <a:ext cx="4584700" cy="3438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54513"/>
            <a:ext cx="5559425" cy="41259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07438"/>
            <a:ext cx="301148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07438"/>
            <a:ext cx="301148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6AF482-7C61-4C6D-99FA-7BF95F46C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23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40080" y="1645920"/>
            <a:ext cx="9421978" cy="2194560"/>
          </a:xfrm>
          <a:ln>
            <a:noFill/>
          </a:ln>
        </p:spPr>
        <p:txBody>
          <a:bodyPr vert="horz" tIns="0" rIns="21946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7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0080" y="3874243"/>
            <a:ext cx="9425635" cy="2103120"/>
          </a:xfrm>
        </p:spPr>
        <p:txBody>
          <a:bodyPr lIns="0" rIns="21946"/>
          <a:lstStyle>
            <a:lvl1pPr marL="0" marR="54864" indent="0" algn="r">
              <a:buNone/>
              <a:defRPr>
                <a:solidFill>
                  <a:schemeClr val="tx1"/>
                </a:solidFill>
              </a:defRPr>
            </a:lvl1pPr>
            <a:lvl2pPr marL="548640" indent="0" algn="ctr">
              <a:buNone/>
            </a:lvl2pPr>
            <a:lvl3pPr marL="1097280" indent="0" algn="ctr">
              <a:buNone/>
            </a:lvl3pPr>
            <a:lvl4pPr marL="1645920" indent="0" algn="ctr">
              <a:buNone/>
            </a:lvl4pPr>
            <a:lvl5pPr marL="2194560" indent="0" algn="ctr">
              <a:buNone/>
            </a:lvl5pPr>
            <a:lvl6pPr marL="2743200" indent="0" algn="ctr">
              <a:buNone/>
            </a:lvl6pPr>
            <a:lvl7pPr marL="3291840" indent="0" algn="ctr">
              <a:buNone/>
            </a:lvl7pPr>
            <a:lvl8pPr marL="3840480" indent="0" algn="ctr">
              <a:buNone/>
            </a:lvl8pPr>
            <a:lvl9pPr marL="438912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BB5F-9275-4ED5-BE91-F773EED5A50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B3D48-D019-497A-861B-B4B7679E6B9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BB5F-9275-4ED5-BE91-F773EED5A50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B3D48-D019-497A-861B-B4B7679E6B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1097282"/>
            <a:ext cx="2468880" cy="6254116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1097282"/>
            <a:ext cx="7223760" cy="625411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BB5F-9275-4ED5-BE91-F773EED5A50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B3D48-D019-497A-861B-B4B7679E6B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BB5F-9275-4ED5-BE91-F773EED5A50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B3D48-D019-497A-861B-B4B7679E6B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422" y="1580083"/>
            <a:ext cx="9326880" cy="1634947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7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6422" y="3245597"/>
            <a:ext cx="9326880" cy="1811654"/>
          </a:xfrm>
        </p:spPr>
        <p:txBody>
          <a:bodyPr lIns="54864" rIns="54864" anchor="t"/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BB5F-9275-4ED5-BE91-F773EED5A50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B3D48-D019-497A-861B-B4B7679E6B9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844906"/>
            <a:ext cx="9875520" cy="1371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304102"/>
            <a:ext cx="4846320" cy="5321808"/>
          </a:xfrm>
        </p:spPr>
        <p:txBody>
          <a:bodyPr/>
          <a:lstStyle>
            <a:lvl1pPr>
              <a:defRPr sz="31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304102"/>
            <a:ext cx="4846320" cy="5321808"/>
          </a:xfrm>
        </p:spPr>
        <p:txBody>
          <a:bodyPr/>
          <a:lstStyle>
            <a:lvl1pPr>
              <a:defRPr sz="31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BB5F-9275-4ED5-BE91-F773EED5A50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B3D48-D019-497A-861B-B4B7679E6B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844906"/>
            <a:ext cx="9875520" cy="1371600"/>
          </a:xfrm>
        </p:spPr>
        <p:txBody>
          <a:bodyPr tIns="54864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226298"/>
            <a:ext cx="4848226" cy="791222"/>
          </a:xfrm>
        </p:spPr>
        <p:txBody>
          <a:bodyPr lIns="54864" tIns="0" rIns="54864" bIns="0" anchor="ctr">
            <a:noAutofit/>
          </a:bodyPr>
          <a:lstStyle>
            <a:lvl1pPr marL="0" indent="0">
              <a:buNone/>
              <a:defRPr sz="29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400" b="1"/>
            </a:lvl2pPr>
            <a:lvl3pPr>
              <a:buNone/>
              <a:defRPr sz="22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4031" y="2231709"/>
            <a:ext cx="4850130" cy="785812"/>
          </a:xfrm>
        </p:spPr>
        <p:txBody>
          <a:bodyPr lIns="54864" tIns="0" rIns="54864" bIns="0" anchor="ctr"/>
          <a:lstStyle>
            <a:lvl1pPr marL="0" indent="0">
              <a:buNone/>
              <a:defRPr sz="29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400" b="1"/>
            </a:lvl2pPr>
            <a:lvl3pPr>
              <a:buNone/>
              <a:defRPr sz="22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48640" y="3017520"/>
            <a:ext cx="4848226" cy="4614864"/>
          </a:xfrm>
        </p:spPr>
        <p:txBody>
          <a:bodyPr tIns="0"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3017520"/>
            <a:ext cx="4850130" cy="4614864"/>
          </a:xfrm>
        </p:spPr>
        <p:txBody>
          <a:bodyPr tIns="0"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BB5F-9275-4ED5-BE91-F773EED5A50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B3D48-D019-497A-861B-B4B7679E6B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844906"/>
            <a:ext cx="9966960" cy="1371600"/>
          </a:xfrm>
        </p:spPr>
        <p:txBody>
          <a:bodyPr vert="horz" tIns="54864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6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BB5F-9275-4ED5-BE91-F773EED5A50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B3D48-D019-497A-861B-B4B7679E6B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BB5F-9275-4ED5-BE91-F773EED5A50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B3D48-D019-497A-861B-B4B7679E6B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617222"/>
            <a:ext cx="3291840" cy="139446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31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22960" y="2011680"/>
            <a:ext cx="3291840" cy="5486400"/>
          </a:xfrm>
        </p:spPr>
        <p:txBody>
          <a:bodyPr lIns="21946" rIns="21946"/>
          <a:lstStyle>
            <a:lvl1pPr marL="0" indent="0" algn="l">
              <a:buNone/>
              <a:defRPr sz="1700"/>
            </a:lvl1pPr>
            <a:lvl2pPr indent="0" algn="l">
              <a:buNone/>
              <a:defRPr sz="1400"/>
            </a:lvl2pPr>
            <a:lvl3pPr indent="0" algn="l">
              <a:buNone/>
              <a:defRPr sz="1200"/>
            </a:lvl3pPr>
            <a:lvl4pPr indent="0" algn="l">
              <a:buNone/>
              <a:defRPr sz="1100"/>
            </a:lvl4pPr>
            <a:lvl5pPr indent="0" algn="l">
              <a:buNone/>
              <a:defRPr sz="11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290060" y="2011680"/>
            <a:ext cx="6134100" cy="5486400"/>
          </a:xfrm>
        </p:spPr>
        <p:txBody>
          <a:bodyPr tIns="0"/>
          <a:lstStyle>
            <a:lvl1pPr>
              <a:defRPr sz="3400"/>
            </a:lvl1pPr>
            <a:lvl2pPr>
              <a:defRPr sz="3100"/>
            </a:lvl2pPr>
            <a:lvl3pPr>
              <a:defRPr sz="2900"/>
            </a:lvl3pPr>
            <a:lvl4pPr>
              <a:defRPr sz="2400"/>
            </a:lvl4pPr>
            <a:lvl5pPr>
              <a:defRPr sz="2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BB5F-9275-4ED5-BE91-F773EED5A50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B3D48-D019-497A-861B-B4B7679E6B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798904" y="1329692"/>
            <a:ext cx="6309360" cy="493776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28" tIns="54864" rIns="109728" bIns="54864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9604961" y="6431723"/>
            <a:ext cx="186538" cy="18653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28" tIns="54864" rIns="109728" bIns="54864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1412396"/>
            <a:ext cx="2655418" cy="1899145"/>
          </a:xfrm>
        </p:spPr>
        <p:txBody>
          <a:bodyPr vert="horz" lIns="54864" tIns="54864" rIns="54864" bIns="54864" anchor="b"/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0" y="3394542"/>
            <a:ext cx="2651760" cy="2615184"/>
          </a:xfrm>
        </p:spPr>
        <p:txBody>
          <a:bodyPr lIns="76810" rIns="54864" bIns="54864" anchor="t"/>
          <a:lstStyle>
            <a:lvl1pPr marL="0" indent="0" algn="l">
              <a:spcBef>
                <a:spcPts val="300"/>
              </a:spcBef>
              <a:buFontTx/>
              <a:buNone/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BB5F-9275-4ED5-BE91-F773EED5A50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92640" y="7627621"/>
            <a:ext cx="731520" cy="438150"/>
          </a:xfrm>
        </p:spPr>
        <p:txBody>
          <a:bodyPr/>
          <a:lstStyle/>
          <a:p>
            <a:fld id="{10AB3D48-D019-497A-861B-B4B7679E6B9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182952" y="1439420"/>
            <a:ext cx="5541264" cy="4718304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8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1430" y="6979920"/>
            <a:ext cx="10995660" cy="124968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9728" tIns="54864" rIns="109728" bIns="54864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257800" y="7463791"/>
            <a:ext cx="5715000" cy="76581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9728" tIns="54864" rIns="109728" bIns="54864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1430" y="-8573"/>
            <a:ext cx="10995660" cy="124968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9728" tIns="54864" rIns="109728" bIns="54864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257800" y="-8572"/>
            <a:ext cx="5715000" cy="76581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9728" tIns="54864" rIns="109728" bIns="54864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548640" y="844906"/>
            <a:ext cx="9875520" cy="1371600"/>
          </a:xfrm>
          <a:prstGeom prst="rect">
            <a:avLst/>
          </a:prstGeom>
        </p:spPr>
        <p:txBody>
          <a:bodyPr vert="horz" lIns="0" tIns="54864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548640" y="2322576"/>
            <a:ext cx="9875520" cy="5266944"/>
          </a:xfrm>
          <a:prstGeom prst="rect">
            <a:avLst/>
          </a:prstGeom>
        </p:spPr>
        <p:txBody>
          <a:bodyPr vert="horz" lIns="109728" tIns="54864" rIns="109728" bIns="54864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548640" y="7627621"/>
            <a:ext cx="2560320" cy="438150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FABB5F-9275-4ED5-BE91-F773EED5A50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200400" y="7627621"/>
            <a:ext cx="4023360" cy="438150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9509760" y="7627621"/>
            <a:ext cx="914400" cy="43815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AB3D48-D019-497A-861B-B4B7679E6B9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2821" y="242890"/>
            <a:ext cx="11016658" cy="779069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6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29184" indent="-329184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68096" indent="-29626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29626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426464" indent="-252374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755648" indent="-252374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084832" indent="-252374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2304288" indent="-219456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33472" indent="-219456" algn="l" rtl="0" eaLnBrk="1" latinLnBrk="0" hangingPunct="1">
        <a:spcBef>
          <a:spcPct val="20000"/>
        </a:spcBef>
        <a:buClr>
          <a:schemeClr val="tx2"/>
        </a:buClr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2962656" indent="-219456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ular Callout 20"/>
          <p:cNvSpPr/>
          <p:nvPr/>
        </p:nvSpPr>
        <p:spPr>
          <a:xfrm>
            <a:off x="1861899" y="1066800"/>
            <a:ext cx="7270774" cy="3276600"/>
          </a:xfrm>
          <a:prstGeom prst="wedgeRoundRectCallout">
            <a:avLst>
              <a:gd name="adj1" fmla="val -21288"/>
              <a:gd name="adj2" fmla="val 49961"/>
              <a:gd name="adj3" fmla="val 16667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23" tIns="54862" rIns="109723" bIns="54862" spcCol="0" rtlCol="0" anchor="ctr"/>
          <a:lstStyle/>
          <a:p>
            <a:pPr algn="ctr"/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Copperplate Gothic Bold" panose="020E0705020206020404" pitchFamily="34" charset="0"/>
                <a:cs typeface="Arial" panose="020B0604020202020204" pitchFamily="34" charset="0"/>
              </a:rPr>
              <a:t>6</a:t>
            </a:r>
            <a:r>
              <a:rPr lang="en-US" sz="2400" baseline="30000" dirty="0" smtClean="0">
                <a:solidFill>
                  <a:schemeClr val="tx2">
                    <a:lumMod val="10000"/>
                  </a:schemeClr>
                </a:solidFill>
                <a:latin typeface="Copperplate Gothic Bold" panose="020E0705020206020404" pitchFamily="34" charset="0"/>
                <a:cs typeface="Arial" panose="020B0604020202020204" pitchFamily="34" charset="0"/>
              </a:rPr>
              <a:t>th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Copperplate Gothic Bold" panose="020E0705020206020404" pitchFamily="34" charset="0"/>
                <a:cs typeface="Arial" panose="020B0604020202020204" pitchFamily="34" charset="0"/>
              </a:rPr>
              <a:t> Grade Social Studies Network</a:t>
            </a:r>
          </a:p>
          <a:p>
            <a:pPr algn="ctr"/>
            <a:endParaRPr lang="en-US" sz="3200" dirty="0">
              <a:solidFill>
                <a:schemeClr val="tx2">
                  <a:lumMod val="10000"/>
                </a:schemeClr>
              </a:solidFill>
              <a:latin typeface="Copperplate Gothic Bold" panose="020E07050202060204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dirty="0" smtClean="0">
                <a:solidFill>
                  <a:schemeClr val="tx2">
                    <a:lumMod val="10000"/>
                  </a:schemeClr>
                </a:solidFill>
                <a:latin typeface="Copperplate Gothic Bold" panose="020E0705020206020404" pitchFamily="34" charset="0"/>
                <a:cs typeface="Arial" panose="020B0604020202020204" pitchFamily="34" charset="0"/>
              </a:rPr>
              <a:t>River</a:t>
            </a:r>
          </a:p>
          <a:p>
            <a:pPr algn="ctr"/>
            <a:r>
              <a:rPr lang="en-US" sz="5400" dirty="0" smtClean="0">
                <a:solidFill>
                  <a:schemeClr val="tx2">
                    <a:lumMod val="10000"/>
                  </a:schemeClr>
                </a:solidFill>
                <a:latin typeface="Copperplate Gothic Bold" panose="020E0705020206020404" pitchFamily="34" charset="0"/>
                <a:cs typeface="Arial" panose="020B0604020202020204" pitchFamily="34" charset="0"/>
              </a:rPr>
              <a:t>Activities</a:t>
            </a:r>
            <a:endParaRPr lang="en-US" sz="3200" dirty="0">
              <a:solidFill>
                <a:schemeClr val="tx2">
                  <a:lumMod val="10000"/>
                </a:schemeClr>
              </a:solidFill>
              <a:latin typeface="Copperplate Gothic Bold" panose="020E0705020206020404" pitchFamily="34" charset="0"/>
              <a:cs typeface="Arial" panose="020B0604020202020204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46166" y="4038600"/>
            <a:ext cx="10363200" cy="1143000"/>
          </a:xfrm>
          <a:prstGeom prst="roundRect">
            <a:avLst/>
          </a:prstGeom>
          <a:solidFill>
            <a:srgbClr val="FFFF99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GLCE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G1.3.3 Explain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ways in which places are 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connected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and how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 connections demonstrate 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interdependence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04800" y="5257800"/>
            <a:ext cx="10474842" cy="2895600"/>
          </a:xfrm>
          <a:prstGeom prst="roundRect">
            <a:avLst>
              <a:gd name="adj" fmla="val 8998"/>
            </a:avLst>
          </a:prstGeom>
          <a:solidFill>
            <a:srgbClr val="FFFF99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6-G4.4.1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 factors that contribute to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conflict and cooperation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(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e.g.,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of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natural resources,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wealth). 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6-G4.4.2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 from different perspectives, examples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of 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cooperation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conflict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within the region under study. </a:t>
            </a:r>
          </a:p>
          <a:p>
            <a:endParaRPr lang="en-US" sz="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6-C4.3  Conflict and cooperation between and among nations (3GLCEs)</a:t>
            </a:r>
          </a:p>
          <a:p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policies, international issues, treaties, agreements, organizations 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881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762000"/>
            <a:ext cx="6076950" cy="737616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361834" y="4237910"/>
            <a:ext cx="4507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S</a:t>
            </a:r>
            <a:endParaRPr lang="en-US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0" y="4239100"/>
            <a:ext cx="4507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S</a:t>
            </a:r>
            <a:endParaRPr lang="en-US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12726" y="4240290"/>
            <a:ext cx="4507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S</a:t>
            </a:r>
            <a:endParaRPr lang="en-US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18526" y="4237910"/>
            <a:ext cx="5293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M</a:t>
            </a:r>
            <a:endParaRPr lang="en-US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96000" y="5068389"/>
            <a:ext cx="4507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S</a:t>
            </a:r>
            <a:endParaRPr lang="en-US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86825" y="5056516"/>
            <a:ext cx="5293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M</a:t>
            </a:r>
            <a:endParaRPr lang="en-US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2514600" y="735874"/>
            <a:ext cx="6076950" cy="914400"/>
          </a:xfrm>
          <a:prstGeom prst="ellipse">
            <a:avLst/>
          </a:prstGeom>
          <a:noFill/>
          <a:ln w="76200">
            <a:solidFill>
              <a:srgbClr val="C00000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0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762000"/>
            <a:ext cx="6022848" cy="737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744" y="762000"/>
            <a:ext cx="6010656" cy="737616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488910" y="5334000"/>
            <a:ext cx="4700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A</a:t>
            </a:r>
            <a:endParaRPr lang="en-US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2133" y="4038600"/>
            <a:ext cx="49084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K</a:t>
            </a:r>
            <a:endParaRPr lang="en-US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22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744" y="762000"/>
            <a:ext cx="6010656" cy="737616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488910" y="5334000"/>
            <a:ext cx="4700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A</a:t>
            </a:r>
            <a:endParaRPr lang="en-US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2133" y="4038600"/>
            <a:ext cx="49084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K</a:t>
            </a:r>
            <a:endParaRPr lang="en-US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76966" y="2057400"/>
            <a:ext cx="31130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I</a:t>
            </a:r>
            <a:endParaRPr lang="en-US" sz="24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3010" y="2356727"/>
            <a:ext cx="42992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C</a:t>
            </a:r>
            <a:endParaRPr lang="en-US" sz="24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42423" y="2686705"/>
            <a:ext cx="3962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J</a:t>
            </a:r>
            <a:endParaRPr lang="en-US" sz="24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23425" y="3029211"/>
            <a:ext cx="42992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B</a:t>
            </a:r>
            <a:endParaRPr lang="en-US" sz="24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1963" y="3371717"/>
            <a:ext cx="4475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H</a:t>
            </a:r>
            <a:endParaRPr lang="en-US" sz="24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29486" y="3641684"/>
            <a:ext cx="42992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D</a:t>
            </a:r>
            <a:endParaRPr lang="en-US" sz="24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28899" y="4343400"/>
            <a:ext cx="3962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L</a:t>
            </a:r>
            <a:endParaRPr lang="en-US" sz="24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5078" y="4643735"/>
            <a:ext cx="44755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G</a:t>
            </a:r>
            <a:endParaRPr lang="en-US" sz="24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97769" y="5024735"/>
            <a:ext cx="4812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M</a:t>
            </a:r>
            <a:endParaRPr lang="en-US" sz="24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26274" y="5708358"/>
            <a:ext cx="4138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E</a:t>
            </a:r>
            <a:endParaRPr lang="en-US" sz="24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768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2"/>
          <p:cNvSpPr/>
          <p:nvPr/>
        </p:nvSpPr>
        <p:spPr>
          <a:xfrm>
            <a:off x="1861899" y="1066800"/>
            <a:ext cx="7270774" cy="1600200"/>
          </a:xfrm>
          <a:prstGeom prst="wedgeRoundRectCallout">
            <a:avLst>
              <a:gd name="adj1" fmla="val -21288"/>
              <a:gd name="adj2" fmla="val 49961"/>
              <a:gd name="adj3" fmla="val 16667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23" tIns="54862" rIns="109723" bIns="54862" spcCol="0" rtlCol="0" anchor="ctr"/>
          <a:lstStyle/>
          <a:p>
            <a:pPr algn="ctr"/>
            <a:r>
              <a:rPr lang="en-US" sz="5400" dirty="0" smtClean="0">
                <a:solidFill>
                  <a:schemeClr val="tx2">
                    <a:lumMod val="10000"/>
                  </a:schemeClr>
                </a:solidFill>
                <a:latin typeface="Copperplate Gothic Bold" panose="020E0705020206020404" pitchFamily="34" charset="0"/>
                <a:cs typeface="Arial" panose="020B0604020202020204" pitchFamily="34" charset="0"/>
              </a:rPr>
              <a:t>review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are rivers a potential cause for conflict?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1861899" y="2895600"/>
            <a:ext cx="7270774" cy="1752600"/>
          </a:xfrm>
          <a:prstGeom prst="wedgeRoundRectCallout">
            <a:avLst>
              <a:gd name="adj1" fmla="val -21288"/>
              <a:gd name="adj2" fmla="val 49961"/>
              <a:gd name="adj3" fmla="val 16667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23" tIns="54862" rIns="109723" bIns="54862" spcCol="0" rtlCol="0" anchor="ctr"/>
          <a:lstStyle/>
          <a:p>
            <a:pPr algn="ctr"/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Because people use rivers in many ways –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drinking water, waste disposal,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cheap transportation, swimming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fishing. boating, waterskiing . . .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1861899" y="4953000"/>
            <a:ext cx="7270774" cy="1752600"/>
          </a:xfrm>
          <a:prstGeom prst="wedgeRoundRectCallout">
            <a:avLst>
              <a:gd name="adj1" fmla="val -21288"/>
              <a:gd name="adj2" fmla="val 49961"/>
              <a:gd name="adj3" fmla="val 16667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23" tIns="54862" rIns="109723" bIns="54862" spcCol="0" rtlCol="0" anchor="ctr"/>
          <a:lstStyle/>
          <a:p>
            <a:pPr algn="ctr"/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rivers always flow downhill –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whatever people do in or to a river upstream</a:t>
            </a:r>
          </a:p>
          <a:p>
            <a:pPr algn="ctr"/>
            <a:r>
              <a:rPr lang="en-US" sz="240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affect 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people who live downstream.</a:t>
            </a:r>
          </a:p>
        </p:txBody>
      </p:sp>
    </p:spTree>
    <p:extLst>
      <p:ext uri="{BB962C8B-B14F-4D97-AF65-F5344CB8AC3E}">
        <p14:creationId xmlns:p14="http://schemas.microsoft.com/office/powerpoint/2010/main" val="1845963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2590800" y="1981200"/>
            <a:ext cx="6019800" cy="4876800"/>
          </a:xfrm>
          <a:prstGeom prst="wedgeRoundRectCallout">
            <a:avLst>
              <a:gd name="adj1" fmla="val -21288"/>
              <a:gd name="adj2" fmla="val 49961"/>
              <a:gd name="adj3" fmla="val 16667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spcCol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2016, Phil </a:t>
            </a:r>
            <a:r>
              <a:rPr lang="en-US" sz="1600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Gersmehl</a:t>
            </a:r>
            <a:endParaRPr lang="en-US" sz="1600" dirty="0" smtClean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900" dirty="0" smtClean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Teachers who saw this presentation at a workshop</a:t>
            </a:r>
          </a:p>
          <a:p>
            <a:pPr algn="ctr"/>
            <a:r>
              <a:rPr lang="en-US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downloaded it from our internet site have permission</a:t>
            </a:r>
          </a:p>
          <a:p>
            <a:pPr algn="ctr"/>
            <a:r>
              <a:rPr lang="en-US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make a copy on their own computers for these purposes: </a:t>
            </a:r>
            <a:endParaRPr lang="en-US" sz="1600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1. to help them review the workshop,</a:t>
            </a:r>
            <a:endParaRPr lang="en-US" sz="1600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2. to show to colleagues or administrators,</a:t>
            </a:r>
            <a:endParaRPr lang="en-US" sz="1600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3. to show the presentation in </a:t>
            </a:r>
            <a:r>
              <a:rPr lang="en-US" sz="16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own </a:t>
            </a:r>
            <a:r>
              <a:rPr lang="en-US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classrooms </a:t>
            </a:r>
            <a:br>
              <a:rPr lang="en-US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or </a:t>
            </a:r>
            <a:r>
              <a:rPr lang="en-US" sz="16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sessions they lead at teacher conferences,</a:t>
            </a:r>
          </a:p>
          <a:p>
            <a:r>
              <a:rPr lang="en-US" sz="16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4. to use individual frames (with attribution)</a:t>
            </a:r>
            <a:br>
              <a:rPr lang="en-US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in their own class or conference presentations.</a:t>
            </a:r>
          </a:p>
          <a:p>
            <a:pPr algn="ctr"/>
            <a:endParaRPr lang="en-US" sz="900" dirty="0" smtClean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permission for </a:t>
            </a:r>
            <a:r>
              <a:rPr lang="en-US" sz="1600" u="sng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n-US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other use, </a:t>
            </a:r>
          </a:p>
          <a:p>
            <a:pPr algn="ctr"/>
            <a:r>
              <a:rPr lang="en-US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including</a:t>
            </a:r>
            <a:r>
              <a:rPr lang="en-US" sz="16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posting frames on a personal blog</a:t>
            </a:r>
            <a:br>
              <a:rPr lang="en-US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uploading to any network or website, </a:t>
            </a:r>
          </a:p>
          <a:p>
            <a:pPr algn="ctr"/>
            <a:r>
              <a:rPr lang="en-US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pgersmehl@gmail.com </a:t>
            </a:r>
            <a:endParaRPr lang="en-US" sz="1600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51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3">
      <a:dk1>
        <a:srgbClr val="FFE9C9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6098</TotalTime>
  <Words>171</Words>
  <Application>Microsoft Office PowerPoint</Application>
  <PresentationFormat>Custom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Visual Vocabulary in Geographic Education</dc:title>
  <dc:creator>PG</dc:creator>
  <cp:lastModifiedBy>PG</cp:lastModifiedBy>
  <cp:revision>275</cp:revision>
  <cp:lastPrinted>2015-07-27T19:23:54Z</cp:lastPrinted>
  <dcterms:created xsi:type="dcterms:W3CDTF">2013-12-20T00:46:28Z</dcterms:created>
  <dcterms:modified xsi:type="dcterms:W3CDTF">2016-03-01T02:36:31Z</dcterms:modified>
</cp:coreProperties>
</file>