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462" r:id="rId2"/>
    <p:sldId id="437" r:id="rId3"/>
    <p:sldId id="450" r:id="rId4"/>
    <p:sldId id="449" r:id="rId5"/>
    <p:sldId id="451" r:id="rId6"/>
    <p:sldId id="453" r:id="rId7"/>
    <p:sldId id="460" r:id="rId8"/>
    <p:sldId id="454" r:id="rId9"/>
    <p:sldId id="455" r:id="rId10"/>
    <p:sldId id="459" r:id="rId11"/>
    <p:sldId id="457" r:id="rId12"/>
    <p:sldId id="461" r:id="rId13"/>
    <p:sldId id="463" r:id="rId14"/>
    <p:sldId id="464" r:id="rId15"/>
  </p:sldIdLst>
  <p:sldSz cx="9144000" cy="6858000" type="screen4x3"/>
  <p:notesSz cx="6950075" cy="9167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CCFFFF"/>
    <a:srgbClr val="0000CC"/>
    <a:srgbClr val="000066"/>
    <a:srgbClr val="FFFF66"/>
    <a:srgbClr val="FFCC99"/>
    <a:srgbClr val="ABCDFF"/>
    <a:srgbClr val="8B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8" autoAdjust="0"/>
    <p:restoredTop sz="97094" autoAdjust="0"/>
  </p:normalViewPr>
  <p:slideViewPr>
    <p:cSldViewPr>
      <p:cViewPr>
        <p:scale>
          <a:sx n="79" d="100"/>
          <a:sy n="79" d="100"/>
        </p:scale>
        <p:origin x="-1066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1B2BF8BB-663D-4FCC-835D-DEB543E2C45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40358B09-1160-4C0E-BABC-CDE1E7957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1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AC67-1382-4A61-BFCA-A387395083E1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4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4EBF3-3D6A-4863-8A81-2AA4635BB223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0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7942-657E-4800-9E0C-B7EB2A9B5D0B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3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F5AA0-6042-47DF-9FE8-9ED38DB9028B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4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EB7-4940-4F48-BA9A-B2CBC5E67D9B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AC0B-E9EE-4971-91B7-ECD8150846FB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5F3E2-B77C-4B18-82AF-64E1A44406B1}" type="datetime1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A6B6A-B1B2-4AEC-826F-811FF02DC199}" type="datetime1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5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F87C-9891-4B6B-B2E8-C6A4E43F64C0}" type="datetime1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EB28-65E9-4EED-8DA4-86C39E6131FE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6F3D4-9026-4619-AD42-49E5BECD4787}" type="datetime1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9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2B4BA-16F5-44FE-BA32-55406EAF7627}" type="datetime1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0391-5A32-4782-9FAC-7C2ACACD7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09/03/10/us/20090310-immigration-explorer.html?_r=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interactive/2009/03/10/us/20090310-immigration-explorer.html?_r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4" y="199102"/>
            <a:ext cx="8763000" cy="6063198"/>
          </a:xfrm>
          <a:prstGeom prst="rect">
            <a:avLst/>
          </a:prstGeom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latin typeface="Cambria" panose="02040503050406030204" pitchFamily="18" charset="0"/>
            </a:endParaRP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Immigration into the U.S.:</a:t>
            </a:r>
          </a:p>
          <a:p>
            <a:pPr algn="ctr"/>
            <a:endParaRPr lang="en-US" sz="2000" b="1" dirty="0">
              <a:latin typeface="Cambria" panose="02040503050406030204" pitchFamily="18" charset="0"/>
            </a:endParaRPr>
          </a:p>
          <a:p>
            <a:pPr algn="ctr"/>
            <a:r>
              <a:rPr lang="en-US" sz="2200" b="1" dirty="0">
                <a:solidFill>
                  <a:srgbClr val="0000FF"/>
                </a:solidFill>
              </a:rPr>
              <a:t>6 – G4.3.3 Explain the </a:t>
            </a:r>
            <a:r>
              <a:rPr lang="en-US" sz="2200" b="1" u="sng" dirty="0">
                <a:solidFill>
                  <a:srgbClr val="0000FF"/>
                </a:solidFill>
              </a:rPr>
              <a:t>patterns</a:t>
            </a:r>
            <a:r>
              <a:rPr lang="en-US" sz="2200" b="1" dirty="0">
                <a:solidFill>
                  <a:srgbClr val="0000FF"/>
                </a:solidFill>
              </a:rPr>
              <a:t>, causes, and consequences </a:t>
            </a:r>
            <a:br>
              <a:rPr lang="en-US" sz="2200" b="1" dirty="0">
                <a:solidFill>
                  <a:srgbClr val="0000FF"/>
                </a:solidFill>
              </a:rPr>
            </a:br>
            <a:r>
              <a:rPr lang="en-US" sz="2200" b="1" dirty="0">
                <a:solidFill>
                  <a:srgbClr val="0000FF"/>
                </a:solidFill>
              </a:rPr>
              <a:t>of major </a:t>
            </a:r>
            <a:r>
              <a:rPr lang="en-US" sz="2200" b="1" u="sng" dirty="0">
                <a:solidFill>
                  <a:srgbClr val="0000FF"/>
                </a:solidFill>
              </a:rPr>
              <a:t>human migrations</a:t>
            </a:r>
            <a:r>
              <a:rPr lang="en-US" sz="2200" b="1" dirty="0">
                <a:solidFill>
                  <a:srgbClr val="0000FF"/>
                </a:solidFill>
              </a:rPr>
              <a:t>.</a:t>
            </a:r>
          </a:p>
          <a:p>
            <a:endParaRPr lang="en-US" sz="800" i="1" dirty="0"/>
          </a:p>
          <a:p>
            <a:pPr algn="ctr">
              <a:spcBef>
                <a:spcPts val="300"/>
              </a:spcBef>
            </a:pPr>
            <a:r>
              <a:rPr lang="en-US" i="1" dirty="0"/>
              <a:t>What social, political, and economic </a:t>
            </a:r>
            <a:r>
              <a:rPr lang="en-US" i="1" u="sng" dirty="0"/>
              <a:t>push</a:t>
            </a:r>
            <a:r>
              <a:rPr lang="en-US" i="1" dirty="0"/>
              <a:t> factors can persuade people </a:t>
            </a:r>
            <a:br>
              <a:rPr lang="en-US" i="1" dirty="0"/>
            </a:br>
            <a:r>
              <a:rPr lang="en-US" i="1" dirty="0"/>
              <a:t>to move away from a place?  </a:t>
            </a:r>
          </a:p>
          <a:p>
            <a:pPr algn="ctr">
              <a:spcBef>
                <a:spcPts val="300"/>
              </a:spcBef>
            </a:pPr>
            <a:r>
              <a:rPr lang="en-US" i="1" dirty="0"/>
              <a:t>What social, political, and economic </a:t>
            </a:r>
            <a:r>
              <a:rPr lang="en-US" i="1" u="sng" dirty="0"/>
              <a:t>pull</a:t>
            </a:r>
            <a:r>
              <a:rPr lang="en-US" i="1" dirty="0"/>
              <a:t> factors can induce people </a:t>
            </a:r>
            <a:br>
              <a:rPr lang="en-US" i="1" dirty="0"/>
            </a:br>
            <a:r>
              <a:rPr lang="en-US" i="1" dirty="0"/>
              <a:t>to move toward a place?</a:t>
            </a:r>
            <a:endParaRPr lang="en-US" dirty="0"/>
          </a:p>
          <a:p>
            <a:pPr algn="ctr">
              <a:spcBef>
                <a:spcPts val="300"/>
              </a:spcBef>
            </a:pPr>
            <a:r>
              <a:rPr lang="en-US" i="1" dirty="0"/>
              <a:t>What major groups of people migrated to the United States </a:t>
            </a:r>
            <a:br>
              <a:rPr lang="en-US" i="1" dirty="0"/>
            </a:br>
            <a:r>
              <a:rPr lang="en-US" i="1" dirty="0"/>
              <a:t>at particular times in history?</a:t>
            </a:r>
          </a:p>
          <a:p>
            <a:pPr algn="ctr">
              <a:spcBef>
                <a:spcPts val="300"/>
              </a:spcBef>
            </a:pPr>
            <a:r>
              <a:rPr lang="en-US" i="1" dirty="0"/>
              <a:t>Where did these groups settle?  </a:t>
            </a:r>
            <a:endParaRPr lang="en-US" dirty="0"/>
          </a:p>
          <a:p>
            <a:pPr algn="ctr"/>
            <a:endParaRPr lang="en-US" sz="2000" b="1" dirty="0">
              <a:latin typeface="Cambria" panose="02040503050406030204" pitchFamily="18" charset="0"/>
            </a:endParaRPr>
          </a:p>
          <a:p>
            <a:pPr algn="ctr"/>
            <a:r>
              <a:rPr lang="en-US" sz="2200" b="1" dirty="0">
                <a:solidFill>
                  <a:srgbClr val="0000FF"/>
                </a:solidFill>
              </a:rPr>
              <a:t>6 – C4.3.2 Explain the challenges to governments and the cooperation </a:t>
            </a:r>
          </a:p>
          <a:p>
            <a:pPr algn="ctr"/>
            <a:r>
              <a:rPr lang="en-US" sz="2200" b="1" dirty="0">
                <a:solidFill>
                  <a:srgbClr val="0000FF"/>
                </a:solidFill>
              </a:rPr>
              <a:t>needed to address </a:t>
            </a:r>
            <a:r>
              <a:rPr lang="en-US" sz="2200" b="1" u="sng" dirty="0">
                <a:solidFill>
                  <a:srgbClr val="0000FF"/>
                </a:solidFill>
              </a:rPr>
              <a:t>international issues </a:t>
            </a:r>
            <a:r>
              <a:rPr lang="en-US" sz="2200" b="1" dirty="0">
                <a:solidFill>
                  <a:srgbClr val="0000FF"/>
                </a:solidFill>
              </a:rPr>
              <a:t>(e.g., </a:t>
            </a:r>
            <a:r>
              <a:rPr lang="en-US" sz="2200" b="1" u="sng" dirty="0">
                <a:solidFill>
                  <a:srgbClr val="0000FF"/>
                </a:solidFill>
              </a:rPr>
              <a:t>migration</a:t>
            </a:r>
            <a:r>
              <a:rPr lang="en-US" sz="2200" b="1" dirty="0">
                <a:solidFill>
                  <a:srgbClr val="0000FF"/>
                </a:solidFill>
              </a:rPr>
              <a:t> and human rights). </a:t>
            </a:r>
          </a:p>
          <a:p>
            <a:pPr algn="ctr"/>
            <a:endParaRPr lang="en-US" sz="1400" b="1" dirty="0">
              <a:solidFill>
                <a:srgbClr val="0000FF"/>
              </a:solidFill>
            </a:endParaRPr>
          </a:p>
          <a:p>
            <a:pPr algn="ctr"/>
            <a:r>
              <a:rPr lang="en-US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6 –  G1.3.3 Explain the different ways in which places are </a:t>
            </a:r>
            <a:r>
              <a:rPr lang="en-US" sz="2200" b="1" u="sng" dirty="0">
                <a:solidFill>
                  <a:srgbClr val="0000FF"/>
                </a:solidFill>
                <a:cs typeface="Times New Roman" panose="02020603050405020304" pitchFamily="18" charset="0"/>
              </a:rPr>
              <a:t>connected</a:t>
            </a:r>
            <a:r>
              <a:rPr lang="en-US" sz="22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                and how those connections demonstrate interdependence.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4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15240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50190" y="6402070"/>
            <a:ext cx="1017610" cy="460097"/>
          </a:xfrm>
        </p:spPr>
        <p:txBody>
          <a:bodyPr/>
          <a:lstStyle/>
          <a:p>
            <a:fld id="{5F640391-5A32-4782-9FAC-7C2ACACD7C16}" type="slidenum">
              <a:rPr lang="en-US" sz="1600" smtClean="0"/>
              <a:t>10</a:t>
            </a:fld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554258" y="1981200"/>
            <a:ext cx="28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4180" y="2143780"/>
            <a:ext cx="502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47753" y="2232680"/>
            <a:ext cx="2346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6042" y="2724090"/>
            <a:ext cx="41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5575" y="1689100"/>
            <a:ext cx="23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4296" y="2450068"/>
            <a:ext cx="160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2500" y="247650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6764" y="2590800"/>
            <a:ext cx="415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91564" y="2222500"/>
            <a:ext cx="415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733800"/>
            <a:ext cx="1734820" cy="26468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 "/>
              </a:rPr>
              <a:t>25 Largest Cities</a:t>
            </a:r>
            <a:br>
              <a:rPr lang="en-US" b="1" dirty="0">
                <a:latin typeface="Arial  "/>
              </a:rPr>
            </a:br>
            <a:r>
              <a:rPr lang="en-US" b="1" dirty="0">
                <a:latin typeface="Arial  "/>
              </a:rPr>
              <a:t>in 1890</a:t>
            </a:r>
            <a:br>
              <a:rPr lang="en-US" b="1" dirty="0">
                <a:latin typeface="Arial  "/>
              </a:rPr>
            </a:br>
            <a:endParaRPr lang="en-US" sz="1000" dirty="0">
              <a:latin typeface="Arial  "/>
            </a:endParaRPr>
          </a:p>
          <a:p>
            <a:pPr algn="ctr"/>
            <a:r>
              <a:rPr lang="en-US" sz="1700" dirty="0">
                <a:solidFill>
                  <a:srgbClr val="FF0000"/>
                </a:solidFill>
                <a:latin typeface="Arial  "/>
              </a:rPr>
              <a:t>Larger letters mean more foreign born:</a:t>
            </a:r>
          </a:p>
          <a:p>
            <a:pPr algn="ctr"/>
            <a:endParaRPr lang="en-US" sz="1700" dirty="0">
              <a:solidFill>
                <a:srgbClr val="FF0000"/>
              </a:solidFill>
              <a:latin typeface="Arial  "/>
            </a:endParaRPr>
          </a:p>
          <a:p>
            <a:pPr algn="ctr"/>
            <a:endParaRPr lang="en-US" sz="1700" dirty="0">
              <a:solidFill>
                <a:srgbClr val="FF0000"/>
              </a:solidFill>
              <a:latin typeface="Arial  "/>
            </a:endParaRPr>
          </a:p>
          <a:p>
            <a:pPr algn="ctr"/>
            <a:endParaRPr lang="en-US" sz="1700" dirty="0">
              <a:solidFill>
                <a:srgbClr val="FF0000"/>
              </a:solidFill>
              <a:latin typeface="Arial  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513876"/>
            <a:ext cx="165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  "/>
              </a:rPr>
              <a:t>= 640,000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610" y="5955268"/>
            <a:ext cx="137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Arial  "/>
              </a:rPr>
              <a:t>=    82,000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67270" y="1914723"/>
            <a:ext cx="193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1382" y="208222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8370" y="4234190"/>
            <a:ext cx="193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42100" y="22987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1782" y="1978223"/>
            <a:ext cx="415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6764" y="2133600"/>
            <a:ext cx="415636" cy="40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rgbClr val="FF0000"/>
                </a:solidFill>
                <a:latin typeface="Arial Black" panose="020B0A04020102020204" pitchFamily="34" charset="0"/>
              </a:rPr>
              <a:t>N,J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8701" y="2825233"/>
            <a:ext cx="1324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61996" y="1921301"/>
            <a:ext cx="160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97480" y="1701800"/>
            <a:ext cx="1456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FF0000"/>
                </a:solidFill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84700" y="2395104"/>
            <a:ext cx="193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104" y="1828800"/>
            <a:ext cx="1938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99080" y="1689100"/>
            <a:ext cx="14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75451" y="2760990"/>
            <a:ext cx="1203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70066" y="2609044"/>
            <a:ext cx="132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FF0000"/>
                </a:solidFill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1185" y="147708"/>
            <a:ext cx="8105990" cy="461665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Which 2 regions had most large cities in 1890?</a:t>
            </a:r>
          </a:p>
        </p:txBody>
      </p:sp>
    </p:spTree>
    <p:extLst>
      <p:ext uri="{BB962C8B-B14F-4D97-AF65-F5344CB8AC3E}">
        <p14:creationId xmlns:p14="http://schemas.microsoft.com/office/powerpoint/2010/main" val="368121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152400"/>
            <a:ext cx="887505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75105" y="6379353"/>
            <a:ext cx="2133600" cy="365125"/>
          </a:xfrm>
        </p:spPr>
        <p:txBody>
          <a:bodyPr/>
          <a:lstStyle/>
          <a:p>
            <a:fld id="{5F640391-5A32-4782-9FAC-7C2ACACD7C16}" type="slidenum">
              <a:rPr lang="en-US" sz="1600" smtClean="0"/>
              <a:t>11</a:t>
            </a:fld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5486400" y="5232975"/>
            <a:ext cx="2971800" cy="109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399" y="6340352"/>
            <a:ext cx="8077201" cy="461665"/>
          </a:xfrm>
          <a:prstGeom prst="rect">
            <a:avLst/>
          </a:prstGeom>
          <a:solidFill>
            <a:srgbClr val="FFFF99"/>
          </a:solidFill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What does number data say?  What does per cent data say?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399" y="157560"/>
            <a:ext cx="8077201" cy="46166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C00000"/>
                </a:solidFill>
              </a:rPr>
              <a:t>Where</a:t>
            </a:r>
            <a:r>
              <a:rPr lang="en-US" sz="2400" i="1" dirty="0">
                <a:solidFill>
                  <a:srgbClr val="C00000"/>
                </a:solidFill>
              </a:rPr>
              <a:t> had foreign-born settled by 1890?</a:t>
            </a:r>
          </a:p>
        </p:txBody>
      </p:sp>
    </p:spTree>
    <p:extLst>
      <p:ext uri="{BB962C8B-B14F-4D97-AF65-F5344CB8AC3E}">
        <p14:creationId xmlns:p14="http://schemas.microsoft.com/office/powerpoint/2010/main" val="346922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2750"/>
            <a:ext cx="88392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242888" y="96838"/>
            <a:ext cx="8686800" cy="46037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Use a map along with the </a:t>
            </a:r>
            <a:r>
              <a:rPr lang="en-US" altLang="en-US" sz="2400" b="1" dirty="0"/>
              <a:t>NY Times Immigration Explorer</a:t>
            </a:r>
            <a:r>
              <a:rPr lang="en-US" altLang="en-US" sz="2400" dirty="0"/>
              <a:t>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80450" y="6570663"/>
            <a:ext cx="473075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6DF9AB-3A60-4002-8856-205BBCE3C67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3360" y="5562600"/>
            <a:ext cx="3657600" cy="1015663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000" dirty="0">
                <a:hlinkClick r:id="rId3"/>
              </a:rPr>
              <a:t>http://www.nytimes.com/interactive/2009/03/10/us/20090310-immigration-explorer.html?_r=0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7630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363" y="71438"/>
            <a:ext cx="8915400" cy="5992410"/>
          </a:xfrm>
          <a:prstGeom prst="rect">
            <a:avLst/>
          </a:prstGeom>
          <a:solidFill>
            <a:srgbClr val="CCFFFF"/>
          </a:solidFill>
          <a:ln w="349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</a:rPr>
              <a:t>NY Times Immigration Explorer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(interactive mapping website)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2800" b="1" dirty="0">
                <a:solidFill>
                  <a:srgbClr val="0000FF"/>
                </a:solidFill>
              </a:rPr>
              <a:t>6 – G4.3.3 Explain the </a:t>
            </a:r>
            <a:r>
              <a:rPr lang="en-US" sz="2800" b="1" u="sng" dirty="0">
                <a:solidFill>
                  <a:srgbClr val="0000FF"/>
                </a:solidFill>
              </a:rPr>
              <a:t>patterns</a:t>
            </a:r>
            <a:r>
              <a:rPr lang="en-US" sz="2800" b="1" dirty="0">
                <a:solidFill>
                  <a:srgbClr val="0000FF"/>
                </a:solidFill>
              </a:rPr>
              <a:t>, causes, and consequences 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of major </a:t>
            </a:r>
            <a:r>
              <a:rPr lang="en-US" sz="2800" b="1" u="sng" dirty="0">
                <a:solidFill>
                  <a:srgbClr val="0000FF"/>
                </a:solidFill>
              </a:rPr>
              <a:t>human migrations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</a:p>
          <a:p>
            <a:endParaRPr lang="en-US" sz="900" i="1" dirty="0"/>
          </a:p>
          <a:p>
            <a:pPr algn="ctr">
              <a:spcBef>
                <a:spcPts val="600"/>
              </a:spcBef>
            </a:pPr>
            <a:r>
              <a:rPr lang="en-US" sz="2000" i="1" dirty="0"/>
              <a:t>Where did immigrants come from?</a:t>
            </a:r>
          </a:p>
          <a:p>
            <a:pPr algn="ctr">
              <a:spcBef>
                <a:spcPts val="600"/>
              </a:spcBef>
            </a:pPr>
            <a:r>
              <a:rPr lang="en-US" sz="2000" i="1" dirty="0"/>
              <a:t>Where did immigrants decide to live?</a:t>
            </a:r>
          </a:p>
          <a:p>
            <a:pPr algn="ctr">
              <a:spcBef>
                <a:spcPts val="600"/>
              </a:spcBef>
            </a:pPr>
            <a:r>
              <a:rPr lang="en-US" sz="2000" i="1" dirty="0"/>
              <a:t>What social, political, and economic </a:t>
            </a:r>
            <a:r>
              <a:rPr lang="en-US" sz="2000" i="1" u="sng" dirty="0"/>
              <a:t>pull</a:t>
            </a:r>
            <a:r>
              <a:rPr lang="en-US" sz="2000" i="1" dirty="0"/>
              <a:t> factors can induce people </a:t>
            </a:r>
            <a:br>
              <a:rPr lang="en-US" sz="2000" i="1" dirty="0"/>
            </a:br>
            <a:r>
              <a:rPr lang="en-US" sz="2000" i="1" dirty="0"/>
              <a:t>to move toward a place?  </a:t>
            </a:r>
            <a:endParaRPr 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This interactive map on internet allows students to look at</a:t>
            </a:r>
            <a:br>
              <a:rPr lang="en-US" altLang="en-US" sz="2400" b="1" dirty="0"/>
            </a:br>
            <a:r>
              <a:rPr lang="en-US" altLang="en-US" sz="2400" b="1" dirty="0"/>
              <a:t>different decades as well as source regions and countries.</a:t>
            </a:r>
            <a:br>
              <a:rPr lang="en-US" altLang="en-US" sz="2400" b="1" dirty="0"/>
            </a:b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FF0000"/>
              </a:solidFill>
            </a:endParaRP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87228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B4C3ED-43D2-4E2E-AB51-CB1B7EEB143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6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6363" y="71438"/>
            <a:ext cx="8915400" cy="6924973"/>
          </a:xfrm>
          <a:prstGeom prst="rect">
            <a:avLst/>
          </a:prstGeom>
          <a:solidFill>
            <a:srgbClr val="CCFFFF"/>
          </a:solidFill>
          <a:ln w="349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000" b="1" dirty="0"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</a:rPr>
              <a:t>NY Times Immigration Explorer</a:t>
            </a:r>
          </a:p>
          <a:p>
            <a:pPr lvl="0" algn="ctr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FF0000"/>
                </a:solidFill>
                <a:latin typeface="Calibri"/>
              </a:rPr>
              <a:t>(interactive mapping website)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 i="1" dirty="0"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hlinkClick r:id="rId2"/>
              </a:rPr>
              <a:t>http://www.nytimes.com/interactive/2009/03/10/us/20090310-immigration-explorer.html?_r=0</a:t>
            </a:r>
            <a:endParaRPr lang="en-US" altLang="en-US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SUGGESTIONS: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    1. </a:t>
            </a:r>
            <a:r>
              <a:rPr lang="en-US" altLang="en-US" sz="2400" dirty="0">
                <a:solidFill>
                  <a:srgbClr val="FF0000"/>
                </a:solidFill>
              </a:rPr>
              <a:t>Give students </a:t>
            </a:r>
            <a:r>
              <a:rPr lang="en-US" altLang="en-US" sz="2400" b="1" dirty="0">
                <a:solidFill>
                  <a:srgbClr val="FF0000"/>
                </a:solidFill>
              </a:rPr>
              <a:t>a map of the U.S. that shows major cities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    2. Show </a:t>
            </a:r>
            <a:r>
              <a:rPr lang="en-US" altLang="en-US" sz="2400" b="1" u="sng" dirty="0">
                <a:solidFill>
                  <a:srgbClr val="FF0000"/>
                </a:solidFill>
              </a:rPr>
              <a:t>number of residents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rather than </a:t>
            </a:r>
            <a:r>
              <a:rPr lang="en-US" altLang="en-US" sz="2400" u="sng" dirty="0">
                <a:solidFill>
                  <a:srgbClr val="FF0000"/>
                </a:solidFill>
              </a:rPr>
              <a:t>percent of population</a:t>
            </a:r>
            <a:r>
              <a:rPr lang="en-US" altLang="en-US" sz="24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</a:rPr>
              <a:t>                                                        (See choices in </a:t>
            </a:r>
            <a:r>
              <a:rPr lang="en-US" altLang="en-US" sz="2000" i="1" u="sng" dirty="0">
                <a:solidFill>
                  <a:srgbClr val="FF0000"/>
                </a:solidFill>
              </a:rPr>
              <a:t>right</a:t>
            </a:r>
            <a:r>
              <a:rPr lang="en-US" altLang="en-US" sz="2000" i="1" dirty="0">
                <a:solidFill>
                  <a:srgbClr val="FF0000"/>
                </a:solidFill>
              </a:rPr>
              <a:t> side.)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    3. Select </a:t>
            </a:r>
            <a:r>
              <a:rPr lang="en-US" altLang="en-US" sz="2400" b="1" u="sng" dirty="0">
                <a:solidFill>
                  <a:srgbClr val="FF0000"/>
                </a:solidFill>
              </a:rPr>
              <a:t>individual</a:t>
            </a:r>
            <a:r>
              <a:rPr lang="en-US" altLang="en-US" sz="2400" b="1" dirty="0">
                <a:solidFill>
                  <a:srgbClr val="FF0000"/>
                </a:solidFill>
              </a:rPr>
              <a:t> countries </a:t>
            </a:r>
            <a:r>
              <a:rPr lang="en-US" altLang="en-US" sz="2400" dirty="0">
                <a:solidFill>
                  <a:srgbClr val="FF0000"/>
                </a:solidFill>
              </a:rPr>
              <a:t>in addition to </a:t>
            </a:r>
            <a:r>
              <a:rPr lang="en-US" altLang="en-US" sz="2400" u="sng" dirty="0">
                <a:solidFill>
                  <a:srgbClr val="FF0000"/>
                </a:solidFill>
              </a:rPr>
              <a:t>all</a:t>
            </a:r>
            <a:r>
              <a:rPr lang="en-US" altLang="en-US" sz="2400" dirty="0">
                <a:solidFill>
                  <a:srgbClr val="FF0000"/>
                </a:solidFill>
              </a:rPr>
              <a:t> countries.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</a:rPr>
              <a:t>                                                        (See choices on </a:t>
            </a:r>
            <a:r>
              <a:rPr lang="en-US" altLang="en-US" sz="2000" i="1" u="sng" dirty="0">
                <a:solidFill>
                  <a:srgbClr val="FF0000"/>
                </a:solidFill>
              </a:rPr>
              <a:t>upper left</a:t>
            </a:r>
            <a:r>
              <a:rPr lang="en-US" altLang="en-US" sz="2000" i="1" dirty="0">
                <a:solidFill>
                  <a:srgbClr val="FF0000"/>
                </a:solidFill>
              </a:rPr>
              <a:t>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    4. Do “screen captures” of maps.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r>
              <a:rPr lang="en-US" altLang="en-US" sz="2400" b="1" dirty="0">
                <a:solidFill>
                  <a:srgbClr val="FF0000"/>
                </a:solidFill>
              </a:rPr>
              <a:t>                    </a:t>
            </a:r>
            <a:r>
              <a:rPr lang="en-US" altLang="en-US" sz="2000" i="1" dirty="0">
                <a:solidFill>
                  <a:srgbClr val="FF0000"/>
                </a:solidFill>
              </a:rPr>
              <a:t>(Press alt &amp; </a:t>
            </a:r>
            <a:r>
              <a:rPr lang="en-US" altLang="en-US" sz="2000" i="1" dirty="0" err="1">
                <a:solidFill>
                  <a:srgbClr val="FF0000"/>
                </a:solidFill>
              </a:rPr>
              <a:t>prt</a:t>
            </a:r>
            <a:r>
              <a:rPr lang="en-US" altLang="en-US" sz="2000" i="1" dirty="0">
                <a:solidFill>
                  <a:srgbClr val="FF0000"/>
                </a:solidFill>
              </a:rPr>
              <a:t> screen keys simultaneously; then paste into PPT.)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i="1" dirty="0">
              <a:solidFill>
                <a:srgbClr val="FF0000"/>
              </a:solidFill>
            </a:endParaRP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87228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B4C3ED-43D2-4E2E-AB51-CB1B7EEB143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4" y="192024"/>
            <a:ext cx="8763000" cy="6201698"/>
          </a:xfrm>
          <a:prstGeom prst="rect">
            <a:avLst/>
          </a:prstGeom>
          <a:solidFill>
            <a:srgbClr val="CCFFFF"/>
          </a:solidFill>
          <a:ln w="3492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latin typeface="Cambria" panose="02040503050406030204" pitchFamily="18" charset="0"/>
            </a:endParaRPr>
          </a:p>
          <a:p>
            <a:pPr algn="ctr"/>
            <a:r>
              <a:rPr lang="en-US" sz="5500" b="1" dirty="0">
                <a:latin typeface="Cambria" panose="02040503050406030204" pitchFamily="18" charset="0"/>
              </a:rPr>
              <a:t>Immigration </a:t>
            </a:r>
            <a:r>
              <a:rPr lang="en-US" sz="5000" b="1" dirty="0">
                <a:latin typeface="Cambria" panose="02040503050406030204" pitchFamily="18" charset="0"/>
              </a:rPr>
              <a:t/>
            </a:r>
            <a:br>
              <a:rPr lang="en-US" sz="5000" b="1" dirty="0">
                <a:latin typeface="Cambria" panose="02040503050406030204" pitchFamily="18" charset="0"/>
              </a:rPr>
            </a:br>
            <a:r>
              <a:rPr lang="en-US" sz="4400" b="1" dirty="0">
                <a:latin typeface="Cambria" panose="02040503050406030204" pitchFamily="18" charset="0"/>
              </a:rPr>
              <a:t>into the U.S.:</a:t>
            </a:r>
          </a:p>
          <a:p>
            <a:pPr algn="ctr"/>
            <a:endParaRPr lang="en-US" sz="2000" b="1" dirty="0">
              <a:latin typeface="Cambria" panose="02040503050406030204" pitchFamily="18" charset="0"/>
            </a:endParaRPr>
          </a:p>
          <a:p>
            <a:pPr algn="ctr"/>
            <a:r>
              <a:rPr lang="en-US" sz="3600" b="1" dirty="0">
                <a:solidFill>
                  <a:srgbClr val="000066"/>
                </a:solidFill>
                <a:latin typeface="Cambria" panose="02040503050406030204" pitchFamily="18" charset="0"/>
              </a:rPr>
              <a:t>If you were an immigrant in 1890, </a:t>
            </a:r>
            <a:br>
              <a:rPr lang="en-US" sz="3600" b="1" dirty="0">
                <a:solidFill>
                  <a:srgbClr val="000066"/>
                </a:solidFill>
                <a:latin typeface="Cambria" panose="02040503050406030204" pitchFamily="18" charset="0"/>
              </a:rPr>
            </a:br>
            <a:r>
              <a:rPr lang="en-US" sz="3600" b="1" u="sng" dirty="0">
                <a:solidFill>
                  <a:srgbClr val="000066"/>
                </a:solidFill>
                <a:latin typeface="Cambria" panose="02040503050406030204" pitchFamily="18" charset="0"/>
              </a:rPr>
              <a:t>where</a:t>
            </a:r>
            <a:r>
              <a:rPr lang="en-US" sz="3600" b="1" dirty="0">
                <a:solidFill>
                  <a:srgbClr val="000066"/>
                </a:solidFill>
                <a:latin typeface="Cambria" panose="02040503050406030204" pitchFamily="18" charset="0"/>
              </a:rPr>
              <a:t> would you choose to live </a:t>
            </a:r>
            <a:br>
              <a:rPr lang="en-US" sz="3600" b="1" dirty="0">
                <a:solidFill>
                  <a:srgbClr val="000066"/>
                </a:solidFill>
                <a:latin typeface="Cambria" panose="02040503050406030204" pitchFamily="18" charset="0"/>
              </a:rPr>
            </a:br>
            <a:r>
              <a:rPr lang="en-US" sz="3600" b="1" dirty="0">
                <a:solidFill>
                  <a:srgbClr val="000066"/>
                </a:solidFill>
                <a:latin typeface="Cambria" panose="02040503050406030204" pitchFamily="18" charset="0"/>
              </a:rPr>
              <a:t>in the U.S.?</a:t>
            </a:r>
          </a:p>
          <a:p>
            <a:pPr algn="ctr"/>
            <a:endParaRPr lang="en-US" sz="10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ctr"/>
            <a:endParaRPr lang="en-US" sz="1000" b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</a:rPr>
              <a:t>Where would you be </a:t>
            </a:r>
            <a:r>
              <a:rPr lang="en-US" sz="2800" b="1" u="sng" dirty="0">
                <a:solidFill>
                  <a:srgbClr val="000066"/>
                </a:solidFill>
                <a:latin typeface="Cambria" panose="02040503050406030204" pitchFamily="18" charset="0"/>
              </a:rPr>
              <a:t>pulled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</a:rPr>
              <a:t> </a:t>
            </a:r>
            <a:r>
              <a:rPr lang="en-US" sz="2800" b="1" u="sng" dirty="0">
                <a:solidFill>
                  <a:srgbClr val="000066"/>
                </a:solidFill>
                <a:latin typeface="Cambria" panose="02040503050406030204" pitchFamily="18" charset="0"/>
              </a:rPr>
              <a:t>to</a:t>
            </a:r>
            <a:r>
              <a:rPr lang="en-US" sz="2800" b="1" dirty="0">
                <a:solidFill>
                  <a:srgbClr val="000066"/>
                </a:solidFill>
                <a:latin typeface="Cambria" panose="02040503050406030204" pitchFamily="18" charset="0"/>
              </a:rPr>
              <a:t> within the U.S.?</a:t>
            </a:r>
          </a:p>
          <a:p>
            <a:pPr lvl="0" algn="ctr"/>
            <a:endParaRPr lang="en-US" sz="1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endParaRPr lang="en-US" sz="1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endParaRPr lang="en-US" sz="1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endParaRPr lang="en-US" sz="1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endParaRPr lang="en-US" sz="12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endParaRPr lang="en-US" sz="1600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dirty="0">
                <a:solidFill>
                  <a:prstClr val="black"/>
                </a:solidFill>
                <a:latin typeface="Cambria" panose="02040503050406030204" pitchFamily="18" charset="0"/>
              </a:rPr>
              <a:t>April, 2016 </a:t>
            </a:r>
            <a:r>
              <a:rPr lang="en-US" sz="1700" dirty="0">
                <a:latin typeface="Cambria" panose="02040503050406030204" pitchFamily="18" charset="0"/>
              </a:rPr>
              <a:t>       carol.gersmehl@gmail.com</a:t>
            </a:r>
          </a:p>
          <a:p>
            <a:pPr algn="ctr"/>
            <a:r>
              <a:rPr lang="en-US" sz="2000" b="1" dirty="0">
                <a:latin typeface="Cambria" panose="02040503050406030204" pitchFamily="18" charset="0"/>
              </a:rPr>
              <a:t>Michigan Geographic Alliance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9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76200"/>
            <a:ext cx="8458200" cy="5410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5562600"/>
            <a:ext cx="2933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From P. </a:t>
            </a:r>
            <a:r>
              <a:rPr lang="en-US" sz="1200" dirty="0" err="1"/>
              <a:t>Gersmehl</a:t>
            </a:r>
            <a:r>
              <a:rPr lang="en-US" sz="1200" dirty="0"/>
              <a:t>, Teaching Geography, CD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1000" y="1905000"/>
            <a:ext cx="46101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34250" y="304800"/>
            <a:ext cx="146685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2075825"/>
            <a:ext cx="4343400" cy="3139321"/>
          </a:xfrm>
          <a:prstGeom prst="rect">
            <a:avLst/>
          </a:prstGeom>
          <a:solidFill>
            <a:srgbClr val="CCFFFF"/>
          </a:solidFill>
          <a:ln w="7302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/>
          </a:p>
          <a:p>
            <a:pPr algn="ctr"/>
            <a:r>
              <a:rPr lang="en-US" sz="2800" b="1" dirty="0"/>
              <a:t>Pulls into the U.S.</a:t>
            </a:r>
          </a:p>
          <a:p>
            <a:pPr algn="ctr"/>
            <a:r>
              <a:rPr lang="en-US" sz="2400" b="1" dirty="0"/>
              <a:t>Foreign-born (U.S. Census):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/>
              <a:t>1890: </a:t>
            </a:r>
            <a:r>
              <a:rPr lang="en-US" sz="2400" dirty="0"/>
              <a:t> 15% were foreign-born     </a:t>
            </a:r>
            <a:br>
              <a:rPr lang="en-US" sz="2400" dirty="0"/>
            </a:br>
            <a:r>
              <a:rPr lang="en-US" sz="2400" dirty="0"/>
              <a:t>     9 million people</a:t>
            </a:r>
          </a:p>
          <a:p>
            <a:pPr algn="ctr"/>
            <a:endParaRPr lang="en-US" sz="1200" dirty="0"/>
          </a:p>
          <a:p>
            <a:pPr algn="ctr"/>
            <a:r>
              <a:rPr lang="en-US" sz="2400" b="1" dirty="0"/>
              <a:t>2010:</a:t>
            </a:r>
            <a:r>
              <a:rPr lang="en-US" sz="2400" dirty="0"/>
              <a:t>  13% were foreign-born</a:t>
            </a:r>
          </a:p>
          <a:p>
            <a:pPr algn="ctr"/>
            <a:r>
              <a:rPr lang="en-US" sz="2400" dirty="0"/>
              <a:t>     40 million people</a:t>
            </a:r>
          </a:p>
          <a:p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1" y="5285601"/>
            <a:ext cx="4000500" cy="1200329"/>
          </a:xfrm>
          <a:prstGeom prst="rect">
            <a:avLst/>
          </a:prstGeom>
          <a:solidFill>
            <a:srgbClr val="FFFF99"/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</a:rPr>
              <a:t>Which continent did most people come from 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i="1" dirty="0">
                <a:solidFill>
                  <a:srgbClr val="FF0000"/>
                </a:solidFill>
              </a:rPr>
              <a:t>before 1900?</a:t>
            </a:r>
          </a:p>
        </p:txBody>
      </p:sp>
    </p:spTree>
    <p:extLst>
      <p:ext uri="{BB962C8B-B14F-4D97-AF65-F5344CB8AC3E}">
        <p14:creationId xmlns:p14="http://schemas.microsoft.com/office/powerpoint/2010/main" val="366262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887915"/>
            <a:ext cx="9012720" cy="55890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-4200000">
            <a:off x="-313407" y="2110420"/>
            <a:ext cx="152169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Pacific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66" y="4653142"/>
            <a:ext cx="12010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Alaska</a:t>
            </a:r>
          </a:p>
          <a:p>
            <a:pPr algn="ctr"/>
            <a:r>
              <a: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 Hawaii</a:t>
            </a:r>
            <a:endParaRPr lang="en-US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4800000">
            <a:off x="1341248" y="1806953"/>
            <a:ext cx="3078087" cy="29854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Plains,</a:t>
            </a:r>
            <a:b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Mountains, 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Deserts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6487" y="2172058"/>
            <a:ext cx="2655599" cy="126188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Great Lakes,</a:t>
            </a:r>
          </a:p>
          <a:p>
            <a:pPr algn="ctr"/>
            <a:r>
              <a:rPr lang="en-US" sz="3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Midwest</a:t>
            </a:r>
            <a:endParaRPr lang="en-US" sz="3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-3000000">
            <a:off x="7090050" y="1838169"/>
            <a:ext cx="2211823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Northeast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9418" y="4237643"/>
            <a:ext cx="2210220" cy="677108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Southeast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19200" y="90785"/>
            <a:ext cx="6858000" cy="830997"/>
          </a:xfrm>
          <a:prstGeom prst="rect">
            <a:avLst/>
          </a:prstGeom>
          <a:solidFill>
            <a:srgbClr val="FFFFCC"/>
          </a:solidFill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We will use this map of regions to see</a:t>
            </a:r>
            <a:br>
              <a:rPr lang="en-US" sz="2400" dirty="0"/>
            </a:br>
            <a:r>
              <a:rPr lang="en-US" sz="2400" dirty="0"/>
              <a:t>which regions </a:t>
            </a:r>
            <a:r>
              <a:rPr lang="en-US" sz="2400" b="1" dirty="0"/>
              <a:t>PULLED</a:t>
            </a:r>
            <a:r>
              <a:rPr lang="en-US" sz="2400" dirty="0"/>
              <a:t> more immigrants before 1900.</a:t>
            </a:r>
          </a:p>
        </p:txBody>
      </p:sp>
    </p:spTree>
    <p:extLst>
      <p:ext uri="{BB962C8B-B14F-4D97-AF65-F5344CB8AC3E}">
        <p14:creationId xmlns:p14="http://schemas.microsoft.com/office/powerpoint/2010/main" val="4062180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76200"/>
            <a:ext cx="887505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7539"/>
            <a:ext cx="2438400" cy="461665"/>
          </a:xfrm>
          <a:prstGeom prst="rect">
            <a:avLst/>
          </a:prstGeom>
          <a:solidFill>
            <a:srgbClr val="FFFF99"/>
          </a:solidFill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Name regions.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49964"/>
            <a:ext cx="6266329" cy="461665"/>
          </a:xfrm>
          <a:prstGeom prst="rect">
            <a:avLst/>
          </a:prstGeom>
          <a:solidFill>
            <a:srgbClr val="FFFF99"/>
          </a:solidFill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Predict</a:t>
            </a:r>
            <a:r>
              <a:rPr lang="en-US" sz="2400" b="1" i="1" dirty="0">
                <a:solidFill>
                  <a:srgbClr val="C00000"/>
                </a:solidFill>
              </a:rPr>
              <a:t> where</a:t>
            </a:r>
            <a:r>
              <a:rPr lang="en-US" sz="2400" i="1" dirty="0">
                <a:solidFill>
                  <a:srgbClr val="C00000"/>
                </a:solidFill>
              </a:rPr>
              <a:t> foreign-born chose to live.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/>
          <a:p>
            <a:fld id="{5F640391-5A32-4782-9FAC-7C2ACACD7C16}" type="slidenum">
              <a:rPr lang="en-US" sz="1600" smtClean="0"/>
              <a:t>5</a:t>
            </a:fld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239000" y="4648200"/>
            <a:ext cx="1447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effectLst/>
              </a:rPr>
              <a:t>1890</a:t>
            </a:r>
          </a:p>
        </p:txBody>
      </p:sp>
    </p:spTree>
    <p:extLst>
      <p:ext uri="{BB962C8B-B14F-4D97-AF65-F5344CB8AC3E}">
        <p14:creationId xmlns:p14="http://schemas.microsoft.com/office/powerpoint/2010/main" val="428344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48988" y="6523454"/>
            <a:ext cx="2133600" cy="365125"/>
          </a:xfrm>
        </p:spPr>
        <p:txBody>
          <a:bodyPr/>
          <a:lstStyle/>
          <a:p>
            <a:fld id="{5F640391-5A32-4782-9FAC-7C2ACACD7C16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33400"/>
            <a:ext cx="9144000" cy="6125028"/>
            <a:chOff x="0" y="316468"/>
            <a:chExt cx="9144000" cy="61250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6468"/>
              <a:ext cx="9144000" cy="61250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33525" y="5029200"/>
              <a:ext cx="13620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Under 1 bushel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4419600"/>
              <a:ext cx="1066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Grain Production Per Acre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5754624"/>
              <a:ext cx="1666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20 bushels or more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010400" y="2676525"/>
              <a:ext cx="905388" cy="438371"/>
            </a:xfrm>
            <a:custGeom>
              <a:avLst/>
              <a:gdLst>
                <a:gd name="connsiteX0" fmla="*/ 905388 w 905388"/>
                <a:gd name="connsiteY0" fmla="*/ 400050 h 438371"/>
                <a:gd name="connsiteX1" fmla="*/ 857763 w 905388"/>
                <a:gd name="connsiteY1" fmla="*/ 371475 h 438371"/>
                <a:gd name="connsiteX2" fmla="*/ 829188 w 905388"/>
                <a:gd name="connsiteY2" fmla="*/ 352425 h 438371"/>
                <a:gd name="connsiteX3" fmla="*/ 743463 w 905388"/>
                <a:gd name="connsiteY3" fmla="*/ 314325 h 438371"/>
                <a:gd name="connsiteX4" fmla="*/ 581538 w 905388"/>
                <a:gd name="connsiteY4" fmla="*/ 323850 h 438371"/>
                <a:gd name="connsiteX5" fmla="*/ 552963 w 905388"/>
                <a:gd name="connsiteY5" fmla="*/ 333375 h 438371"/>
                <a:gd name="connsiteX6" fmla="*/ 429138 w 905388"/>
                <a:gd name="connsiteY6" fmla="*/ 352425 h 438371"/>
                <a:gd name="connsiteX7" fmla="*/ 371988 w 905388"/>
                <a:gd name="connsiteY7" fmla="*/ 371475 h 438371"/>
                <a:gd name="connsiteX8" fmla="*/ 295788 w 905388"/>
                <a:gd name="connsiteY8" fmla="*/ 390525 h 438371"/>
                <a:gd name="connsiteX9" fmla="*/ 267213 w 905388"/>
                <a:gd name="connsiteY9" fmla="*/ 400050 h 438371"/>
                <a:gd name="connsiteX10" fmla="*/ 171963 w 905388"/>
                <a:gd name="connsiteY10" fmla="*/ 409575 h 438371"/>
                <a:gd name="connsiteX11" fmla="*/ 143388 w 905388"/>
                <a:gd name="connsiteY11" fmla="*/ 419100 h 438371"/>
                <a:gd name="connsiteX12" fmla="*/ 114813 w 905388"/>
                <a:gd name="connsiteY12" fmla="*/ 438150 h 438371"/>
                <a:gd name="connsiteX13" fmla="*/ 86238 w 905388"/>
                <a:gd name="connsiteY13" fmla="*/ 428625 h 438371"/>
                <a:gd name="connsiteX14" fmla="*/ 76713 w 905388"/>
                <a:gd name="connsiteY14" fmla="*/ 390525 h 438371"/>
                <a:gd name="connsiteX15" fmla="*/ 48138 w 905388"/>
                <a:gd name="connsiteY15" fmla="*/ 371475 h 438371"/>
                <a:gd name="connsiteX16" fmla="*/ 38613 w 905388"/>
                <a:gd name="connsiteY16" fmla="*/ 171450 h 438371"/>
                <a:gd name="connsiteX17" fmla="*/ 10038 w 905388"/>
                <a:gd name="connsiteY17" fmla="*/ 85725 h 438371"/>
                <a:gd name="connsiteX18" fmla="*/ 513 w 905388"/>
                <a:gd name="connsiteY18" fmla="*/ 0 h 43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05388" h="438371">
                  <a:moveTo>
                    <a:pt x="905388" y="400050"/>
                  </a:moveTo>
                  <a:cubicBezTo>
                    <a:pt x="889513" y="390525"/>
                    <a:pt x="873462" y="381287"/>
                    <a:pt x="857763" y="371475"/>
                  </a:cubicBezTo>
                  <a:cubicBezTo>
                    <a:pt x="848055" y="365408"/>
                    <a:pt x="839649" y="357074"/>
                    <a:pt x="829188" y="352425"/>
                  </a:cubicBezTo>
                  <a:cubicBezTo>
                    <a:pt x="727173" y="307085"/>
                    <a:pt x="808132" y="357438"/>
                    <a:pt x="743463" y="314325"/>
                  </a:cubicBezTo>
                  <a:cubicBezTo>
                    <a:pt x="689488" y="317500"/>
                    <a:pt x="635338" y="318470"/>
                    <a:pt x="581538" y="323850"/>
                  </a:cubicBezTo>
                  <a:cubicBezTo>
                    <a:pt x="571548" y="324849"/>
                    <a:pt x="562764" y="331197"/>
                    <a:pt x="552963" y="333375"/>
                  </a:cubicBezTo>
                  <a:cubicBezTo>
                    <a:pt x="529174" y="338661"/>
                    <a:pt x="450407" y="349387"/>
                    <a:pt x="429138" y="352425"/>
                  </a:cubicBezTo>
                  <a:cubicBezTo>
                    <a:pt x="410088" y="358775"/>
                    <a:pt x="391469" y="366605"/>
                    <a:pt x="371988" y="371475"/>
                  </a:cubicBezTo>
                  <a:cubicBezTo>
                    <a:pt x="346588" y="377825"/>
                    <a:pt x="320626" y="382246"/>
                    <a:pt x="295788" y="390525"/>
                  </a:cubicBezTo>
                  <a:cubicBezTo>
                    <a:pt x="286263" y="393700"/>
                    <a:pt x="277136" y="398523"/>
                    <a:pt x="267213" y="400050"/>
                  </a:cubicBezTo>
                  <a:cubicBezTo>
                    <a:pt x="235676" y="404902"/>
                    <a:pt x="203713" y="406400"/>
                    <a:pt x="171963" y="409575"/>
                  </a:cubicBezTo>
                  <a:cubicBezTo>
                    <a:pt x="162438" y="412750"/>
                    <a:pt x="152368" y="414610"/>
                    <a:pt x="143388" y="419100"/>
                  </a:cubicBezTo>
                  <a:cubicBezTo>
                    <a:pt x="133149" y="424220"/>
                    <a:pt x="126105" y="436268"/>
                    <a:pt x="114813" y="438150"/>
                  </a:cubicBezTo>
                  <a:cubicBezTo>
                    <a:pt x="104909" y="439801"/>
                    <a:pt x="95763" y="431800"/>
                    <a:pt x="86238" y="428625"/>
                  </a:cubicBezTo>
                  <a:cubicBezTo>
                    <a:pt x="83063" y="415925"/>
                    <a:pt x="83975" y="401417"/>
                    <a:pt x="76713" y="390525"/>
                  </a:cubicBezTo>
                  <a:cubicBezTo>
                    <a:pt x="70363" y="381000"/>
                    <a:pt x="50099" y="382753"/>
                    <a:pt x="48138" y="371475"/>
                  </a:cubicBezTo>
                  <a:cubicBezTo>
                    <a:pt x="36701" y="305712"/>
                    <a:pt x="45984" y="237792"/>
                    <a:pt x="38613" y="171450"/>
                  </a:cubicBezTo>
                  <a:cubicBezTo>
                    <a:pt x="36708" y="154305"/>
                    <a:pt x="15753" y="108585"/>
                    <a:pt x="10038" y="85725"/>
                  </a:cubicBezTo>
                  <a:cubicBezTo>
                    <a:pt x="-3337" y="32224"/>
                    <a:pt x="513" y="60716"/>
                    <a:pt x="513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03646" y="3135630"/>
              <a:ext cx="1987704" cy="920750"/>
            </a:xfrm>
            <a:custGeom>
              <a:avLst/>
              <a:gdLst>
                <a:gd name="connsiteX0" fmla="*/ 1987704 w 1987704"/>
                <a:gd name="connsiteY0" fmla="*/ 0 h 920750"/>
                <a:gd name="connsiteX1" fmla="*/ 1981354 w 1987704"/>
                <a:gd name="connsiteY1" fmla="*/ 76200 h 920750"/>
                <a:gd name="connsiteX2" fmla="*/ 1943254 w 1987704"/>
                <a:gd name="connsiteY2" fmla="*/ 101600 h 920750"/>
                <a:gd name="connsiteX3" fmla="*/ 1905154 w 1987704"/>
                <a:gd name="connsiteY3" fmla="*/ 120650 h 920750"/>
                <a:gd name="connsiteX4" fmla="*/ 1886104 w 1987704"/>
                <a:gd name="connsiteY4" fmla="*/ 139700 h 920750"/>
                <a:gd name="connsiteX5" fmla="*/ 1873404 w 1987704"/>
                <a:gd name="connsiteY5" fmla="*/ 177800 h 920750"/>
                <a:gd name="connsiteX6" fmla="*/ 1835304 w 1987704"/>
                <a:gd name="connsiteY6" fmla="*/ 196850 h 920750"/>
                <a:gd name="connsiteX7" fmla="*/ 1822604 w 1987704"/>
                <a:gd name="connsiteY7" fmla="*/ 266700 h 920750"/>
                <a:gd name="connsiteX8" fmla="*/ 1816254 w 1987704"/>
                <a:gd name="connsiteY8" fmla="*/ 285750 h 920750"/>
                <a:gd name="connsiteX9" fmla="*/ 1809904 w 1987704"/>
                <a:gd name="connsiteY9" fmla="*/ 317500 h 920750"/>
                <a:gd name="connsiteX10" fmla="*/ 1790854 w 1987704"/>
                <a:gd name="connsiteY10" fmla="*/ 323850 h 920750"/>
                <a:gd name="connsiteX11" fmla="*/ 1771804 w 1987704"/>
                <a:gd name="connsiteY11" fmla="*/ 304800 h 920750"/>
                <a:gd name="connsiteX12" fmla="*/ 1619404 w 1987704"/>
                <a:gd name="connsiteY12" fmla="*/ 285750 h 920750"/>
                <a:gd name="connsiteX13" fmla="*/ 1574954 w 1987704"/>
                <a:gd name="connsiteY13" fmla="*/ 279400 h 920750"/>
                <a:gd name="connsiteX14" fmla="*/ 1555904 w 1987704"/>
                <a:gd name="connsiteY14" fmla="*/ 266700 h 920750"/>
                <a:gd name="connsiteX15" fmla="*/ 1530504 w 1987704"/>
                <a:gd name="connsiteY15" fmla="*/ 260350 h 920750"/>
                <a:gd name="connsiteX16" fmla="*/ 1511454 w 1987704"/>
                <a:gd name="connsiteY16" fmla="*/ 254000 h 920750"/>
                <a:gd name="connsiteX17" fmla="*/ 1467004 w 1987704"/>
                <a:gd name="connsiteY17" fmla="*/ 260350 h 920750"/>
                <a:gd name="connsiteX18" fmla="*/ 1428904 w 1987704"/>
                <a:gd name="connsiteY18" fmla="*/ 279400 h 920750"/>
                <a:gd name="connsiteX19" fmla="*/ 1397154 w 1987704"/>
                <a:gd name="connsiteY19" fmla="*/ 285750 h 920750"/>
                <a:gd name="connsiteX20" fmla="*/ 1378104 w 1987704"/>
                <a:gd name="connsiteY20" fmla="*/ 298450 h 920750"/>
                <a:gd name="connsiteX21" fmla="*/ 1359054 w 1987704"/>
                <a:gd name="connsiteY21" fmla="*/ 304800 h 920750"/>
                <a:gd name="connsiteX22" fmla="*/ 1346354 w 1987704"/>
                <a:gd name="connsiteY22" fmla="*/ 342900 h 920750"/>
                <a:gd name="connsiteX23" fmla="*/ 1340004 w 1987704"/>
                <a:gd name="connsiteY23" fmla="*/ 406400 h 920750"/>
                <a:gd name="connsiteX24" fmla="*/ 1314604 w 1987704"/>
                <a:gd name="connsiteY24" fmla="*/ 444500 h 920750"/>
                <a:gd name="connsiteX25" fmla="*/ 1308254 w 1987704"/>
                <a:gd name="connsiteY25" fmla="*/ 463550 h 920750"/>
                <a:gd name="connsiteX26" fmla="*/ 1270154 w 1987704"/>
                <a:gd name="connsiteY26" fmla="*/ 482600 h 920750"/>
                <a:gd name="connsiteX27" fmla="*/ 1193954 w 1987704"/>
                <a:gd name="connsiteY27" fmla="*/ 482600 h 920750"/>
                <a:gd name="connsiteX28" fmla="*/ 1187604 w 1987704"/>
                <a:gd name="connsiteY28" fmla="*/ 501650 h 920750"/>
                <a:gd name="connsiteX29" fmla="*/ 1174904 w 1987704"/>
                <a:gd name="connsiteY29" fmla="*/ 520700 h 920750"/>
                <a:gd name="connsiteX30" fmla="*/ 1143154 w 1987704"/>
                <a:gd name="connsiteY30" fmla="*/ 527050 h 920750"/>
                <a:gd name="connsiteX31" fmla="*/ 1124104 w 1987704"/>
                <a:gd name="connsiteY31" fmla="*/ 533400 h 920750"/>
                <a:gd name="connsiteX32" fmla="*/ 1016154 w 1987704"/>
                <a:gd name="connsiteY32" fmla="*/ 539750 h 920750"/>
                <a:gd name="connsiteX33" fmla="*/ 984404 w 1987704"/>
                <a:gd name="connsiteY33" fmla="*/ 546100 h 920750"/>
                <a:gd name="connsiteX34" fmla="*/ 959004 w 1987704"/>
                <a:gd name="connsiteY34" fmla="*/ 641350 h 920750"/>
                <a:gd name="connsiteX35" fmla="*/ 920904 w 1987704"/>
                <a:gd name="connsiteY35" fmla="*/ 654050 h 920750"/>
                <a:gd name="connsiteX36" fmla="*/ 914554 w 1987704"/>
                <a:gd name="connsiteY36" fmla="*/ 685800 h 920750"/>
                <a:gd name="connsiteX37" fmla="*/ 908204 w 1987704"/>
                <a:gd name="connsiteY37" fmla="*/ 704850 h 920750"/>
                <a:gd name="connsiteX38" fmla="*/ 870104 w 1987704"/>
                <a:gd name="connsiteY38" fmla="*/ 711200 h 920750"/>
                <a:gd name="connsiteX39" fmla="*/ 851054 w 1987704"/>
                <a:gd name="connsiteY39" fmla="*/ 723900 h 920750"/>
                <a:gd name="connsiteX40" fmla="*/ 825654 w 1987704"/>
                <a:gd name="connsiteY40" fmla="*/ 730250 h 920750"/>
                <a:gd name="connsiteX41" fmla="*/ 819304 w 1987704"/>
                <a:gd name="connsiteY41" fmla="*/ 749300 h 920750"/>
                <a:gd name="connsiteX42" fmla="*/ 819304 w 1987704"/>
                <a:gd name="connsiteY42" fmla="*/ 806450 h 920750"/>
                <a:gd name="connsiteX43" fmla="*/ 793904 w 1987704"/>
                <a:gd name="connsiteY43" fmla="*/ 812800 h 920750"/>
                <a:gd name="connsiteX44" fmla="*/ 774854 w 1987704"/>
                <a:gd name="connsiteY44" fmla="*/ 850900 h 920750"/>
                <a:gd name="connsiteX45" fmla="*/ 749454 w 1987704"/>
                <a:gd name="connsiteY45" fmla="*/ 920750 h 920750"/>
                <a:gd name="connsiteX46" fmla="*/ 698654 w 1987704"/>
                <a:gd name="connsiteY46" fmla="*/ 914400 h 920750"/>
                <a:gd name="connsiteX47" fmla="*/ 705004 w 1987704"/>
                <a:gd name="connsiteY47" fmla="*/ 895350 h 920750"/>
                <a:gd name="connsiteX48" fmla="*/ 717704 w 1987704"/>
                <a:gd name="connsiteY48" fmla="*/ 876300 h 920750"/>
                <a:gd name="connsiteX49" fmla="*/ 711354 w 1987704"/>
                <a:gd name="connsiteY49" fmla="*/ 857250 h 920750"/>
                <a:gd name="connsiteX50" fmla="*/ 641504 w 1987704"/>
                <a:gd name="connsiteY50" fmla="*/ 838200 h 920750"/>
                <a:gd name="connsiteX51" fmla="*/ 285904 w 1987704"/>
                <a:gd name="connsiteY51" fmla="*/ 844550 h 920750"/>
                <a:gd name="connsiteX52" fmla="*/ 266854 w 1987704"/>
                <a:gd name="connsiteY52" fmla="*/ 850900 h 920750"/>
                <a:gd name="connsiteX53" fmla="*/ 216054 w 1987704"/>
                <a:gd name="connsiteY53" fmla="*/ 857250 h 920750"/>
                <a:gd name="connsiteX54" fmla="*/ 197004 w 1987704"/>
                <a:gd name="connsiteY54" fmla="*/ 863600 h 920750"/>
                <a:gd name="connsiteX55" fmla="*/ 146204 w 1987704"/>
                <a:gd name="connsiteY55" fmla="*/ 850900 h 920750"/>
                <a:gd name="connsiteX56" fmla="*/ 31904 w 1987704"/>
                <a:gd name="connsiteY56" fmla="*/ 857250 h 920750"/>
                <a:gd name="connsiteX57" fmla="*/ 154 w 1987704"/>
                <a:gd name="connsiteY57" fmla="*/ 863600 h 92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87704" h="920750">
                  <a:moveTo>
                    <a:pt x="1987704" y="0"/>
                  </a:moveTo>
                  <a:cubicBezTo>
                    <a:pt x="1985587" y="25400"/>
                    <a:pt x="1991570" y="52849"/>
                    <a:pt x="1981354" y="76200"/>
                  </a:cubicBezTo>
                  <a:cubicBezTo>
                    <a:pt x="1975236" y="90184"/>
                    <a:pt x="1955954" y="93133"/>
                    <a:pt x="1943254" y="101600"/>
                  </a:cubicBezTo>
                  <a:cubicBezTo>
                    <a:pt x="1918635" y="118013"/>
                    <a:pt x="1931444" y="111887"/>
                    <a:pt x="1905154" y="120650"/>
                  </a:cubicBezTo>
                  <a:cubicBezTo>
                    <a:pt x="1898804" y="127000"/>
                    <a:pt x="1890465" y="131850"/>
                    <a:pt x="1886104" y="139700"/>
                  </a:cubicBezTo>
                  <a:cubicBezTo>
                    <a:pt x="1879603" y="151402"/>
                    <a:pt x="1884543" y="170374"/>
                    <a:pt x="1873404" y="177800"/>
                  </a:cubicBezTo>
                  <a:cubicBezTo>
                    <a:pt x="1848785" y="194213"/>
                    <a:pt x="1861594" y="188087"/>
                    <a:pt x="1835304" y="196850"/>
                  </a:cubicBezTo>
                  <a:cubicBezTo>
                    <a:pt x="1820741" y="240538"/>
                    <a:pt x="1836964" y="187718"/>
                    <a:pt x="1822604" y="266700"/>
                  </a:cubicBezTo>
                  <a:cubicBezTo>
                    <a:pt x="1821407" y="273286"/>
                    <a:pt x="1817877" y="279256"/>
                    <a:pt x="1816254" y="285750"/>
                  </a:cubicBezTo>
                  <a:cubicBezTo>
                    <a:pt x="1813636" y="296221"/>
                    <a:pt x="1815891" y="308520"/>
                    <a:pt x="1809904" y="317500"/>
                  </a:cubicBezTo>
                  <a:cubicBezTo>
                    <a:pt x="1806191" y="323069"/>
                    <a:pt x="1797204" y="321733"/>
                    <a:pt x="1790854" y="323850"/>
                  </a:cubicBezTo>
                  <a:cubicBezTo>
                    <a:pt x="1784504" y="317500"/>
                    <a:pt x="1779654" y="309161"/>
                    <a:pt x="1771804" y="304800"/>
                  </a:cubicBezTo>
                  <a:cubicBezTo>
                    <a:pt x="1730526" y="281868"/>
                    <a:pt x="1652942" y="287613"/>
                    <a:pt x="1619404" y="285750"/>
                  </a:cubicBezTo>
                  <a:cubicBezTo>
                    <a:pt x="1604587" y="283633"/>
                    <a:pt x="1589290" y="283701"/>
                    <a:pt x="1574954" y="279400"/>
                  </a:cubicBezTo>
                  <a:cubicBezTo>
                    <a:pt x="1567644" y="277207"/>
                    <a:pt x="1562919" y="269706"/>
                    <a:pt x="1555904" y="266700"/>
                  </a:cubicBezTo>
                  <a:cubicBezTo>
                    <a:pt x="1547882" y="263262"/>
                    <a:pt x="1538895" y="262748"/>
                    <a:pt x="1530504" y="260350"/>
                  </a:cubicBezTo>
                  <a:cubicBezTo>
                    <a:pt x="1524068" y="258511"/>
                    <a:pt x="1517804" y="256117"/>
                    <a:pt x="1511454" y="254000"/>
                  </a:cubicBezTo>
                  <a:cubicBezTo>
                    <a:pt x="1496637" y="256117"/>
                    <a:pt x="1481680" y="257415"/>
                    <a:pt x="1467004" y="260350"/>
                  </a:cubicBezTo>
                  <a:cubicBezTo>
                    <a:pt x="1424757" y="268799"/>
                    <a:pt x="1471717" y="263345"/>
                    <a:pt x="1428904" y="279400"/>
                  </a:cubicBezTo>
                  <a:cubicBezTo>
                    <a:pt x="1418798" y="283190"/>
                    <a:pt x="1407737" y="283633"/>
                    <a:pt x="1397154" y="285750"/>
                  </a:cubicBezTo>
                  <a:cubicBezTo>
                    <a:pt x="1390804" y="289983"/>
                    <a:pt x="1384930" y="295037"/>
                    <a:pt x="1378104" y="298450"/>
                  </a:cubicBezTo>
                  <a:cubicBezTo>
                    <a:pt x="1372117" y="301443"/>
                    <a:pt x="1362945" y="299353"/>
                    <a:pt x="1359054" y="304800"/>
                  </a:cubicBezTo>
                  <a:cubicBezTo>
                    <a:pt x="1351273" y="315693"/>
                    <a:pt x="1346354" y="342900"/>
                    <a:pt x="1346354" y="342900"/>
                  </a:cubicBezTo>
                  <a:cubicBezTo>
                    <a:pt x="1344237" y="364067"/>
                    <a:pt x="1346349" y="386096"/>
                    <a:pt x="1340004" y="406400"/>
                  </a:cubicBezTo>
                  <a:cubicBezTo>
                    <a:pt x="1335451" y="420969"/>
                    <a:pt x="1319431" y="430020"/>
                    <a:pt x="1314604" y="444500"/>
                  </a:cubicBezTo>
                  <a:cubicBezTo>
                    <a:pt x="1312487" y="450850"/>
                    <a:pt x="1312435" y="458323"/>
                    <a:pt x="1308254" y="463550"/>
                  </a:cubicBezTo>
                  <a:cubicBezTo>
                    <a:pt x="1299302" y="474741"/>
                    <a:pt x="1282703" y="478417"/>
                    <a:pt x="1270154" y="482600"/>
                  </a:cubicBezTo>
                  <a:cubicBezTo>
                    <a:pt x="1241698" y="473115"/>
                    <a:pt x="1232622" y="467133"/>
                    <a:pt x="1193954" y="482600"/>
                  </a:cubicBezTo>
                  <a:cubicBezTo>
                    <a:pt x="1187739" y="485086"/>
                    <a:pt x="1190597" y="495663"/>
                    <a:pt x="1187604" y="501650"/>
                  </a:cubicBezTo>
                  <a:cubicBezTo>
                    <a:pt x="1184191" y="508476"/>
                    <a:pt x="1181530" y="516914"/>
                    <a:pt x="1174904" y="520700"/>
                  </a:cubicBezTo>
                  <a:cubicBezTo>
                    <a:pt x="1165533" y="526055"/>
                    <a:pt x="1153625" y="524432"/>
                    <a:pt x="1143154" y="527050"/>
                  </a:cubicBezTo>
                  <a:cubicBezTo>
                    <a:pt x="1136660" y="528673"/>
                    <a:pt x="1130764" y="532734"/>
                    <a:pt x="1124104" y="533400"/>
                  </a:cubicBezTo>
                  <a:cubicBezTo>
                    <a:pt x="1088237" y="536987"/>
                    <a:pt x="1052137" y="537633"/>
                    <a:pt x="1016154" y="539750"/>
                  </a:cubicBezTo>
                  <a:cubicBezTo>
                    <a:pt x="1005571" y="541867"/>
                    <a:pt x="994510" y="542310"/>
                    <a:pt x="984404" y="546100"/>
                  </a:cubicBezTo>
                  <a:cubicBezTo>
                    <a:pt x="937544" y="563672"/>
                    <a:pt x="983467" y="588930"/>
                    <a:pt x="959004" y="641350"/>
                  </a:cubicBezTo>
                  <a:cubicBezTo>
                    <a:pt x="953343" y="653481"/>
                    <a:pt x="920904" y="654050"/>
                    <a:pt x="920904" y="654050"/>
                  </a:cubicBezTo>
                  <a:cubicBezTo>
                    <a:pt x="918787" y="664633"/>
                    <a:pt x="917172" y="675329"/>
                    <a:pt x="914554" y="685800"/>
                  </a:cubicBezTo>
                  <a:cubicBezTo>
                    <a:pt x="912931" y="692294"/>
                    <a:pt x="914016" y="701529"/>
                    <a:pt x="908204" y="704850"/>
                  </a:cubicBezTo>
                  <a:cubicBezTo>
                    <a:pt x="897025" y="711238"/>
                    <a:pt x="882804" y="709083"/>
                    <a:pt x="870104" y="711200"/>
                  </a:cubicBezTo>
                  <a:cubicBezTo>
                    <a:pt x="863754" y="715433"/>
                    <a:pt x="858069" y="720894"/>
                    <a:pt x="851054" y="723900"/>
                  </a:cubicBezTo>
                  <a:cubicBezTo>
                    <a:pt x="843032" y="727338"/>
                    <a:pt x="832469" y="724798"/>
                    <a:pt x="825654" y="730250"/>
                  </a:cubicBezTo>
                  <a:cubicBezTo>
                    <a:pt x="820427" y="734431"/>
                    <a:pt x="821421" y="742950"/>
                    <a:pt x="819304" y="749300"/>
                  </a:cubicBezTo>
                  <a:cubicBezTo>
                    <a:pt x="820269" y="755089"/>
                    <a:pt x="833097" y="795415"/>
                    <a:pt x="819304" y="806450"/>
                  </a:cubicBezTo>
                  <a:cubicBezTo>
                    <a:pt x="812489" y="811902"/>
                    <a:pt x="802371" y="810683"/>
                    <a:pt x="793904" y="812800"/>
                  </a:cubicBezTo>
                  <a:cubicBezTo>
                    <a:pt x="784152" y="827428"/>
                    <a:pt x="777775" y="833373"/>
                    <a:pt x="774854" y="850900"/>
                  </a:cubicBezTo>
                  <a:cubicBezTo>
                    <a:pt x="763615" y="918332"/>
                    <a:pt x="786063" y="896344"/>
                    <a:pt x="749454" y="920750"/>
                  </a:cubicBezTo>
                  <a:cubicBezTo>
                    <a:pt x="732521" y="918633"/>
                    <a:pt x="713471" y="922867"/>
                    <a:pt x="698654" y="914400"/>
                  </a:cubicBezTo>
                  <a:cubicBezTo>
                    <a:pt x="692842" y="911079"/>
                    <a:pt x="702011" y="901337"/>
                    <a:pt x="705004" y="895350"/>
                  </a:cubicBezTo>
                  <a:cubicBezTo>
                    <a:pt x="708417" y="888524"/>
                    <a:pt x="713471" y="882650"/>
                    <a:pt x="717704" y="876300"/>
                  </a:cubicBezTo>
                  <a:cubicBezTo>
                    <a:pt x="715587" y="869950"/>
                    <a:pt x="715535" y="862477"/>
                    <a:pt x="711354" y="857250"/>
                  </a:cubicBezTo>
                  <a:cubicBezTo>
                    <a:pt x="695345" y="837239"/>
                    <a:pt x="661326" y="840678"/>
                    <a:pt x="641504" y="838200"/>
                  </a:cubicBezTo>
                  <a:lnTo>
                    <a:pt x="285904" y="844550"/>
                  </a:lnTo>
                  <a:cubicBezTo>
                    <a:pt x="279214" y="844777"/>
                    <a:pt x="273440" y="849703"/>
                    <a:pt x="266854" y="850900"/>
                  </a:cubicBezTo>
                  <a:cubicBezTo>
                    <a:pt x="250064" y="853953"/>
                    <a:pt x="232987" y="855133"/>
                    <a:pt x="216054" y="857250"/>
                  </a:cubicBezTo>
                  <a:cubicBezTo>
                    <a:pt x="209704" y="859367"/>
                    <a:pt x="203670" y="864206"/>
                    <a:pt x="197004" y="863600"/>
                  </a:cubicBezTo>
                  <a:cubicBezTo>
                    <a:pt x="179621" y="862020"/>
                    <a:pt x="146204" y="850900"/>
                    <a:pt x="146204" y="850900"/>
                  </a:cubicBezTo>
                  <a:cubicBezTo>
                    <a:pt x="108104" y="853017"/>
                    <a:pt x="69891" y="853632"/>
                    <a:pt x="31904" y="857250"/>
                  </a:cubicBezTo>
                  <a:cubicBezTo>
                    <a:pt x="-48827" y="864939"/>
                    <a:pt x="56018" y="863600"/>
                    <a:pt x="154" y="86360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13275" y="1500505"/>
              <a:ext cx="368300" cy="2387600"/>
            </a:xfrm>
            <a:custGeom>
              <a:avLst/>
              <a:gdLst>
                <a:gd name="connsiteX0" fmla="*/ 361950 w 368300"/>
                <a:gd name="connsiteY0" fmla="*/ 2387600 h 2387600"/>
                <a:gd name="connsiteX1" fmla="*/ 368300 w 368300"/>
                <a:gd name="connsiteY1" fmla="*/ 2222500 h 2387600"/>
                <a:gd name="connsiteX2" fmla="*/ 361950 w 368300"/>
                <a:gd name="connsiteY2" fmla="*/ 2190750 h 2387600"/>
                <a:gd name="connsiteX3" fmla="*/ 355600 w 368300"/>
                <a:gd name="connsiteY3" fmla="*/ 1930400 h 2387600"/>
                <a:gd name="connsiteX4" fmla="*/ 336550 w 368300"/>
                <a:gd name="connsiteY4" fmla="*/ 1892300 h 2387600"/>
                <a:gd name="connsiteX5" fmla="*/ 311150 w 368300"/>
                <a:gd name="connsiteY5" fmla="*/ 1866900 h 2387600"/>
                <a:gd name="connsiteX6" fmla="*/ 304800 w 368300"/>
                <a:gd name="connsiteY6" fmla="*/ 1841500 h 2387600"/>
                <a:gd name="connsiteX7" fmla="*/ 304800 w 368300"/>
                <a:gd name="connsiteY7" fmla="*/ 1758950 h 2387600"/>
                <a:gd name="connsiteX8" fmla="*/ 285750 w 368300"/>
                <a:gd name="connsiteY8" fmla="*/ 1752600 h 2387600"/>
                <a:gd name="connsiteX9" fmla="*/ 241300 w 368300"/>
                <a:gd name="connsiteY9" fmla="*/ 1695450 h 2387600"/>
                <a:gd name="connsiteX10" fmla="*/ 234950 w 368300"/>
                <a:gd name="connsiteY10" fmla="*/ 1676400 h 2387600"/>
                <a:gd name="connsiteX11" fmla="*/ 203200 w 368300"/>
                <a:gd name="connsiteY11" fmla="*/ 1631950 h 2387600"/>
                <a:gd name="connsiteX12" fmla="*/ 196850 w 368300"/>
                <a:gd name="connsiteY12" fmla="*/ 1612900 h 2387600"/>
                <a:gd name="connsiteX13" fmla="*/ 190500 w 368300"/>
                <a:gd name="connsiteY13" fmla="*/ 1562100 h 2387600"/>
                <a:gd name="connsiteX14" fmla="*/ 177800 w 368300"/>
                <a:gd name="connsiteY14" fmla="*/ 1498600 h 2387600"/>
                <a:gd name="connsiteX15" fmla="*/ 171450 w 368300"/>
                <a:gd name="connsiteY15" fmla="*/ 1479550 h 2387600"/>
                <a:gd name="connsiteX16" fmla="*/ 165100 w 368300"/>
                <a:gd name="connsiteY16" fmla="*/ 1447800 h 2387600"/>
                <a:gd name="connsiteX17" fmla="*/ 158750 w 368300"/>
                <a:gd name="connsiteY17" fmla="*/ 1422400 h 2387600"/>
                <a:gd name="connsiteX18" fmla="*/ 133350 w 368300"/>
                <a:gd name="connsiteY18" fmla="*/ 1384300 h 2387600"/>
                <a:gd name="connsiteX19" fmla="*/ 127000 w 368300"/>
                <a:gd name="connsiteY19" fmla="*/ 1339850 h 2387600"/>
                <a:gd name="connsiteX20" fmla="*/ 120650 w 368300"/>
                <a:gd name="connsiteY20" fmla="*/ 1301750 h 2387600"/>
                <a:gd name="connsiteX21" fmla="*/ 101600 w 368300"/>
                <a:gd name="connsiteY21" fmla="*/ 1289050 h 2387600"/>
                <a:gd name="connsiteX22" fmla="*/ 101600 w 368300"/>
                <a:gd name="connsiteY22" fmla="*/ 1174750 h 2387600"/>
                <a:gd name="connsiteX23" fmla="*/ 120650 w 368300"/>
                <a:gd name="connsiteY23" fmla="*/ 1162050 h 2387600"/>
                <a:gd name="connsiteX24" fmla="*/ 127000 w 368300"/>
                <a:gd name="connsiteY24" fmla="*/ 1136650 h 2387600"/>
                <a:gd name="connsiteX25" fmla="*/ 101600 w 368300"/>
                <a:gd name="connsiteY25" fmla="*/ 1098550 h 2387600"/>
                <a:gd name="connsiteX26" fmla="*/ 95250 w 368300"/>
                <a:gd name="connsiteY26" fmla="*/ 920750 h 2387600"/>
                <a:gd name="connsiteX27" fmla="*/ 88900 w 368300"/>
                <a:gd name="connsiteY27" fmla="*/ 895350 h 2387600"/>
                <a:gd name="connsiteX28" fmla="*/ 107950 w 368300"/>
                <a:gd name="connsiteY28" fmla="*/ 825500 h 2387600"/>
                <a:gd name="connsiteX29" fmla="*/ 101600 w 368300"/>
                <a:gd name="connsiteY29" fmla="*/ 793750 h 2387600"/>
                <a:gd name="connsiteX30" fmla="*/ 95250 w 368300"/>
                <a:gd name="connsiteY30" fmla="*/ 730250 h 2387600"/>
                <a:gd name="connsiteX31" fmla="*/ 69850 w 368300"/>
                <a:gd name="connsiteY31" fmla="*/ 692150 h 2387600"/>
                <a:gd name="connsiteX32" fmla="*/ 57150 w 368300"/>
                <a:gd name="connsiteY32" fmla="*/ 654050 h 2387600"/>
                <a:gd name="connsiteX33" fmla="*/ 76200 w 368300"/>
                <a:gd name="connsiteY33" fmla="*/ 584200 h 2387600"/>
                <a:gd name="connsiteX34" fmla="*/ 69850 w 368300"/>
                <a:gd name="connsiteY34" fmla="*/ 469900 h 2387600"/>
                <a:gd name="connsiteX35" fmla="*/ 63500 w 368300"/>
                <a:gd name="connsiteY35" fmla="*/ 450850 h 2387600"/>
                <a:gd name="connsiteX36" fmla="*/ 50800 w 368300"/>
                <a:gd name="connsiteY36" fmla="*/ 400050 h 2387600"/>
                <a:gd name="connsiteX37" fmla="*/ 44450 w 368300"/>
                <a:gd name="connsiteY37" fmla="*/ 374650 h 2387600"/>
                <a:gd name="connsiteX38" fmla="*/ 38100 w 368300"/>
                <a:gd name="connsiteY38" fmla="*/ 355600 h 2387600"/>
                <a:gd name="connsiteX39" fmla="*/ 31750 w 368300"/>
                <a:gd name="connsiteY39" fmla="*/ 241300 h 2387600"/>
                <a:gd name="connsiteX40" fmla="*/ 19050 w 368300"/>
                <a:gd name="connsiteY40" fmla="*/ 222250 h 2387600"/>
                <a:gd name="connsiteX41" fmla="*/ 12700 w 368300"/>
                <a:gd name="connsiteY41" fmla="*/ 203200 h 2387600"/>
                <a:gd name="connsiteX42" fmla="*/ 6350 w 368300"/>
                <a:gd name="connsiteY42" fmla="*/ 158750 h 2387600"/>
                <a:gd name="connsiteX43" fmla="*/ 0 w 368300"/>
                <a:gd name="connsiteY43" fmla="*/ 0 h 238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8300" h="2387600">
                  <a:moveTo>
                    <a:pt x="361950" y="2387600"/>
                  </a:moveTo>
                  <a:cubicBezTo>
                    <a:pt x="364067" y="2332567"/>
                    <a:pt x="368300" y="2277574"/>
                    <a:pt x="368300" y="2222500"/>
                  </a:cubicBezTo>
                  <a:cubicBezTo>
                    <a:pt x="368300" y="2211707"/>
                    <a:pt x="362419" y="2201533"/>
                    <a:pt x="361950" y="2190750"/>
                  </a:cubicBezTo>
                  <a:cubicBezTo>
                    <a:pt x="358179" y="2104023"/>
                    <a:pt x="359542" y="2017120"/>
                    <a:pt x="355600" y="1930400"/>
                  </a:cubicBezTo>
                  <a:cubicBezTo>
                    <a:pt x="355059" y="1918501"/>
                    <a:pt x="343588" y="1900511"/>
                    <a:pt x="336550" y="1892300"/>
                  </a:cubicBezTo>
                  <a:cubicBezTo>
                    <a:pt x="328758" y="1883209"/>
                    <a:pt x="319617" y="1875367"/>
                    <a:pt x="311150" y="1866900"/>
                  </a:cubicBezTo>
                  <a:cubicBezTo>
                    <a:pt x="309033" y="1858433"/>
                    <a:pt x="304800" y="1850227"/>
                    <a:pt x="304800" y="1841500"/>
                  </a:cubicBezTo>
                  <a:cubicBezTo>
                    <a:pt x="304800" y="1791654"/>
                    <a:pt x="336270" y="1837624"/>
                    <a:pt x="304800" y="1758950"/>
                  </a:cubicBezTo>
                  <a:cubicBezTo>
                    <a:pt x="302314" y="1752735"/>
                    <a:pt x="292100" y="1754717"/>
                    <a:pt x="285750" y="1752600"/>
                  </a:cubicBezTo>
                  <a:cubicBezTo>
                    <a:pt x="255369" y="1707028"/>
                    <a:pt x="271143" y="1725293"/>
                    <a:pt x="241300" y="1695450"/>
                  </a:cubicBezTo>
                  <a:cubicBezTo>
                    <a:pt x="239183" y="1689100"/>
                    <a:pt x="238271" y="1682212"/>
                    <a:pt x="234950" y="1676400"/>
                  </a:cubicBezTo>
                  <a:cubicBezTo>
                    <a:pt x="223445" y="1656266"/>
                    <a:pt x="213028" y="1651606"/>
                    <a:pt x="203200" y="1631950"/>
                  </a:cubicBezTo>
                  <a:cubicBezTo>
                    <a:pt x="200207" y="1625963"/>
                    <a:pt x="198967" y="1619250"/>
                    <a:pt x="196850" y="1612900"/>
                  </a:cubicBezTo>
                  <a:cubicBezTo>
                    <a:pt x="194733" y="1595967"/>
                    <a:pt x="193305" y="1578933"/>
                    <a:pt x="190500" y="1562100"/>
                  </a:cubicBezTo>
                  <a:cubicBezTo>
                    <a:pt x="186951" y="1540808"/>
                    <a:pt x="184626" y="1519078"/>
                    <a:pt x="177800" y="1498600"/>
                  </a:cubicBezTo>
                  <a:cubicBezTo>
                    <a:pt x="175683" y="1492250"/>
                    <a:pt x="173073" y="1486044"/>
                    <a:pt x="171450" y="1479550"/>
                  </a:cubicBezTo>
                  <a:cubicBezTo>
                    <a:pt x="168832" y="1469079"/>
                    <a:pt x="167441" y="1458336"/>
                    <a:pt x="165100" y="1447800"/>
                  </a:cubicBezTo>
                  <a:cubicBezTo>
                    <a:pt x="163207" y="1439281"/>
                    <a:pt x="162653" y="1430206"/>
                    <a:pt x="158750" y="1422400"/>
                  </a:cubicBezTo>
                  <a:cubicBezTo>
                    <a:pt x="151924" y="1408748"/>
                    <a:pt x="133350" y="1384300"/>
                    <a:pt x="133350" y="1384300"/>
                  </a:cubicBezTo>
                  <a:cubicBezTo>
                    <a:pt x="131233" y="1369483"/>
                    <a:pt x="129276" y="1354643"/>
                    <a:pt x="127000" y="1339850"/>
                  </a:cubicBezTo>
                  <a:cubicBezTo>
                    <a:pt x="125042" y="1327125"/>
                    <a:pt x="126408" y="1313266"/>
                    <a:pt x="120650" y="1301750"/>
                  </a:cubicBezTo>
                  <a:cubicBezTo>
                    <a:pt x="117237" y="1294924"/>
                    <a:pt x="107950" y="1293283"/>
                    <a:pt x="101600" y="1289050"/>
                  </a:cubicBezTo>
                  <a:cubicBezTo>
                    <a:pt x="92805" y="1245075"/>
                    <a:pt x="86834" y="1230121"/>
                    <a:pt x="101600" y="1174750"/>
                  </a:cubicBezTo>
                  <a:cubicBezTo>
                    <a:pt x="103566" y="1167376"/>
                    <a:pt x="114300" y="1166283"/>
                    <a:pt x="120650" y="1162050"/>
                  </a:cubicBezTo>
                  <a:cubicBezTo>
                    <a:pt x="122767" y="1153583"/>
                    <a:pt x="129508" y="1145009"/>
                    <a:pt x="127000" y="1136650"/>
                  </a:cubicBezTo>
                  <a:cubicBezTo>
                    <a:pt x="122614" y="1122030"/>
                    <a:pt x="101600" y="1098550"/>
                    <a:pt x="101600" y="1098550"/>
                  </a:cubicBezTo>
                  <a:cubicBezTo>
                    <a:pt x="99483" y="1039283"/>
                    <a:pt x="98949" y="979939"/>
                    <a:pt x="95250" y="920750"/>
                  </a:cubicBezTo>
                  <a:cubicBezTo>
                    <a:pt x="94706" y="912040"/>
                    <a:pt x="88900" y="904077"/>
                    <a:pt x="88900" y="895350"/>
                  </a:cubicBezTo>
                  <a:cubicBezTo>
                    <a:pt x="88900" y="847922"/>
                    <a:pt x="89047" y="853854"/>
                    <a:pt x="107950" y="825500"/>
                  </a:cubicBezTo>
                  <a:cubicBezTo>
                    <a:pt x="105833" y="814917"/>
                    <a:pt x="103026" y="804448"/>
                    <a:pt x="101600" y="793750"/>
                  </a:cubicBezTo>
                  <a:cubicBezTo>
                    <a:pt x="98789" y="772664"/>
                    <a:pt x="101595" y="750554"/>
                    <a:pt x="95250" y="730250"/>
                  </a:cubicBezTo>
                  <a:cubicBezTo>
                    <a:pt x="90697" y="715681"/>
                    <a:pt x="74677" y="706630"/>
                    <a:pt x="69850" y="692150"/>
                  </a:cubicBezTo>
                  <a:lnTo>
                    <a:pt x="57150" y="654050"/>
                  </a:lnTo>
                  <a:cubicBezTo>
                    <a:pt x="73263" y="605711"/>
                    <a:pt x="67225" y="629077"/>
                    <a:pt x="76200" y="584200"/>
                  </a:cubicBezTo>
                  <a:cubicBezTo>
                    <a:pt x="74083" y="546100"/>
                    <a:pt x="73468" y="507887"/>
                    <a:pt x="69850" y="469900"/>
                  </a:cubicBezTo>
                  <a:cubicBezTo>
                    <a:pt x="69215" y="463237"/>
                    <a:pt x="65261" y="457308"/>
                    <a:pt x="63500" y="450850"/>
                  </a:cubicBezTo>
                  <a:cubicBezTo>
                    <a:pt x="58907" y="434011"/>
                    <a:pt x="55033" y="416983"/>
                    <a:pt x="50800" y="400050"/>
                  </a:cubicBezTo>
                  <a:cubicBezTo>
                    <a:pt x="48683" y="391583"/>
                    <a:pt x="47210" y="382929"/>
                    <a:pt x="44450" y="374650"/>
                  </a:cubicBezTo>
                  <a:lnTo>
                    <a:pt x="38100" y="355600"/>
                  </a:lnTo>
                  <a:cubicBezTo>
                    <a:pt x="35983" y="317500"/>
                    <a:pt x="37146" y="279075"/>
                    <a:pt x="31750" y="241300"/>
                  </a:cubicBezTo>
                  <a:cubicBezTo>
                    <a:pt x="30671" y="233745"/>
                    <a:pt x="22463" y="229076"/>
                    <a:pt x="19050" y="222250"/>
                  </a:cubicBezTo>
                  <a:cubicBezTo>
                    <a:pt x="16057" y="216263"/>
                    <a:pt x="14817" y="209550"/>
                    <a:pt x="12700" y="203200"/>
                  </a:cubicBezTo>
                  <a:cubicBezTo>
                    <a:pt x="10583" y="188383"/>
                    <a:pt x="7346" y="173684"/>
                    <a:pt x="6350" y="158750"/>
                  </a:cubicBezTo>
                  <a:cubicBezTo>
                    <a:pt x="-184" y="60742"/>
                    <a:pt x="0" y="56888"/>
                    <a:pt x="0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006975" y="4083050"/>
              <a:ext cx="203200" cy="1270000"/>
            </a:xfrm>
            <a:custGeom>
              <a:avLst/>
              <a:gdLst>
                <a:gd name="connsiteX0" fmla="*/ 0 w 203200"/>
                <a:gd name="connsiteY0" fmla="*/ 0 h 1270000"/>
                <a:gd name="connsiteX1" fmla="*/ 6350 w 203200"/>
                <a:gd name="connsiteY1" fmla="*/ 88900 h 1270000"/>
                <a:gd name="connsiteX2" fmla="*/ 12700 w 203200"/>
                <a:gd name="connsiteY2" fmla="*/ 107950 h 1270000"/>
                <a:gd name="connsiteX3" fmla="*/ 25400 w 203200"/>
                <a:gd name="connsiteY3" fmla="*/ 171450 h 1270000"/>
                <a:gd name="connsiteX4" fmla="*/ 31750 w 203200"/>
                <a:gd name="connsiteY4" fmla="*/ 355600 h 1270000"/>
                <a:gd name="connsiteX5" fmla="*/ 38100 w 203200"/>
                <a:gd name="connsiteY5" fmla="*/ 374650 h 1270000"/>
                <a:gd name="connsiteX6" fmla="*/ 44450 w 203200"/>
                <a:gd name="connsiteY6" fmla="*/ 527050 h 1270000"/>
                <a:gd name="connsiteX7" fmla="*/ 88900 w 203200"/>
                <a:gd name="connsiteY7" fmla="*/ 546100 h 1270000"/>
                <a:gd name="connsiteX8" fmla="*/ 101600 w 203200"/>
                <a:gd name="connsiteY8" fmla="*/ 730250 h 1270000"/>
                <a:gd name="connsiteX9" fmla="*/ 107950 w 203200"/>
                <a:gd name="connsiteY9" fmla="*/ 755650 h 1270000"/>
                <a:gd name="connsiteX10" fmla="*/ 114300 w 203200"/>
                <a:gd name="connsiteY10" fmla="*/ 800100 h 1270000"/>
                <a:gd name="connsiteX11" fmla="*/ 120650 w 203200"/>
                <a:gd name="connsiteY11" fmla="*/ 850900 h 1270000"/>
                <a:gd name="connsiteX12" fmla="*/ 177800 w 203200"/>
                <a:gd name="connsiteY12" fmla="*/ 901700 h 1270000"/>
                <a:gd name="connsiteX13" fmla="*/ 190500 w 203200"/>
                <a:gd name="connsiteY13" fmla="*/ 958850 h 1270000"/>
                <a:gd name="connsiteX14" fmla="*/ 203200 w 203200"/>
                <a:gd name="connsiteY14" fmla="*/ 1009650 h 1270000"/>
                <a:gd name="connsiteX15" fmla="*/ 196850 w 203200"/>
                <a:gd name="connsiteY15" fmla="*/ 1066800 h 1270000"/>
                <a:gd name="connsiteX16" fmla="*/ 184150 w 203200"/>
                <a:gd name="connsiteY16" fmla="*/ 1085850 h 1270000"/>
                <a:gd name="connsiteX17" fmla="*/ 171450 w 203200"/>
                <a:gd name="connsiteY17" fmla="*/ 1111250 h 1270000"/>
                <a:gd name="connsiteX18" fmla="*/ 152400 w 203200"/>
                <a:gd name="connsiteY18" fmla="*/ 1149350 h 1270000"/>
                <a:gd name="connsiteX19" fmla="*/ 165100 w 203200"/>
                <a:gd name="connsiteY19" fmla="*/ 1219200 h 1270000"/>
                <a:gd name="connsiteX20" fmla="*/ 171450 w 203200"/>
                <a:gd name="connsiteY20" fmla="*/ 1238250 h 1270000"/>
                <a:gd name="connsiteX21" fmla="*/ 152400 w 203200"/>
                <a:gd name="connsiteY21" fmla="*/ 127000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200" h="1270000">
                  <a:moveTo>
                    <a:pt x="0" y="0"/>
                  </a:moveTo>
                  <a:cubicBezTo>
                    <a:pt x="2117" y="29633"/>
                    <a:pt x="2879" y="59395"/>
                    <a:pt x="6350" y="88900"/>
                  </a:cubicBezTo>
                  <a:cubicBezTo>
                    <a:pt x="7132" y="95548"/>
                    <a:pt x="10861" y="101514"/>
                    <a:pt x="12700" y="107950"/>
                  </a:cubicBezTo>
                  <a:cubicBezTo>
                    <a:pt x="20278" y="134474"/>
                    <a:pt x="20410" y="141511"/>
                    <a:pt x="25400" y="171450"/>
                  </a:cubicBezTo>
                  <a:cubicBezTo>
                    <a:pt x="27517" y="232833"/>
                    <a:pt x="27919" y="294300"/>
                    <a:pt x="31750" y="355600"/>
                  </a:cubicBezTo>
                  <a:cubicBezTo>
                    <a:pt x="32168" y="362280"/>
                    <a:pt x="37606" y="367975"/>
                    <a:pt x="38100" y="374650"/>
                  </a:cubicBezTo>
                  <a:cubicBezTo>
                    <a:pt x="41856" y="425355"/>
                    <a:pt x="36719" y="476797"/>
                    <a:pt x="44450" y="527050"/>
                  </a:cubicBezTo>
                  <a:cubicBezTo>
                    <a:pt x="46204" y="538452"/>
                    <a:pt x="84179" y="544920"/>
                    <a:pt x="88900" y="546100"/>
                  </a:cubicBezTo>
                  <a:cubicBezTo>
                    <a:pt x="113402" y="619606"/>
                    <a:pt x="88936" y="540292"/>
                    <a:pt x="101600" y="730250"/>
                  </a:cubicBezTo>
                  <a:cubicBezTo>
                    <a:pt x="102181" y="738958"/>
                    <a:pt x="106389" y="747064"/>
                    <a:pt x="107950" y="755650"/>
                  </a:cubicBezTo>
                  <a:cubicBezTo>
                    <a:pt x="110627" y="770376"/>
                    <a:pt x="112322" y="785264"/>
                    <a:pt x="114300" y="800100"/>
                  </a:cubicBezTo>
                  <a:cubicBezTo>
                    <a:pt x="116555" y="817015"/>
                    <a:pt x="113018" y="835636"/>
                    <a:pt x="120650" y="850900"/>
                  </a:cubicBezTo>
                  <a:cubicBezTo>
                    <a:pt x="131524" y="872648"/>
                    <a:pt x="157668" y="888279"/>
                    <a:pt x="177800" y="901700"/>
                  </a:cubicBezTo>
                  <a:cubicBezTo>
                    <a:pt x="191320" y="942260"/>
                    <a:pt x="177089" y="896267"/>
                    <a:pt x="190500" y="958850"/>
                  </a:cubicBezTo>
                  <a:cubicBezTo>
                    <a:pt x="194157" y="975917"/>
                    <a:pt x="203200" y="1009650"/>
                    <a:pt x="203200" y="1009650"/>
                  </a:cubicBezTo>
                  <a:cubicBezTo>
                    <a:pt x="201083" y="1028700"/>
                    <a:pt x="201499" y="1048205"/>
                    <a:pt x="196850" y="1066800"/>
                  </a:cubicBezTo>
                  <a:cubicBezTo>
                    <a:pt x="194999" y="1074204"/>
                    <a:pt x="187936" y="1079224"/>
                    <a:pt x="184150" y="1085850"/>
                  </a:cubicBezTo>
                  <a:cubicBezTo>
                    <a:pt x="179454" y="1094069"/>
                    <a:pt x="176146" y="1103031"/>
                    <a:pt x="171450" y="1111250"/>
                  </a:cubicBezTo>
                  <a:cubicBezTo>
                    <a:pt x="151755" y="1145717"/>
                    <a:pt x="164042" y="1114423"/>
                    <a:pt x="152400" y="1149350"/>
                  </a:cubicBezTo>
                  <a:cubicBezTo>
                    <a:pt x="155231" y="1166334"/>
                    <a:pt x="160662" y="1201450"/>
                    <a:pt x="165100" y="1219200"/>
                  </a:cubicBezTo>
                  <a:cubicBezTo>
                    <a:pt x="166723" y="1225694"/>
                    <a:pt x="169333" y="1231900"/>
                    <a:pt x="171450" y="1238250"/>
                  </a:cubicBezTo>
                  <a:cubicBezTo>
                    <a:pt x="163952" y="1268242"/>
                    <a:pt x="172906" y="1259747"/>
                    <a:pt x="152400" y="127000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153160" y="1179830"/>
              <a:ext cx="889000" cy="1866900"/>
            </a:xfrm>
            <a:custGeom>
              <a:avLst/>
              <a:gdLst>
                <a:gd name="connsiteX0" fmla="*/ 889000 w 889000"/>
                <a:gd name="connsiteY0" fmla="*/ 0 h 1866900"/>
                <a:gd name="connsiteX1" fmla="*/ 882650 w 889000"/>
                <a:gd name="connsiteY1" fmla="*/ 76200 h 1866900"/>
                <a:gd name="connsiteX2" fmla="*/ 869950 w 889000"/>
                <a:gd name="connsiteY2" fmla="*/ 114300 h 1866900"/>
                <a:gd name="connsiteX3" fmla="*/ 863600 w 889000"/>
                <a:gd name="connsiteY3" fmla="*/ 133350 h 1866900"/>
                <a:gd name="connsiteX4" fmla="*/ 850900 w 889000"/>
                <a:gd name="connsiteY4" fmla="*/ 152400 h 1866900"/>
                <a:gd name="connsiteX5" fmla="*/ 838200 w 889000"/>
                <a:gd name="connsiteY5" fmla="*/ 190500 h 1866900"/>
                <a:gd name="connsiteX6" fmla="*/ 831850 w 889000"/>
                <a:gd name="connsiteY6" fmla="*/ 215900 h 1866900"/>
                <a:gd name="connsiteX7" fmla="*/ 819150 w 889000"/>
                <a:gd name="connsiteY7" fmla="*/ 254000 h 1866900"/>
                <a:gd name="connsiteX8" fmla="*/ 812800 w 889000"/>
                <a:gd name="connsiteY8" fmla="*/ 279400 h 1866900"/>
                <a:gd name="connsiteX9" fmla="*/ 800100 w 889000"/>
                <a:gd name="connsiteY9" fmla="*/ 317500 h 1866900"/>
                <a:gd name="connsiteX10" fmla="*/ 793750 w 889000"/>
                <a:gd name="connsiteY10" fmla="*/ 342900 h 1866900"/>
                <a:gd name="connsiteX11" fmla="*/ 781050 w 889000"/>
                <a:gd name="connsiteY11" fmla="*/ 381000 h 1866900"/>
                <a:gd name="connsiteX12" fmla="*/ 774700 w 889000"/>
                <a:gd name="connsiteY12" fmla="*/ 400050 h 1866900"/>
                <a:gd name="connsiteX13" fmla="*/ 768350 w 889000"/>
                <a:gd name="connsiteY13" fmla="*/ 431800 h 1866900"/>
                <a:gd name="connsiteX14" fmla="*/ 749300 w 889000"/>
                <a:gd name="connsiteY14" fmla="*/ 546100 h 1866900"/>
                <a:gd name="connsiteX15" fmla="*/ 736600 w 889000"/>
                <a:gd name="connsiteY15" fmla="*/ 565150 h 1866900"/>
                <a:gd name="connsiteX16" fmla="*/ 730250 w 889000"/>
                <a:gd name="connsiteY16" fmla="*/ 603250 h 1866900"/>
                <a:gd name="connsiteX17" fmla="*/ 742950 w 889000"/>
                <a:gd name="connsiteY17" fmla="*/ 641350 h 1866900"/>
                <a:gd name="connsiteX18" fmla="*/ 736600 w 889000"/>
                <a:gd name="connsiteY18" fmla="*/ 704850 h 1866900"/>
                <a:gd name="connsiteX19" fmla="*/ 730250 w 889000"/>
                <a:gd name="connsiteY19" fmla="*/ 736600 h 1866900"/>
                <a:gd name="connsiteX20" fmla="*/ 711200 w 889000"/>
                <a:gd name="connsiteY20" fmla="*/ 749300 h 1866900"/>
                <a:gd name="connsiteX21" fmla="*/ 698500 w 889000"/>
                <a:gd name="connsiteY21" fmla="*/ 787400 h 1866900"/>
                <a:gd name="connsiteX22" fmla="*/ 692150 w 889000"/>
                <a:gd name="connsiteY22" fmla="*/ 806450 h 1866900"/>
                <a:gd name="connsiteX23" fmla="*/ 654050 w 889000"/>
                <a:gd name="connsiteY23" fmla="*/ 831850 h 1866900"/>
                <a:gd name="connsiteX24" fmla="*/ 641350 w 889000"/>
                <a:gd name="connsiteY24" fmla="*/ 971550 h 1866900"/>
                <a:gd name="connsiteX25" fmla="*/ 628650 w 889000"/>
                <a:gd name="connsiteY25" fmla="*/ 1035050 h 1866900"/>
                <a:gd name="connsiteX26" fmla="*/ 622300 w 889000"/>
                <a:gd name="connsiteY26" fmla="*/ 1066800 h 1866900"/>
                <a:gd name="connsiteX27" fmla="*/ 615950 w 889000"/>
                <a:gd name="connsiteY27" fmla="*/ 1104900 h 1866900"/>
                <a:gd name="connsiteX28" fmla="*/ 603250 w 889000"/>
                <a:gd name="connsiteY28" fmla="*/ 1143000 h 1866900"/>
                <a:gd name="connsiteX29" fmla="*/ 596900 w 889000"/>
                <a:gd name="connsiteY29" fmla="*/ 1174750 h 1866900"/>
                <a:gd name="connsiteX30" fmla="*/ 590550 w 889000"/>
                <a:gd name="connsiteY30" fmla="*/ 1219200 h 1866900"/>
                <a:gd name="connsiteX31" fmla="*/ 584200 w 889000"/>
                <a:gd name="connsiteY31" fmla="*/ 1238250 h 1866900"/>
                <a:gd name="connsiteX32" fmla="*/ 577850 w 889000"/>
                <a:gd name="connsiteY32" fmla="*/ 1282700 h 1866900"/>
                <a:gd name="connsiteX33" fmla="*/ 558800 w 889000"/>
                <a:gd name="connsiteY33" fmla="*/ 1346200 h 1866900"/>
                <a:gd name="connsiteX34" fmla="*/ 552450 w 889000"/>
                <a:gd name="connsiteY34" fmla="*/ 1365250 h 1866900"/>
                <a:gd name="connsiteX35" fmla="*/ 546100 w 889000"/>
                <a:gd name="connsiteY35" fmla="*/ 1384300 h 1866900"/>
                <a:gd name="connsiteX36" fmla="*/ 514350 w 889000"/>
                <a:gd name="connsiteY36" fmla="*/ 1358900 h 1866900"/>
                <a:gd name="connsiteX37" fmla="*/ 495300 w 889000"/>
                <a:gd name="connsiteY37" fmla="*/ 1346200 h 1866900"/>
                <a:gd name="connsiteX38" fmla="*/ 361950 w 889000"/>
                <a:gd name="connsiteY38" fmla="*/ 1327150 h 1866900"/>
                <a:gd name="connsiteX39" fmla="*/ 323850 w 889000"/>
                <a:gd name="connsiteY39" fmla="*/ 1301750 h 1866900"/>
                <a:gd name="connsiteX40" fmla="*/ 304800 w 889000"/>
                <a:gd name="connsiteY40" fmla="*/ 1295400 h 1866900"/>
                <a:gd name="connsiteX41" fmla="*/ 247650 w 889000"/>
                <a:gd name="connsiteY41" fmla="*/ 1282700 h 1866900"/>
                <a:gd name="connsiteX42" fmla="*/ 228600 w 889000"/>
                <a:gd name="connsiteY42" fmla="*/ 1270000 h 1866900"/>
                <a:gd name="connsiteX43" fmla="*/ 209550 w 889000"/>
                <a:gd name="connsiteY43" fmla="*/ 1250950 h 1866900"/>
                <a:gd name="connsiteX44" fmla="*/ 139700 w 889000"/>
                <a:gd name="connsiteY44" fmla="*/ 1257300 h 1866900"/>
                <a:gd name="connsiteX45" fmla="*/ 120650 w 889000"/>
                <a:gd name="connsiteY45" fmla="*/ 1390650 h 1866900"/>
                <a:gd name="connsiteX46" fmla="*/ 114300 w 889000"/>
                <a:gd name="connsiteY46" fmla="*/ 1409700 h 1866900"/>
                <a:gd name="connsiteX47" fmla="*/ 101600 w 889000"/>
                <a:gd name="connsiteY47" fmla="*/ 1466850 h 1866900"/>
                <a:gd name="connsiteX48" fmla="*/ 88900 w 889000"/>
                <a:gd name="connsiteY48" fmla="*/ 1517650 h 1866900"/>
                <a:gd name="connsiteX49" fmla="*/ 69850 w 889000"/>
                <a:gd name="connsiteY49" fmla="*/ 1555750 h 1866900"/>
                <a:gd name="connsiteX50" fmla="*/ 57150 w 889000"/>
                <a:gd name="connsiteY50" fmla="*/ 1638300 h 1866900"/>
                <a:gd name="connsiteX51" fmla="*/ 44450 w 889000"/>
                <a:gd name="connsiteY51" fmla="*/ 1663700 h 1866900"/>
                <a:gd name="connsiteX52" fmla="*/ 31750 w 889000"/>
                <a:gd name="connsiteY52" fmla="*/ 1701800 h 1866900"/>
                <a:gd name="connsiteX53" fmla="*/ 25400 w 889000"/>
                <a:gd name="connsiteY53" fmla="*/ 1765300 h 1866900"/>
                <a:gd name="connsiteX54" fmla="*/ 12700 w 889000"/>
                <a:gd name="connsiteY54" fmla="*/ 1803400 h 1866900"/>
                <a:gd name="connsiteX55" fmla="*/ 0 w 889000"/>
                <a:gd name="connsiteY55" fmla="*/ 1847850 h 1866900"/>
                <a:gd name="connsiteX56" fmla="*/ 6350 w 889000"/>
                <a:gd name="connsiteY56" fmla="*/ 1866900 h 186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89000" h="1866900">
                  <a:moveTo>
                    <a:pt x="889000" y="0"/>
                  </a:moveTo>
                  <a:cubicBezTo>
                    <a:pt x="886883" y="25400"/>
                    <a:pt x="886840" y="51059"/>
                    <a:pt x="882650" y="76200"/>
                  </a:cubicBezTo>
                  <a:cubicBezTo>
                    <a:pt x="880449" y="89405"/>
                    <a:pt x="874183" y="101600"/>
                    <a:pt x="869950" y="114300"/>
                  </a:cubicBezTo>
                  <a:cubicBezTo>
                    <a:pt x="867833" y="120650"/>
                    <a:pt x="867313" y="127781"/>
                    <a:pt x="863600" y="133350"/>
                  </a:cubicBezTo>
                  <a:cubicBezTo>
                    <a:pt x="859367" y="139700"/>
                    <a:pt x="854000" y="145426"/>
                    <a:pt x="850900" y="152400"/>
                  </a:cubicBezTo>
                  <a:cubicBezTo>
                    <a:pt x="845463" y="164633"/>
                    <a:pt x="841447" y="177513"/>
                    <a:pt x="838200" y="190500"/>
                  </a:cubicBezTo>
                  <a:cubicBezTo>
                    <a:pt x="836083" y="198967"/>
                    <a:pt x="834358" y="207541"/>
                    <a:pt x="831850" y="215900"/>
                  </a:cubicBezTo>
                  <a:cubicBezTo>
                    <a:pt x="828003" y="228722"/>
                    <a:pt x="822397" y="241013"/>
                    <a:pt x="819150" y="254000"/>
                  </a:cubicBezTo>
                  <a:cubicBezTo>
                    <a:pt x="817033" y="262467"/>
                    <a:pt x="815308" y="271041"/>
                    <a:pt x="812800" y="279400"/>
                  </a:cubicBezTo>
                  <a:cubicBezTo>
                    <a:pt x="808953" y="292222"/>
                    <a:pt x="803347" y="304513"/>
                    <a:pt x="800100" y="317500"/>
                  </a:cubicBezTo>
                  <a:cubicBezTo>
                    <a:pt x="797983" y="325967"/>
                    <a:pt x="796258" y="334541"/>
                    <a:pt x="793750" y="342900"/>
                  </a:cubicBezTo>
                  <a:cubicBezTo>
                    <a:pt x="789903" y="355722"/>
                    <a:pt x="785283" y="368300"/>
                    <a:pt x="781050" y="381000"/>
                  </a:cubicBezTo>
                  <a:cubicBezTo>
                    <a:pt x="778933" y="387350"/>
                    <a:pt x="776013" y="393486"/>
                    <a:pt x="774700" y="400050"/>
                  </a:cubicBezTo>
                  <a:lnTo>
                    <a:pt x="768350" y="431800"/>
                  </a:lnTo>
                  <a:cubicBezTo>
                    <a:pt x="766535" y="453582"/>
                    <a:pt x="767094" y="519409"/>
                    <a:pt x="749300" y="546100"/>
                  </a:cubicBezTo>
                  <a:lnTo>
                    <a:pt x="736600" y="565150"/>
                  </a:lnTo>
                  <a:cubicBezTo>
                    <a:pt x="734483" y="577850"/>
                    <a:pt x="729181" y="590419"/>
                    <a:pt x="730250" y="603250"/>
                  </a:cubicBezTo>
                  <a:cubicBezTo>
                    <a:pt x="731362" y="616591"/>
                    <a:pt x="742950" y="641350"/>
                    <a:pt x="742950" y="641350"/>
                  </a:cubicBezTo>
                  <a:cubicBezTo>
                    <a:pt x="740833" y="662517"/>
                    <a:pt x="739411" y="683764"/>
                    <a:pt x="736600" y="704850"/>
                  </a:cubicBezTo>
                  <a:cubicBezTo>
                    <a:pt x="735174" y="715548"/>
                    <a:pt x="735605" y="727229"/>
                    <a:pt x="730250" y="736600"/>
                  </a:cubicBezTo>
                  <a:cubicBezTo>
                    <a:pt x="726464" y="743226"/>
                    <a:pt x="717550" y="745067"/>
                    <a:pt x="711200" y="749300"/>
                  </a:cubicBezTo>
                  <a:lnTo>
                    <a:pt x="698500" y="787400"/>
                  </a:lnTo>
                  <a:cubicBezTo>
                    <a:pt x="696383" y="793750"/>
                    <a:pt x="697719" y="802737"/>
                    <a:pt x="692150" y="806450"/>
                  </a:cubicBezTo>
                  <a:lnTo>
                    <a:pt x="654050" y="831850"/>
                  </a:lnTo>
                  <a:cubicBezTo>
                    <a:pt x="637434" y="898315"/>
                    <a:pt x="652606" y="830848"/>
                    <a:pt x="641350" y="971550"/>
                  </a:cubicBezTo>
                  <a:cubicBezTo>
                    <a:pt x="635859" y="1040186"/>
                    <a:pt x="638925" y="993948"/>
                    <a:pt x="628650" y="1035050"/>
                  </a:cubicBezTo>
                  <a:cubicBezTo>
                    <a:pt x="626032" y="1045521"/>
                    <a:pt x="624231" y="1056181"/>
                    <a:pt x="622300" y="1066800"/>
                  </a:cubicBezTo>
                  <a:cubicBezTo>
                    <a:pt x="619997" y="1079468"/>
                    <a:pt x="619073" y="1092409"/>
                    <a:pt x="615950" y="1104900"/>
                  </a:cubicBezTo>
                  <a:cubicBezTo>
                    <a:pt x="612703" y="1117887"/>
                    <a:pt x="605875" y="1129873"/>
                    <a:pt x="603250" y="1143000"/>
                  </a:cubicBezTo>
                  <a:cubicBezTo>
                    <a:pt x="601133" y="1153583"/>
                    <a:pt x="598674" y="1164104"/>
                    <a:pt x="596900" y="1174750"/>
                  </a:cubicBezTo>
                  <a:cubicBezTo>
                    <a:pt x="594439" y="1189513"/>
                    <a:pt x="593485" y="1204524"/>
                    <a:pt x="590550" y="1219200"/>
                  </a:cubicBezTo>
                  <a:cubicBezTo>
                    <a:pt x="589237" y="1225764"/>
                    <a:pt x="586317" y="1231900"/>
                    <a:pt x="584200" y="1238250"/>
                  </a:cubicBezTo>
                  <a:cubicBezTo>
                    <a:pt x="582083" y="1253067"/>
                    <a:pt x="580527" y="1267974"/>
                    <a:pt x="577850" y="1282700"/>
                  </a:cubicBezTo>
                  <a:cubicBezTo>
                    <a:pt x="574011" y="1303813"/>
                    <a:pt x="565427" y="1326318"/>
                    <a:pt x="558800" y="1346200"/>
                  </a:cubicBezTo>
                  <a:lnTo>
                    <a:pt x="552450" y="1365250"/>
                  </a:lnTo>
                  <a:lnTo>
                    <a:pt x="546100" y="1384300"/>
                  </a:lnTo>
                  <a:cubicBezTo>
                    <a:pt x="524691" y="1352187"/>
                    <a:pt x="545022" y="1374236"/>
                    <a:pt x="514350" y="1358900"/>
                  </a:cubicBezTo>
                  <a:cubicBezTo>
                    <a:pt x="507524" y="1355487"/>
                    <a:pt x="502674" y="1348166"/>
                    <a:pt x="495300" y="1346200"/>
                  </a:cubicBezTo>
                  <a:cubicBezTo>
                    <a:pt x="461333" y="1337142"/>
                    <a:pt x="399184" y="1331287"/>
                    <a:pt x="361950" y="1327150"/>
                  </a:cubicBezTo>
                  <a:cubicBezTo>
                    <a:pt x="349250" y="1318683"/>
                    <a:pt x="338330" y="1306577"/>
                    <a:pt x="323850" y="1301750"/>
                  </a:cubicBezTo>
                  <a:cubicBezTo>
                    <a:pt x="317500" y="1299633"/>
                    <a:pt x="311236" y="1297239"/>
                    <a:pt x="304800" y="1295400"/>
                  </a:cubicBezTo>
                  <a:cubicBezTo>
                    <a:pt x="283875" y="1289422"/>
                    <a:pt x="269474" y="1287065"/>
                    <a:pt x="247650" y="1282700"/>
                  </a:cubicBezTo>
                  <a:cubicBezTo>
                    <a:pt x="241300" y="1278467"/>
                    <a:pt x="234463" y="1274886"/>
                    <a:pt x="228600" y="1270000"/>
                  </a:cubicBezTo>
                  <a:cubicBezTo>
                    <a:pt x="221701" y="1264251"/>
                    <a:pt x="218440" y="1252220"/>
                    <a:pt x="209550" y="1250950"/>
                  </a:cubicBezTo>
                  <a:cubicBezTo>
                    <a:pt x="186406" y="1247644"/>
                    <a:pt x="162983" y="1255183"/>
                    <a:pt x="139700" y="1257300"/>
                  </a:cubicBezTo>
                  <a:cubicBezTo>
                    <a:pt x="113891" y="1334726"/>
                    <a:pt x="135131" y="1260321"/>
                    <a:pt x="120650" y="1390650"/>
                  </a:cubicBezTo>
                  <a:cubicBezTo>
                    <a:pt x="119911" y="1397303"/>
                    <a:pt x="116139" y="1403264"/>
                    <a:pt x="114300" y="1409700"/>
                  </a:cubicBezTo>
                  <a:cubicBezTo>
                    <a:pt x="105498" y="1440507"/>
                    <a:pt x="109457" y="1432805"/>
                    <a:pt x="101600" y="1466850"/>
                  </a:cubicBezTo>
                  <a:cubicBezTo>
                    <a:pt x="97675" y="1483857"/>
                    <a:pt x="98582" y="1503127"/>
                    <a:pt x="88900" y="1517650"/>
                  </a:cubicBezTo>
                  <a:cubicBezTo>
                    <a:pt x="72487" y="1542269"/>
                    <a:pt x="78613" y="1529460"/>
                    <a:pt x="69850" y="1555750"/>
                  </a:cubicBezTo>
                  <a:cubicBezTo>
                    <a:pt x="69128" y="1560804"/>
                    <a:pt x="59553" y="1630290"/>
                    <a:pt x="57150" y="1638300"/>
                  </a:cubicBezTo>
                  <a:cubicBezTo>
                    <a:pt x="54430" y="1647367"/>
                    <a:pt x="47966" y="1654911"/>
                    <a:pt x="44450" y="1663700"/>
                  </a:cubicBezTo>
                  <a:cubicBezTo>
                    <a:pt x="39478" y="1676129"/>
                    <a:pt x="31750" y="1701800"/>
                    <a:pt x="31750" y="1701800"/>
                  </a:cubicBezTo>
                  <a:cubicBezTo>
                    <a:pt x="29633" y="1722967"/>
                    <a:pt x="29320" y="1744392"/>
                    <a:pt x="25400" y="1765300"/>
                  </a:cubicBezTo>
                  <a:cubicBezTo>
                    <a:pt x="22933" y="1778458"/>
                    <a:pt x="15947" y="1790413"/>
                    <a:pt x="12700" y="1803400"/>
                  </a:cubicBezTo>
                  <a:cubicBezTo>
                    <a:pt x="4727" y="1835294"/>
                    <a:pt x="9110" y="1820521"/>
                    <a:pt x="0" y="1847850"/>
                  </a:cubicBezTo>
                  <a:lnTo>
                    <a:pt x="6350" y="1866900"/>
                  </a:ln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53160" y="3052813"/>
              <a:ext cx="660400" cy="1390917"/>
            </a:xfrm>
            <a:custGeom>
              <a:avLst/>
              <a:gdLst>
                <a:gd name="connsiteX0" fmla="*/ 527050 w 660400"/>
                <a:gd name="connsiteY0" fmla="*/ 1390917 h 1390917"/>
                <a:gd name="connsiteX1" fmla="*/ 552450 w 660400"/>
                <a:gd name="connsiteY1" fmla="*/ 1314717 h 1390917"/>
                <a:gd name="connsiteX2" fmla="*/ 571500 w 660400"/>
                <a:gd name="connsiteY2" fmla="*/ 1257567 h 1390917"/>
                <a:gd name="connsiteX3" fmla="*/ 584200 w 660400"/>
                <a:gd name="connsiteY3" fmla="*/ 1219467 h 1390917"/>
                <a:gd name="connsiteX4" fmla="*/ 590550 w 660400"/>
                <a:gd name="connsiteY4" fmla="*/ 1200417 h 1390917"/>
                <a:gd name="connsiteX5" fmla="*/ 628650 w 660400"/>
                <a:gd name="connsiteY5" fmla="*/ 1187717 h 1390917"/>
                <a:gd name="connsiteX6" fmla="*/ 635000 w 660400"/>
                <a:gd name="connsiteY6" fmla="*/ 1168667 h 1390917"/>
                <a:gd name="connsiteX7" fmla="*/ 660400 w 660400"/>
                <a:gd name="connsiteY7" fmla="*/ 1130567 h 1390917"/>
                <a:gd name="connsiteX8" fmla="*/ 654050 w 660400"/>
                <a:gd name="connsiteY8" fmla="*/ 1105167 h 1390917"/>
                <a:gd name="connsiteX9" fmla="*/ 641350 w 660400"/>
                <a:gd name="connsiteY9" fmla="*/ 1067067 h 1390917"/>
                <a:gd name="connsiteX10" fmla="*/ 628650 w 660400"/>
                <a:gd name="connsiteY10" fmla="*/ 978167 h 1390917"/>
                <a:gd name="connsiteX11" fmla="*/ 609600 w 660400"/>
                <a:gd name="connsiteY11" fmla="*/ 921017 h 1390917"/>
                <a:gd name="connsiteX12" fmla="*/ 590550 w 660400"/>
                <a:gd name="connsiteY12" fmla="*/ 914667 h 1390917"/>
                <a:gd name="connsiteX13" fmla="*/ 558800 w 660400"/>
                <a:gd name="connsiteY13" fmla="*/ 857517 h 1390917"/>
                <a:gd name="connsiteX14" fmla="*/ 546100 w 660400"/>
                <a:gd name="connsiteY14" fmla="*/ 819417 h 1390917"/>
                <a:gd name="connsiteX15" fmla="*/ 539750 w 660400"/>
                <a:gd name="connsiteY15" fmla="*/ 800367 h 1390917"/>
                <a:gd name="connsiteX16" fmla="*/ 520700 w 660400"/>
                <a:gd name="connsiteY16" fmla="*/ 781317 h 1390917"/>
                <a:gd name="connsiteX17" fmla="*/ 501650 w 660400"/>
                <a:gd name="connsiteY17" fmla="*/ 768617 h 1390917"/>
                <a:gd name="connsiteX18" fmla="*/ 495300 w 660400"/>
                <a:gd name="connsiteY18" fmla="*/ 749567 h 1390917"/>
                <a:gd name="connsiteX19" fmla="*/ 482600 w 660400"/>
                <a:gd name="connsiteY19" fmla="*/ 730517 h 1390917"/>
                <a:gd name="connsiteX20" fmla="*/ 476250 w 660400"/>
                <a:gd name="connsiteY20" fmla="*/ 686067 h 1390917"/>
                <a:gd name="connsiteX21" fmla="*/ 469900 w 660400"/>
                <a:gd name="connsiteY21" fmla="*/ 667017 h 1390917"/>
                <a:gd name="connsiteX22" fmla="*/ 450850 w 660400"/>
                <a:gd name="connsiteY22" fmla="*/ 654317 h 1390917"/>
                <a:gd name="connsiteX23" fmla="*/ 425450 w 660400"/>
                <a:gd name="connsiteY23" fmla="*/ 616217 h 1390917"/>
                <a:gd name="connsiteX24" fmla="*/ 412750 w 660400"/>
                <a:gd name="connsiteY24" fmla="*/ 597167 h 1390917"/>
                <a:gd name="connsiteX25" fmla="*/ 381000 w 660400"/>
                <a:gd name="connsiteY25" fmla="*/ 590817 h 1390917"/>
                <a:gd name="connsiteX26" fmla="*/ 374650 w 660400"/>
                <a:gd name="connsiteY26" fmla="*/ 571767 h 1390917"/>
                <a:gd name="connsiteX27" fmla="*/ 368300 w 660400"/>
                <a:gd name="connsiteY27" fmla="*/ 540017 h 1390917"/>
                <a:gd name="connsiteX28" fmla="*/ 336550 w 660400"/>
                <a:gd name="connsiteY28" fmla="*/ 501917 h 1390917"/>
                <a:gd name="connsiteX29" fmla="*/ 311150 w 660400"/>
                <a:gd name="connsiteY29" fmla="*/ 463817 h 1390917"/>
                <a:gd name="connsiteX30" fmla="*/ 304800 w 660400"/>
                <a:gd name="connsiteY30" fmla="*/ 438417 h 1390917"/>
                <a:gd name="connsiteX31" fmla="*/ 266700 w 660400"/>
                <a:gd name="connsiteY31" fmla="*/ 400317 h 1390917"/>
                <a:gd name="connsiteX32" fmla="*/ 234950 w 660400"/>
                <a:gd name="connsiteY32" fmla="*/ 343167 h 1390917"/>
                <a:gd name="connsiteX33" fmla="*/ 222250 w 660400"/>
                <a:gd name="connsiteY33" fmla="*/ 324117 h 1390917"/>
                <a:gd name="connsiteX34" fmla="*/ 209550 w 660400"/>
                <a:gd name="connsiteY34" fmla="*/ 305067 h 1390917"/>
                <a:gd name="connsiteX35" fmla="*/ 190500 w 660400"/>
                <a:gd name="connsiteY35" fmla="*/ 298717 h 1390917"/>
                <a:gd name="connsiteX36" fmla="*/ 171450 w 660400"/>
                <a:gd name="connsiteY36" fmla="*/ 247917 h 1390917"/>
                <a:gd name="connsiteX37" fmla="*/ 146050 w 660400"/>
                <a:gd name="connsiteY37" fmla="*/ 209817 h 1390917"/>
                <a:gd name="connsiteX38" fmla="*/ 127000 w 660400"/>
                <a:gd name="connsiteY38" fmla="*/ 171717 h 1390917"/>
                <a:gd name="connsiteX39" fmla="*/ 95250 w 660400"/>
                <a:gd name="connsiteY39" fmla="*/ 120917 h 1390917"/>
                <a:gd name="connsiteX40" fmla="*/ 63500 w 660400"/>
                <a:gd name="connsiteY40" fmla="*/ 63767 h 1390917"/>
                <a:gd name="connsiteX41" fmla="*/ 44450 w 660400"/>
                <a:gd name="connsiteY41" fmla="*/ 51067 h 1390917"/>
                <a:gd name="connsiteX42" fmla="*/ 38100 w 660400"/>
                <a:gd name="connsiteY42" fmla="*/ 25667 h 1390917"/>
                <a:gd name="connsiteX43" fmla="*/ 19050 w 660400"/>
                <a:gd name="connsiteY43" fmla="*/ 19317 h 1390917"/>
                <a:gd name="connsiteX44" fmla="*/ 0 w 660400"/>
                <a:gd name="connsiteY44" fmla="*/ 267 h 139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60400" h="1390917">
                  <a:moveTo>
                    <a:pt x="527050" y="1390917"/>
                  </a:moveTo>
                  <a:cubicBezTo>
                    <a:pt x="587363" y="1378854"/>
                    <a:pt x="547565" y="1397758"/>
                    <a:pt x="552450" y="1314717"/>
                  </a:cubicBezTo>
                  <a:lnTo>
                    <a:pt x="571500" y="1257567"/>
                  </a:lnTo>
                  <a:lnTo>
                    <a:pt x="584200" y="1219467"/>
                  </a:lnTo>
                  <a:cubicBezTo>
                    <a:pt x="586317" y="1213117"/>
                    <a:pt x="584200" y="1202534"/>
                    <a:pt x="590550" y="1200417"/>
                  </a:cubicBezTo>
                  <a:lnTo>
                    <a:pt x="628650" y="1187717"/>
                  </a:lnTo>
                  <a:cubicBezTo>
                    <a:pt x="630767" y="1181367"/>
                    <a:pt x="631749" y="1174518"/>
                    <a:pt x="635000" y="1168667"/>
                  </a:cubicBezTo>
                  <a:cubicBezTo>
                    <a:pt x="642413" y="1155324"/>
                    <a:pt x="660400" y="1130567"/>
                    <a:pt x="660400" y="1130567"/>
                  </a:cubicBezTo>
                  <a:cubicBezTo>
                    <a:pt x="658283" y="1122100"/>
                    <a:pt x="656558" y="1113526"/>
                    <a:pt x="654050" y="1105167"/>
                  </a:cubicBezTo>
                  <a:cubicBezTo>
                    <a:pt x="650203" y="1092345"/>
                    <a:pt x="641350" y="1067067"/>
                    <a:pt x="641350" y="1067067"/>
                  </a:cubicBezTo>
                  <a:cubicBezTo>
                    <a:pt x="628521" y="938776"/>
                    <a:pt x="642461" y="1047223"/>
                    <a:pt x="628650" y="978167"/>
                  </a:cubicBezTo>
                  <a:cubicBezTo>
                    <a:pt x="624814" y="958986"/>
                    <a:pt x="627208" y="935104"/>
                    <a:pt x="609600" y="921017"/>
                  </a:cubicBezTo>
                  <a:cubicBezTo>
                    <a:pt x="604373" y="916836"/>
                    <a:pt x="596900" y="916784"/>
                    <a:pt x="590550" y="914667"/>
                  </a:cubicBezTo>
                  <a:cubicBezTo>
                    <a:pt x="575010" y="868048"/>
                    <a:pt x="587316" y="886033"/>
                    <a:pt x="558800" y="857517"/>
                  </a:cubicBezTo>
                  <a:lnTo>
                    <a:pt x="546100" y="819417"/>
                  </a:lnTo>
                  <a:cubicBezTo>
                    <a:pt x="543983" y="813067"/>
                    <a:pt x="544483" y="805100"/>
                    <a:pt x="539750" y="800367"/>
                  </a:cubicBezTo>
                  <a:cubicBezTo>
                    <a:pt x="533400" y="794017"/>
                    <a:pt x="527599" y="787066"/>
                    <a:pt x="520700" y="781317"/>
                  </a:cubicBezTo>
                  <a:cubicBezTo>
                    <a:pt x="514837" y="776431"/>
                    <a:pt x="508000" y="772850"/>
                    <a:pt x="501650" y="768617"/>
                  </a:cubicBezTo>
                  <a:cubicBezTo>
                    <a:pt x="499533" y="762267"/>
                    <a:pt x="498293" y="755554"/>
                    <a:pt x="495300" y="749567"/>
                  </a:cubicBezTo>
                  <a:cubicBezTo>
                    <a:pt x="491887" y="742741"/>
                    <a:pt x="484793" y="737827"/>
                    <a:pt x="482600" y="730517"/>
                  </a:cubicBezTo>
                  <a:cubicBezTo>
                    <a:pt x="478299" y="716181"/>
                    <a:pt x="479185" y="700743"/>
                    <a:pt x="476250" y="686067"/>
                  </a:cubicBezTo>
                  <a:cubicBezTo>
                    <a:pt x="474937" y="679503"/>
                    <a:pt x="474081" y="672244"/>
                    <a:pt x="469900" y="667017"/>
                  </a:cubicBezTo>
                  <a:cubicBezTo>
                    <a:pt x="465132" y="661058"/>
                    <a:pt x="457200" y="658550"/>
                    <a:pt x="450850" y="654317"/>
                  </a:cubicBezTo>
                  <a:cubicBezTo>
                    <a:pt x="439691" y="620839"/>
                    <a:pt x="451876" y="647928"/>
                    <a:pt x="425450" y="616217"/>
                  </a:cubicBezTo>
                  <a:cubicBezTo>
                    <a:pt x="420564" y="610354"/>
                    <a:pt x="419376" y="600953"/>
                    <a:pt x="412750" y="597167"/>
                  </a:cubicBezTo>
                  <a:cubicBezTo>
                    <a:pt x="403379" y="591812"/>
                    <a:pt x="391583" y="592934"/>
                    <a:pt x="381000" y="590817"/>
                  </a:cubicBezTo>
                  <a:cubicBezTo>
                    <a:pt x="378883" y="584467"/>
                    <a:pt x="376273" y="578261"/>
                    <a:pt x="374650" y="571767"/>
                  </a:cubicBezTo>
                  <a:cubicBezTo>
                    <a:pt x="372032" y="561296"/>
                    <a:pt x="372090" y="550123"/>
                    <a:pt x="368300" y="540017"/>
                  </a:cubicBezTo>
                  <a:cubicBezTo>
                    <a:pt x="361258" y="521238"/>
                    <a:pt x="348477" y="517252"/>
                    <a:pt x="336550" y="501917"/>
                  </a:cubicBezTo>
                  <a:cubicBezTo>
                    <a:pt x="327179" y="489869"/>
                    <a:pt x="311150" y="463817"/>
                    <a:pt x="311150" y="463817"/>
                  </a:cubicBezTo>
                  <a:cubicBezTo>
                    <a:pt x="309033" y="455350"/>
                    <a:pt x="309805" y="445567"/>
                    <a:pt x="304800" y="438417"/>
                  </a:cubicBezTo>
                  <a:cubicBezTo>
                    <a:pt x="294500" y="423703"/>
                    <a:pt x="266700" y="400317"/>
                    <a:pt x="266700" y="400317"/>
                  </a:cubicBezTo>
                  <a:cubicBezTo>
                    <a:pt x="255523" y="366787"/>
                    <a:pt x="264063" y="386836"/>
                    <a:pt x="234950" y="343167"/>
                  </a:cubicBezTo>
                  <a:lnTo>
                    <a:pt x="222250" y="324117"/>
                  </a:lnTo>
                  <a:cubicBezTo>
                    <a:pt x="218017" y="317767"/>
                    <a:pt x="216790" y="307480"/>
                    <a:pt x="209550" y="305067"/>
                  </a:cubicBezTo>
                  <a:lnTo>
                    <a:pt x="190500" y="298717"/>
                  </a:lnTo>
                  <a:cubicBezTo>
                    <a:pt x="149619" y="237396"/>
                    <a:pt x="210684" y="334231"/>
                    <a:pt x="171450" y="247917"/>
                  </a:cubicBezTo>
                  <a:cubicBezTo>
                    <a:pt x="165134" y="234022"/>
                    <a:pt x="150877" y="224297"/>
                    <a:pt x="146050" y="209817"/>
                  </a:cubicBezTo>
                  <a:cubicBezTo>
                    <a:pt x="130089" y="161934"/>
                    <a:pt x="151619" y="220956"/>
                    <a:pt x="127000" y="171717"/>
                  </a:cubicBezTo>
                  <a:cubicBezTo>
                    <a:pt x="102947" y="123611"/>
                    <a:pt x="128677" y="154344"/>
                    <a:pt x="95250" y="120917"/>
                  </a:cubicBezTo>
                  <a:cubicBezTo>
                    <a:pt x="88633" y="101066"/>
                    <a:pt x="82215" y="76244"/>
                    <a:pt x="63500" y="63767"/>
                  </a:cubicBezTo>
                  <a:lnTo>
                    <a:pt x="44450" y="51067"/>
                  </a:lnTo>
                  <a:cubicBezTo>
                    <a:pt x="42333" y="42600"/>
                    <a:pt x="43552" y="32482"/>
                    <a:pt x="38100" y="25667"/>
                  </a:cubicBezTo>
                  <a:cubicBezTo>
                    <a:pt x="33919" y="20440"/>
                    <a:pt x="23783" y="24050"/>
                    <a:pt x="19050" y="19317"/>
                  </a:cubicBezTo>
                  <a:cubicBezTo>
                    <a:pt x="-4016" y="-3749"/>
                    <a:pt x="29119" y="267"/>
                    <a:pt x="0" y="267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5946" y="85868"/>
            <a:ext cx="8952108" cy="461665"/>
          </a:xfrm>
          <a:prstGeom prst="rect">
            <a:avLst/>
          </a:prstGeom>
          <a:solidFill>
            <a:srgbClr val="FFFF99"/>
          </a:solidFill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Which region might provide </a:t>
            </a:r>
            <a:r>
              <a:rPr lang="en-US" sz="2400" i="1" u="sng" dirty="0">
                <a:solidFill>
                  <a:srgbClr val="C00000"/>
                </a:solidFill>
              </a:rPr>
              <a:t>farming jobs or productive land</a:t>
            </a:r>
            <a:r>
              <a:rPr lang="en-US" sz="2400" i="1" dirty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4614942"/>
            <a:ext cx="2657475" cy="186279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352390" y="2970490"/>
            <a:ext cx="733425" cy="764143"/>
          </a:xfrm>
          <a:prstGeom prst="star5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48" y="530602"/>
            <a:ext cx="8915400" cy="6070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517291"/>
            <a:ext cx="8915400" cy="6070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437376"/>
            <a:ext cx="96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Under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6675" y="6443329"/>
            <a:ext cx="923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10 to 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627104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Percent in Manufacturing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643737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25 and higher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0391-5A32-4782-9FAC-7C2ACACD7C16}" type="slidenum">
              <a:rPr lang="en-US" smtClean="0"/>
              <a:t>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457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Proportion of Wage Earners in Manufacturing</a:t>
            </a:r>
          </a:p>
        </p:txBody>
      </p:sp>
      <p:sp>
        <p:nvSpPr>
          <p:cNvPr id="13" name="Freeform 12"/>
          <p:cNvSpPr/>
          <p:nvPr/>
        </p:nvSpPr>
        <p:spPr>
          <a:xfrm>
            <a:off x="6927972" y="2867025"/>
            <a:ext cx="905388" cy="438371"/>
          </a:xfrm>
          <a:custGeom>
            <a:avLst/>
            <a:gdLst>
              <a:gd name="connsiteX0" fmla="*/ 905388 w 905388"/>
              <a:gd name="connsiteY0" fmla="*/ 400050 h 438371"/>
              <a:gd name="connsiteX1" fmla="*/ 857763 w 905388"/>
              <a:gd name="connsiteY1" fmla="*/ 371475 h 438371"/>
              <a:gd name="connsiteX2" fmla="*/ 829188 w 905388"/>
              <a:gd name="connsiteY2" fmla="*/ 352425 h 438371"/>
              <a:gd name="connsiteX3" fmla="*/ 743463 w 905388"/>
              <a:gd name="connsiteY3" fmla="*/ 314325 h 438371"/>
              <a:gd name="connsiteX4" fmla="*/ 581538 w 905388"/>
              <a:gd name="connsiteY4" fmla="*/ 323850 h 438371"/>
              <a:gd name="connsiteX5" fmla="*/ 552963 w 905388"/>
              <a:gd name="connsiteY5" fmla="*/ 333375 h 438371"/>
              <a:gd name="connsiteX6" fmla="*/ 429138 w 905388"/>
              <a:gd name="connsiteY6" fmla="*/ 352425 h 438371"/>
              <a:gd name="connsiteX7" fmla="*/ 371988 w 905388"/>
              <a:gd name="connsiteY7" fmla="*/ 371475 h 438371"/>
              <a:gd name="connsiteX8" fmla="*/ 295788 w 905388"/>
              <a:gd name="connsiteY8" fmla="*/ 390525 h 438371"/>
              <a:gd name="connsiteX9" fmla="*/ 267213 w 905388"/>
              <a:gd name="connsiteY9" fmla="*/ 400050 h 438371"/>
              <a:gd name="connsiteX10" fmla="*/ 171963 w 905388"/>
              <a:gd name="connsiteY10" fmla="*/ 409575 h 438371"/>
              <a:gd name="connsiteX11" fmla="*/ 143388 w 905388"/>
              <a:gd name="connsiteY11" fmla="*/ 419100 h 438371"/>
              <a:gd name="connsiteX12" fmla="*/ 114813 w 905388"/>
              <a:gd name="connsiteY12" fmla="*/ 438150 h 438371"/>
              <a:gd name="connsiteX13" fmla="*/ 86238 w 905388"/>
              <a:gd name="connsiteY13" fmla="*/ 428625 h 438371"/>
              <a:gd name="connsiteX14" fmla="*/ 76713 w 905388"/>
              <a:gd name="connsiteY14" fmla="*/ 390525 h 438371"/>
              <a:gd name="connsiteX15" fmla="*/ 48138 w 905388"/>
              <a:gd name="connsiteY15" fmla="*/ 371475 h 438371"/>
              <a:gd name="connsiteX16" fmla="*/ 38613 w 905388"/>
              <a:gd name="connsiteY16" fmla="*/ 171450 h 438371"/>
              <a:gd name="connsiteX17" fmla="*/ 10038 w 905388"/>
              <a:gd name="connsiteY17" fmla="*/ 85725 h 438371"/>
              <a:gd name="connsiteX18" fmla="*/ 513 w 905388"/>
              <a:gd name="connsiteY18" fmla="*/ 0 h 43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05388" h="438371">
                <a:moveTo>
                  <a:pt x="905388" y="400050"/>
                </a:moveTo>
                <a:cubicBezTo>
                  <a:pt x="889513" y="390525"/>
                  <a:pt x="873462" y="381287"/>
                  <a:pt x="857763" y="371475"/>
                </a:cubicBezTo>
                <a:cubicBezTo>
                  <a:pt x="848055" y="365408"/>
                  <a:pt x="839649" y="357074"/>
                  <a:pt x="829188" y="352425"/>
                </a:cubicBezTo>
                <a:cubicBezTo>
                  <a:pt x="727173" y="307085"/>
                  <a:pt x="808132" y="357438"/>
                  <a:pt x="743463" y="314325"/>
                </a:cubicBezTo>
                <a:cubicBezTo>
                  <a:pt x="689488" y="317500"/>
                  <a:pt x="635338" y="318470"/>
                  <a:pt x="581538" y="323850"/>
                </a:cubicBezTo>
                <a:cubicBezTo>
                  <a:pt x="571548" y="324849"/>
                  <a:pt x="562764" y="331197"/>
                  <a:pt x="552963" y="333375"/>
                </a:cubicBezTo>
                <a:cubicBezTo>
                  <a:pt x="529174" y="338661"/>
                  <a:pt x="450407" y="349387"/>
                  <a:pt x="429138" y="352425"/>
                </a:cubicBezTo>
                <a:cubicBezTo>
                  <a:pt x="410088" y="358775"/>
                  <a:pt x="391469" y="366605"/>
                  <a:pt x="371988" y="371475"/>
                </a:cubicBezTo>
                <a:cubicBezTo>
                  <a:pt x="346588" y="377825"/>
                  <a:pt x="320626" y="382246"/>
                  <a:pt x="295788" y="390525"/>
                </a:cubicBezTo>
                <a:cubicBezTo>
                  <a:pt x="286263" y="393700"/>
                  <a:pt x="277136" y="398523"/>
                  <a:pt x="267213" y="400050"/>
                </a:cubicBezTo>
                <a:cubicBezTo>
                  <a:pt x="235676" y="404902"/>
                  <a:pt x="203713" y="406400"/>
                  <a:pt x="171963" y="409575"/>
                </a:cubicBezTo>
                <a:cubicBezTo>
                  <a:pt x="162438" y="412750"/>
                  <a:pt x="152368" y="414610"/>
                  <a:pt x="143388" y="419100"/>
                </a:cubicBezTo>
                <a:cubicBezTo>
                  <a:pt x="133149" y="424220"/>
                  <a:pt x="126105" y="436268"/>
                  <a:pt x="114813" y="438150"/>
                </a:cubicBezTo>
                <a:cubicBezTo>
                  <a:pt x="104909" y="439801"/>
                  <a:pt x="95763" y="431800"/>
                  <a:pt x="86238" y="428625"/>
                </a:cubicBezTo>
                <a:cubicBezTo>
                  <a:pt x="83063" y="415925"/>
                  <a:pt x="83975" y="401417"/>
                  <a:pt x="76713" y="390525"/>
                </a:cubicBezTo>
                <a:cubicBezTo>
                  <a:pt x="70363" y="381000"/>
                  <a:pt x="50099" y="382753"/>
                  <a:pt x="48138" y="371475"/>
                </a:cubicBezTo>
                <a:cubicBezTo>
                  <a:pt x="36701" y="305712"/>
                  <a:pt x="45984" y="237792"/>
                  <a:pt x="38613" y="171450"/>
                </a:cubicBezTo>
                <a:cubicBezTo>
                  <a:pt x="36708" y="154305"/>
                  <a:pt x="15753" y="108585"/>
                  <a:pt x="10038" y="85725"/>
                </a:cubicBezTo>
                <a:cubicBezTo>
                  <a:pt x="-3337" y="32224"/>
                  <a:pt x="513" y="60716"/>
                  <a:pt x="513" y="0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969356" y="3295650"/>
            <a:ext cx="1987704" cy="920750"/>
          </a:xfrm>
          <a:custGeom>
            <a:avLst/>
            <a:gdLst>
              <a:gd name="connsiteX0" fmla="*/ 1987704 w 1987704"/>
              <a:gd name="connsiteY0" fmla="*/ 0 h 920750"/>
              <a:gd name="connsiteX1" fmla="*/ 1981354 w 1987704"/>
              <a:gd name="connsiteY1" fmla="*/ 76200 h 920750"/>
              <a:gd name="connsiteX2" fmla="*/ 1943254 w 1987704"/>
              <a:gd name="connsiteY2" fmla="*/ 101600 h 920750"/>
              <a:gd name="connsiteX3" fmla="*/ 1905154 w 1987704"/>
              <a:gd name="connsiteY3" fmla="*/ 120650 h 920750"/>
              <a:gd name="connsiteX4" fmla="*/ 1886104 w 1987704"/>
              <a:gd name="connsiteY4" fmla="*/ 139700 h 920750"/>
              <a:gd name="connsiteX5" fmla="*/ 1873404 w 1987704"/>
              <a:gd name="connsiteY5" fmla="*/ 177800 h 920750"/>
              <a:gd name="connsiteX6" fmla="*/ 1835304 w 1987704"/>
              <a:gd name="connsiteY6" fmla="*/ 196850 h 920750"/>
              <a:gd name="connsiteX7" fmla="*/ 1822604 w 1987704"/>
              <a:gd name="connsiteY7" fmla="*/ 266700 h 920750"/>
              <a:gd name="connsiteX8" fmla="*/ 1816254 w 1987704"/>
              <a:gd name="connsiteY8" fmla="*/ 285750 h 920750"/>
              <a:gd name="connsiteX9" fmla="*/ 1809904 w 1987704"/>
              <a:gd name="connsiteY9" fmla="*/ 317500 h 920750"/>
              <a:gd name="connsiteX10" fmla="*/ 1790854 w 1987704"/>
              <a:gd name="connsiteY10" fmla="*/ 323850 h 920750"/>
              <a:gd name="connsiteX11" fmla="*/ 1771804 w 1987704"/>
              <a:gd name="connsiteY11" fmla="*/ 304800 h 920750"/>
              <a:gd name="connsiteX12" fmla="*/ 1619404 w 1987704"/>
              <a:gd name="connsiteY12" fmla="*/ 285750 h 920750"/>
              <a:gd name="connsiteX13" fmla="*/ 1574954 w 1987704"/>
              <a:gd name="connsiteY13" fmla="*/ 279400 h 920750"/>
              <a:gd name="connsiteX14" fmla="*/ 1555904 w 1987704"/>
              <a:gd name="connsiteY14" fmla="*/ 266700 h 920750"/>
              <a:gd name="connsiteX15" fmla="*/ 1530504 w 1987704"/>
              <a:gd name="connsiteY15" fmla="*/ 260350 h 920750"/>
              <a:gd name="connsiteX16" fmla="*/ 1511454 w 1987704"/>
              <a:gd name="connsiteY16" fmla="*/ 254000 h 920750"/>
              <a:gd name="connsiteX17" fmla="*/ 1467004 w 1987704"/>
              <a:gd name="connsiteY17" fmla="*/ 260350 h 920750"/>
              <a:gd name="connsiteX18" fmla="*/ 1428904 w 1987704"/>
              <a:gd name="connsiteY18" fmla="*/ 279400 h 920750"/>
              <a:gd name="connsiteX19" fmla="*/ 1397154 w 1987704"/>
              <a:gd name="connsiteY19" fmla="*/ 285750 h 920750"/>
              <a:gd name="connsiteX20" fmla="*/ 1378104 w 1987704"/>
              <a:gd name="connsiteY20" fmla="*/ 298450 h 920750"/>
              <a:gd name="connsiteX21" fmla="*/ 1359054 w 1987704"/>
              <a:gd name="connsiteY21" fmla="*/ 304800 h 920750"/>
              <a:gd name="connsiteX22" fmla="*/ 1346354 w 1987704"/>
              <a:gd name="connsiteY22" fmla="*/ 342900 h 920750"/>
              <a:gd name="connsiteX23" fmla="*/ 1340004 w 1987704"/>
              <a:gd name="connsiteY23" fmla="*/ 406400 h 920750"/>
              <a:gd name="connsiteX24" fmla="*/ 1314604 w 1987704"/>
              <a:gd name="connsiteY24" fmla="*/ 444500 h 920750"/>
              <a:gd name="connsiteX25" fmla="*/ 1308254 w 1987704"/>
              <a:gd name="connsiteY25" fmla="*/ 463550 h 920750"/>
              <a:gd name="connsiteX26" fmla="*/ 1270154 w 1987704"/>
              <a:gd name="connsiteY26" fmla="*/ 482600 h 920750"/>
              <a:gd name="connsiteX27" fmla="*/ 1193954 w 1987704"/>
              <a:gd name="connsiteY27" fmla="*/ 482600 h 920750"/>
              <a:gd name="connsiteX28" fmla="*/ 1187604 w 1987704"/>
              <a:gd name="connsiteY28" fmla="*/ 501650 h 920750"/>
              <a:gd name="connsiteX29" fmla="*/ 1174904 w 1987704"/>
              <a:gd name="connsiteY29" fmla="*/ 520700 h 920750"/>
              <a:gd name="connsiteX30" fmla="*/ 1143154 w 1987704"/>
              <a:gd name="connsiteY30" fmla="*/ 527050 h 920750"/>
              <a:gd name="connsiteX31" fmla="*/ 1124104 w 1987704"/>
              <a:gd name="connsiteY31" fmla="*/ 533400 h 920750"/>
              <a:gd name="connsiteX32" fmla="*/ 1016154 w 1987704"/>
              <a:gd name="connsiteY32" fmla="*/ 539750 h 920750"/>
              <a:gd name="connsiteX33" fmla="*/ 984404 w 1987704"/>
              <a:gd name="connsiteY33" fmla="*/ 546100 h 920750"/>
              <a:gd name="connsiteX34" fmla="*/ 959004 w 1987704"/>
              <a:gd name="connsiteY34" fmla="*/ 641350 h 920750"/>
              <a:gd name="connsiteX35" fmla="*/ 920904 w 1987704"/>
              <a:gd name="connsiteY35" fmla="*/ 654050 h 920750"/>
              <a:gd name="connsiteX36" fmla="*/ 914554 w 1987704"/>
              <a:gd name="connsiteY36" fmla="*/ 685800 h 920750"/>
              <a:gd name="connsiteX37" fmla="*/ 908204 w 1987704"/>
              <a:gd name="connsiteY37" fmla="*/ 704850 h 920750"/>
              <a:gd name="connsiteX38" fmla="*/ 870104 w 1987704"/>
              <a:gd name="connsiteY38" fmla="*/ 711200 h 920750"/>
              <a:gd name="connsiteX39" fmla="*/ 851054 w 1987704"/>
              <a:gd name="connsiteY39" fmla="*/ 723900 h 920750"/>
              <a:gd name="connsiteX40" fmla="*/ 825654 w 1987704"/>
              <a:gd name="connsiteY40" fmla="*/ 730250 h 920750"/>
              <a:gd name="connsiteX41" fmla="*/ 819304 w 1987704"/>
              <a:gd name="connsiteY41" fmla="*/ 749300 h 920750"/>
              <a:gd name="connsiteX42" fmla="*/ 819304 w 1987704"/>
              <a:gd name="connsiteY42" fmla="*/ 806450 h 920750"/>
              <a:gd name="connsiteX43" fmla="*/ 793904 w 1987704"/>
              <a:gd name="connsiteY43" fmla="*/ 812800 h 920750"/>
              <a:gd name="connsiteX44" fmla="*/ 774854 w 1987704"/>
              <a:gd name="connsiteY44" fmla="*/ 850900 h 920750"/>
              <a:gd name="connsiteX45" fmla="*/ 749454 w 1987704"/>
              <a:gd name="connsiteY45" fmla="*/ 920750 h 920750"/>
              <a:gd name="connsiteX46" fmla="*/ 698654 w 1987704"/>
              <a:gd name="connsiteY46" fmla="*/ 914400 h 920750"/>
              <a:gd name="connsiteX47" fmla="*/ 705004 w 1987704"/>
              <a:gd name="connsiteY47" fmla="*/ 895350 h 920750"/>
              <a:gd name="connsiteX48" fmla="*/ 717704 w 1987704"/>
              <a:gd name="connsiteY48" fmla="*/ 876300 h 920750"/>
              <a:gd name="connsiteX49" fmla="*/ 711354 w 1987704"/>
              <a:gd name="connsiteY49" fmla="*/ 857250 h 920750"/>
              <a:gd name="connsiteX50" fmla="*/ 641504 w 1987704"/>
              <a:gd name="connsiteY50" fmla="*/ 838200 h 920750"/>
              <a:gd name="connsiteX51" fmla="*/ 285904 w 1987704"/>
              <a:gd name="connsiteY51" fmla="*/ 844550 h 920750"/>
              <a:gd name="connsiteX52" fmla="*/ 266854 w 1987704"/>
              <a:gd name="connsiteY52" fmla="*/ 850900 h 920750"/>
              <a:gd name="connsiteX53" fmla="*/ 216054 w 1987704"/>
              <a:gd name="connsiteY53" fmla="*/ 857250 h 920750"/>
              <a:gd name="connsiteX54" fmla="*/ 197004 w 1987704"/>
              <a:gd name="connsiteY54" fmla="*/ 863600 h 920750"/>
              <a:gd name="connsiteX55" fmla="*/ 146204 w 1987704"/>
              <a:gd name="connsiteY55" fmla="*/ 850900 h 920750"/>
              <a:gd name="connsiteX56" fmla="*/ 31904 w 1987704"/>
              <a:gd name="connsiteY56" fmla="*/ 857250 h 920750"/>
              <a:gd name="connsiteX57" fmla="*/ 154 w 1987704"/>
              <a:gd name="connsiteY57" fmla="*/ 863600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87704" h="920750">
                <a:moveTo>
                  <a:pt x="1987704" y="0"/>
                </a:moveTo>
                <a:cubicBezTo>
                  <a:pt x="1985587" y="25400"/>
                  <a:pt x="1991570" y="52849"/>
                  <a:pt x="1981354" y="76200"/>
                </a:cubicBezTo>
                <a:cubicBezTo>
                  <a:pt x="1975236" y="90184"/>
                  <a:pt x="1955954" y="93133"/>
                  <a:pt x="1943254" y="101600"/>
                </a:cubicBezTo>
                <a:cubicBezTo>
                  <a:pt x="1918635" y="118013"/>
                  <a:pt x="1931444" y="111887"/>
                  <a:pt x="1905154" y="120650"/>
                </a:cubicBezTo>
                <a:cubicBezTo>
                  <a:pt x="1898804" y="127000"/>
                  <a:pt x="1890465" y="131850"/>
                  <a:pt x="1886104" y="139700"/>
                </a:cubicBezTo>
                <a:cubicBezTo>
                  <a:pt x="1879603" y="151402"/>
                  <a:pt x="1884543" y="170374"/>
                  <a:pt x="1873404" y="177800"/>
                </a:cubicBezTo>
                <a:cubicBezTo>
                  <a:pt x="1848785" y="194213"/>
                  <a:pt x="1861594" y="188087"/>
                  <a:pt x="1835304" y="196850"/>
                </a:cubicBezTo>
                <a:cubicBezTo>
                  <a:pt x="1820741" y="240538"/>
                  <a:pt x="1836964" y="187718"/>
                  <a:pt x="1822604" y="266700"/>
                </a:cubicBezTo>
                <a:cubicBezTo>
                  <a:pt x="1821407" y="273286"/>
                  <a:pt x="1817877" y="279256"/>
                  <a:pt x="1816254" y="285750"/>
                </a:cubicBezTo>
                <a:cubicBezTo>
                  <a:pt x="1813636" y="296221"/>
                  <a:pt x="1815891" y="308520"/>
                  <a:pt x="1809904" y="317500"/>
                </a:cubicBezTo>
                <a:cubicBezTo>
                  <a:pt x="1806191" y="323069"/>
                  <a:pt x="1797204" y="321733"/>
                  <a:pt x="1790854" y="323850"/>
                </a:cubicBezTo>
                <a:cubicBezTo>
                  <a:pt x="1784504" y="317500"/>
                  <a:pt x="1779654" y="309161"/>
                  <a:pt x="1771804" y="304800"/>
                </a:cubicBezTo>
                <a:cubicBezTo>
                  <a:pt x="1730526" y="281868"/>
                  <a:pt x="1652942" y="287613"/>
                  <a:pt x="1619404" y="285750"/>
                </a:cubicBezTo>
                <a:cubicBezTo>
                  <a:pt x="1604587" y="283633"/>
                  <a:pt x="1589290" y="283701"/>
                  <a:pt x="1574954" y="279400"/>
                </a:cubicBezTo>
                <a:cubicBezTo>
                  <a:pt x="1567644" y="277207"/>
                  <a:pt x="1562919" y="269706"/>
                  <a:pt x="1555904" y="266700"/>
                </a:cubicBezTo>
                <a:cubicBezTo>
                  <a:pt x="1547882" y="263262"/>
                  <a:pt x="1538895" y="262748"/>
                  <a:pt x="1530504" y="260350"/>
                </a:cubicBezTo>
                <a:cubicBezTo>
                  <a:pt x="1524068" y="258511"/>
                  <a:pt x="1517804" y="256117"/>
                  <a:pt x="1511454" y="254000"/>
                </a:cubicBezTo>
                <a:cubicBezTo>
                  <a:pt x="1496637" y="256117"/>
                  <a:pt x="1481680" y="257415"/>
                  <a:pt x="1467004" y="260350"/>
                </a:cubicBezTo>
                <a:cubicBezTo>
                  <a:pt x="1424757" y="268799"/>
                  <a:pt x="1471717" y="263345"/>
                  <a:pt x="1428904" y="279400"/>
                </a:cubicBezTo>
                <a:cubicBezTo>
                  <a:pt x="1418798" y="283190"/>
                  <a:pt x="1407737" y="283633"/>
                  <a:pt x="1397154" y="285750"/>
                </a:cubicBezTo>
                <a:cubicBezTo>
                  <a:pt x="1390804" y="289983"/>
                  <a:pt x="1384930" y="295037"/>
                  <a:pt x="1378104" y="298450"/>
                </a:cubicBezTo>
                <a:cubicBezTo>
                  <a:pt x="1372117" y="301443"/>
                  <a:pt x="1362945" y="299353"/>
                  <a:pt x="1359054" y="304800"/>
                </a:cubicBezTo>
                <a:cubicBezTo>
                  <a:pt x="1351273" y="315693"/>
                  <a:pt x="1346354" y="342900"/>
                  <a:pt x="1346354" y="342900"/>
                </a:cubicBezTo>
                <a:cubicBezTo>
                  <a:pt x="1344237" y="364067"/>
                  <a:pt x="1346349" y="386096"/>
                  <a:pt x="1340004" y="406400"/>
                </a:cubicBezTo>
                <a:cubicBezTo>
                  <a:pt x="1335451" y="420969"/>
                  <a:pt x="1319431" y="430020"/>
                  <a:pt x="1314604" y="444500"/>
                </a:cubicBezTo>
                <a:cubicBezTo>
                  <a:pt x="1312487" y="450850"/>
                  <a:pt x="1312435" y="458323"/>
                  <a:pt x="1308254" y="463550"/>
                </a:cubicBezTo>
                <a:cubicBezTo>
                  <a:pt x="1299302" y="474741"/>
                  <a:pt x="1282703" y="478417"/>
                  <a:pt x="1270154" y="482600"/>
                </a:cubicBezTo>
                <a:cubicBezTo>
                  <a:pt x="1241698" y="473115"/>
                  <a:pt x="1232622" y="467133"/>
                  <a:pt x="1193954" y="482600"/>
                </a:cubicBezTo>
                <a:cubicBezTo>
                  <a:pt x="1187739" y="485086"/>
                  <a:pt x="1190597" y="495663"/>
                  <a:pt x="1187604" y="501650"/>
                </a:cubicBezTo>
                <a:cubicBezTo>
                  <a:pt x="1184191" y="508476"/>
                  <a:pt x="1181530" y="516914"/>
                  <a:pt x="1174904" y="520700"/>
                </a:cubicBezTo>
                <a:cubicBezTo>
                  <a:pt x="1165533" y="526055"/>
                  <a:pt x="1153625" y="524432"/>
                  <a:pt x="1143154" y="527050"/>
                </a:cubicBezTo>
                <a:cubicBezTo>
                  <a:pt x="1136660" y="528673"/>
                  <a:pt x="1130764" y="532734"/>
                  <a:pt x="1124104" y="533400"/>
                </a:cubicBezTo>
                <a:cubicBezTo>
                  <a:pt x="1088237" y="536987"/>
                  <a:pt x="1052137" y="537633"/>
                  <a:pt x="1016154" y="539750"/>
                </a:cubicBezTo>
                <a:cubicBezTo>
                  <a:pt x="1005571" y="541867"/>
                  <a:pt x="994510" y="542310"/>
                  <a:pt x="984404" y="546100"/>
                </a:cubicBezTo>
                <a:cubicBezTo>
                  <a:pt x="937544" y="563672"/>
                  <a:pt x="983467" y="588930"/>
                  <a:pt x="959004" y="641350"/>
                </a:cubicBezTo>
                <a:cubicBezTo>
                  <a:pt x="953343" y="653481"/>
                  <a:pt x="920904" y="654050"/>
                  <a:pt x="920904" y="654050"/>
                </a:cubicBezTo>
                <a:cubicBezTo>
                  <a:pt x="918787" y="664633"/>
                  <a:pt x="917172" y="675329"/>
                  <a:pt x="914554" y="685800"/>
                </a:cubicBezTo>
                <a:cubicBezTo>
                  <a:pt x="912931" y="692294"/>
                  <a:pt x="914016" y="701529"/>
                  <a:pt x="908204" y="704850"/>
                </a:cubicBezTo>
                <a:cubicBezTo>
                  <a:pt x="897025" y="711238"/>
                  <a:pt x="882804" y="709083"/>
                  <a:pt x="870104" y="711200"/>
                </a:cubicBezTo>
                <a:cubicBezTo>
                  <a:pt x="863754" y="715433"/>
                  <a:pt x="858069" y="720894"/>
                  <a:pt x="851054" y="723900"/>
                </a:cubicBezTo>
                <a:cubicBezTo>
                  <a:pt x="843032" y="727338"/>
                  <a:pt x="832469" y="724798"/>
                  <a:pt x="825654" y="730250"/>
                </a:cubicBezTo>
                <a:cubicBezTo>
                  <a:pt x="820427" y="734431"/>
                  <a:pt x="821421" y="742950"/>
                  <a:pt x="819304" y="749300"/>
                </a:cubicBezTo>
                <a:cubicBezTo>
                  <a:pt x="820269" y="755089"/>
                  <a:pt x="833097" y="795415"/>
                  <a:pt x="819304" y="806450"/>
                </a:cubicBezTo>
                <a:cubicBezTo>
                  <a:pt x="812489" y="811902"/>
                  <a:pt x="802371" y="810683"/>
                  <a:pt x="793904" y="812800"/>
                </a:cubicBezTo>
                <a:cubicBezTo>
                  <a:pt x="784152" y="827428"/>
                  <a:pt x="777775" y="833373"/>
                  <a:pt x="774854" y="850900"/>
                </a:cubicBezTo>
                <a:cubicBezTo>
                  <a:pt x="763615" y="918332"/>
                  <a:pt x="786063" y="896344"/>
                  <a:pt x="749454" y="920750"/>
                </a:cubicBezTo>
                <a:cubicBezTo>
                  <a:pt x="732521" y="918633"/>
                  <a:pt x="713471" y="922867"/>
                  <a:pt x="698654" y="914400"/>
                </a:cubicBezTo>
                <a:cubicBezTo>
                  <a:pt x="692842" y="911079"/>
                  <a:pt x="702011" y="901337"/>
                  <a:pt x="705004" y="895350"/>
                </a:cubicBezTo>
                <a:cubicBezTo>
                  <a:pt x="708417" y="888524"/>
                  <a:pt x="713471" y="882650"/>
                  <a:pt x="717704" y="876300"/>
                </a:cubicBezTo>
                <a:cubicBezTo>
                  <a:pt x="715587" y="869950"/>
                  <a:pt x="715535" y="862477"/>
                  <a:pt x="711354" y="857250"/>
                </a:cubicBezTo>
                <a:cubicBezTo>
                  <a:pt x="695345" y="837239"/>
                  <a:pt x="661326" y="840678"/>
                  <a:pt x="641504" y="838200"/>
                </a:cubicBezTo>
                <a:lnTo>
                  <a:pt x="285904" y="844550"/>
                </a:lnTo>
                <a:cubicBezTo>
                  <a:pt x="279214" y="844777"/>
                  <a:pt x="273440" y="849703"/>
                  <a:pt x="266854" y="850900"/>
                </a:cubicBezTo>
                <a:cubicBezTo>
                  <a:pt x="250064" y="853953"/>
                  <a:pt x="232987" y="855133"/>
                  <a:pt x="216054" y="857250"/>
                </a:cubicBezTo>
                <a:cubicBezTo>
                  <a:pt x="209704" y="859367"/>
                  <a:pt x="203670" y="864206"/>
                  <a:pt x="197004" y="863600"/>
                </a:cubicBezTo>
                <a:cubicBezTo>
                  <a:pt x="179621" y="862020"/>
                  <a:pt x="146204" y="850900"/>
                  <a:pt x="146204" y="850900"/>
                </a:cubicBezTo>
                <a:cubicBezTo>
                  <a:pt x="108104" y="853017"/>
                  <a:pt x="69891" y="853632"/>
                  <a:pt x="31904" y="857250"/>
                </a:cubicBezTo>
                <a:cubicBezTo>
                  <a:pt x="-48827" y="864939"/>
                  <a:pt x="56018" y="863600"/>
                  <a:pt x="154" y="863600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4607560" y="1746250"/>
            <a:ext cx="368300" cy="2387600"/>
          </a:xfrm>
          <a:custGeom>
            <a:avLst/>
            <a:gdLst>
              <a:gd name="connsiteX0" fmla="*/ 361950 w 368300"/>
              <a:gd name="connsiteY0" fmla="*/ 2387600 h 2387600"/>
              <a:gd name="connsiteX1" fmla="*/ 368300 w 368300"/>
              <a:gd name="connsiteY1" fmla="*/ 2222500 h 2387600"/>
              <a:gd name="connsiteX2" fmla="*/ 361950 w 368300"/>
              <a:gd name="connsiteY2" fmla="*/ 2190750 h 2387600"/>
              <a:gd name="connsiteX3" fmla="*/ 355600 w 368300"/>
              <a:gd name="connsiteY3" fmla="*/ 1930400 h 2387600"/>
              <a:gd name="connsiteX4" fmla="*/ 336550 w 368300"/>
              <a:gd name="connsiteY4" fmla="*/ 1892300 h 2387600"/>
              <a:gd name="connsiteX5" fmla="*/ 311150 w 368300"/>
              <a:gd name="connsiteY5" fmla="*/ 1866900 h 2387600"/>
              <a:gd name="connsiteX6" fmla="*/ 304800 w 368300"/>
              <a:gd name="connsiteY6" fmla="*/ 1841500 h 2387600"/>
              <a:gd name="connsiteX7" fmla="*/ 304800 w 368300"/>
              <a:gd name="connsiteY7" fmla="*/ 1758950 h 2387600"/>
              <a:gd name="connsiteX8" fmla="*/ 285750 w 368300"/>
              <a:gd name="connsiteY8" fmla="*/ 1752600 h 2387600"/>
              <a:gd name="connsiteX9" fmla="*/ 241300 w 368300"/>
              <a:gd name="connsiteY9" fmla="*/ 1695450 h 2387600"/>
              <a:gd name="connsiteX10" fmla="*/ 234950 w 368300"/>
              <a:gd name="connsiteY10" fmla="*/ 1676400 h 2387600"/>
              <a:gd name="connsiteX11" fmla="*/ 203200 w 368300"/>
              <a:gd name="connsiteY11" fmla="*/ 1631950 h 2387600"/>
              <a:gd name="connsiteX12" fmla="*/ 196850 w 368300"/>
              <a:gd name="connsiteY12" fmla="*/ 1612900 h 2387600"/>
              <a:gd name="connsiteX13" fmla="*/ 190500 w 368300"/>
              <a:gd name="connsiteY13" fmla="*/ 1562100 h 2387600"/>
              <a:gd name="connsiteX14" fmla="*/ 177800 w 368300"/>
              <a:gd name="connsiteY14" fmla="*/ 1498600 h 2387600"/>
              <a:gd name="connsiteX15" fmla="*/ 171450 w 368300"/>
              <a:gd name="connsiteY15" fmla="*/ 1479550 h 2387600"/>
              <a:gd name="connsiteX16" fmla="*/ 165100 w 368300"/>
              <a:gd name="connsiteY16" fmla="*/ 1447800 h 2387600"/>
              <a:gd name="connsiteX17" fmla="*/ 158750 w 368300"/>
              <a:gd name="connsiteY17" fmla="*/ 1422400 h 2387600"/>
              <a:gd name="connsiteX18" fmla="*/ 133350 w 368300"/>
              <a:gd name="connsiteY18" fmla="*/ 1384300 h 2387600"/>
              <a:gd name="connsiteX19" fmla="*/ 127000 w 368300"/>
              <a:gd name="connsiteY19" fmla="*/ 1339850 h 2387600"/>
              <a:gd name="connsiteX20" fmla="*/ 120650 w 368300"/>
              <a:gd name="connsiteY20" fmla="*/ 1301750 h 2387600"/>
              <a:gd name="connsiteX21" fmla="*/ 101600 w 368300"/>
              <a:gd name="connsiteY21" fmla="*/ 1289050 h 2387600"/>
              <a:gd name="connsiteX22" fmla="*/ 101600 w 368300"/>
              <a:gd name="connsiteY22" fmla="*/ 1174750 h 2387600"/>
              <a:gd name="connsiteX23" fmla="*/ 120650 w 368300"/>
              <a:gd name="connsiteY23" fmla="*/ 1162050 h 2387600"/>
              <a:gd name="connsiteX24" fmla="*/ 127000 w 368300"/>
              <a:gd name="connsiteY24" fmla="*/ 1136650 h 2387600"/>
              <a:gd name="connsiteX25" fmla="*/ 101600 w 368300"/>
              <a:gd name="connsiteY25" fmla="*/ 1098550 h 2387600"/>
              <a:gd name="connsiteX26" fmla="*/ 95250 w 368300"/>
              <a:gd name="connsiteY26" fmla="*/ 920750 h 2387600"/>
              <a:gd name="connsiteX27" fmla="*/ 88900 w 368300"/>
              <a:gd name="connsiteY27" fmla="*/ 895350 h 2387600"/>
              <a:gd name="connsiteX28" fmla="*/ 107950 w 368300"/>
              <a:gd name="connsiteY28" fmla="*/ 825500 h 2387600"/>
              <a:gd name="connsiteX29" fmla="*/ 101600 w 368300"/>
              <a:gd name="connsiteY29" fmla="*/ 793750 h 2387600"/>
              <a:gd name="connsiteX30" fmla="*/ 95250 w 368300"/>
              <a:gd name="connsiteY30" fmla="*/ 730250 h 2387600"/>
              <a:gd name="connsiteX31" fmla="*/ 69850 w 368300"/>
              <a:gd name="connsiteY31" fmla="*/ 692150 h 2387600"/>
              <a:gd name="connsiteX32" fmla="*/ 57150 w 368300"/>
              <a:gd name="connsiteY32" fmla="*/ 654050 h 2387600"/>
              <a:gd name="connsiteX33" fmla="*/ 76200 w 368300"/>
              <a:gd name="connsiteY33" fmla="*/ 584200 h 2387600"/>
              <a:gd name="connsiteX34" fmla="*/ 69850 w 368300"/>
              <a:gd name="connsiteY34" fmla="*/ 469900 h 2387600"/>
              <a:gd name="connsiteX35" fmla="*/ 63500 w 368300"/>
              <a:gd name="connsiteY35" fmla="*/ 450850 h 2387600"/>
              <a:gd name="connsiteX36" fmla="*/ 50800 w 368300"/>
              <a:gd name="connsiteY36" fmla="*/ 400050 h 2387600"/>
              <a:gd name="connsiteX37" fmla="*/ 44450 w 368300"/>
              <a:gd name="connsiteY37" fmla="*/ 374650 h 2387600"/>
              <a:gd name="connsiteX38" fmla="*/ 38100 w 368300"/>
              <a:gd name="connsiteY38" fmla="*/ 355600 h 2387600"/>
              <a:gd name="connsiteX39" fmla="*/ 31750 w 368300"/>
              <a:gd name="connsiteY39" fmla="*/ 241300 h 2387600"/>
              <a:gd name="connsiteX40" fmla="*/ 19050 w 368300"/>
              <a:gd name="connsiteY40" fmla="*/ 222250 h 2387600"/>
              <a:gd name="connsiteX41" fmla="*/ 12700 w 368300"/>
              <a:gd name="connsiteY41" fmla="*/ 203200 h 2387600"/>
              <a:gd name="connsiteX42" fmla="*/ 6350 w 368300"/>
              <a:gd name="connsiteY42" fmla="*/ 158750 h 2387600"/>
              <a:gd name="connsiteX43" fmla="*/ 0 w 368300"/>
              <a:gd name="connsiteY43" fmla="*/ 0 h 238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8300" h="2387600">
                <a:moveTo>
                  <a:pt x="361950" y="2387600"/>
                </a:moveTo>
                <a:cubicBezTo>
                  <a:pt x="364067" y="2332567"/>
                  <a:pt x="368300" y="2277574"/>
                  <a:pt x="368300" y="2222500"/>
                </a:cubicBezTo>
                <a:cubicBezTo>
                  <a:pt x="368300" y="2211707"/>
                  <a:pt x="362419" y="2201533"/>
                  <a:pt x="361950" y="2190750"/>
                </a:cubicBezTo>
                <a:cubicBezTo>
                  <a:pt x="358179" y="2104023"/>
                  <a:pt x="359542" y="2017120"/>
                  <a:pt x="355600" y="1930400"/>
                </a:cubicBezTo>
                <a:cubicBezTo>
                  <a:pt x="355059" y="1918501"/>
                  <a:pt x="343588" y="1900511"/>
                  <a:pt x="336550" y="1892300"/>
                </a:cubicBezTo>
                <a:cubicBezTo>
                  <a:pt x="328758" y="1883209"/>
                  <a:pt x="319617" y="1875367"/>
                  <a:pt x="311150" y="1866900"/>
                </a:cubicBezTo>
                <a:cubicBezTo>
                  <a:pt x="309033" y="1858433"/>
                  <a:pt x="304800" y="1850227"/>
                  <a:pt x="304800" y="1841500"/>
                </a:cubicBezTo>
                <a:cubicBezTo>
                  <a:pt x="304800" y="1791654"/>
                  <a:pt x="336270" y="1837624"/>
                  <a:pt x="304800" y="1758950"/>
                </a:cubicBezTo>
                <a:cubicBezTo>
                  <a:pt x="302314" y="1752735"/>
                  <a:pt x="292100" y="1754717"/>
                  <a:pt x="285750" y="1752600"/>
                </a:cubicBezTo>
                <a:cubicBezTo>
                  <a:pt x="255369" y="1707028"/>
                  <a:pt x="271143" y="1725293"/>
                  <a:pt x="241300" y="1695450"/>
                </a:cubicBezTo>
                <a:cubicBezTo>
                  <a:pt x="239183" y="1689100"/>
                  <a:pt x="238271" y="1682212"/>
                  <a:pt x="234950" y="1676400"/>
                </a:cubicBezTo>
                <a:cubicBezTo>
                  <a:pt x="223445" y="1656266"/>
                  <a:pt x="213028" y="1651606"/>
                  <a:pt x="203200" y="1631950"/>
                </a:cubicBezTo>
                <a:cubicBezTo>
                  <a:pt x="200207" y="1625963"/>
                  <a:pt x="198967" y="1619250"/>
                  <a:pt x="196850" y="1612900"/>
                </a:cubicBezTo>
                <a:cubicBezTo>
                  <a:pt x="194733" y="1595967"/>
                  <a:pt x="193305" y="1578933"/>
                  <a:pt x="190500" y="1562100"/>
                </a:cubicBezTo>
                <a:cubicBezTo>
                  <a:pt x="186951" y="1540808"/>
                  <a:pt x="184626" y="1519078"/>
                  <a:pt x="177800" y="1498600"/>
                </a:cubicBezTo>
                <a:cubicBezTo>
                  <a:pt x="175683" y="1492250"/>
                  <a:pt x="173073" y="1486044"/>
                  <a:pt x="171450" y="1479550"/>
                </a:cubicBezTo>
                <a:cubicBezTo>
                  <a:pt x="168832" y="1469079"/>
                  <a:pt x="167441" y="1458336"/>
                  <a:pt x="165100" y="1447800"/>
                </a:cubicBezTo>
                <a:cubicBezTo>
                  <a:pt x="163207" y="1439281"/>
                  <a:pt x="162653" y="1430206"/>
                  <a:pt x="158750" y="1422400"/>
                </a:cubicBezTo>
                <a:cubicBezTo>
                  <a:pt x="151924" y="1408748"/>
                  <a:pt x="133350" y="1384300"/>
                  <a:pt x="133350" y="1384300"/>
                </a:cubicBezTo>
                <a:cubicBezTo>
                  <a:pt x="131233" y="1369483"/>
                  <a:pt x="129276" y="1354643"/>
                  <a:pt x="127000" y="1339850"/>
                </a:cubicBezTo>
                <a:cubicBezTo>
                  <a:pt x="125042" y="1327125"/>
                  <a:pt x="126408" y="1313266"/>
                  <a:pt x="120650" y="1301750"/>
                </a:cubicBezTo>
                <a:cubicBezTo>
                  <a:pt x="117237" y="1294924"/>
                  <a:pt x="107950" y="1293283"/>
                  <a:pt x="101600" y="1289050"/>
                </a:cubicBezTo>
                <a:cubicBezTo>
                  <a:pt x="92805" y="1245075"/>
                  <a:pt x="86834" y="1230121"/>
                  <a:pt x="101600" y="1174750"/>
                </a:cubicBezTo>
                <a:cubicBezTo>
                  <a:pt x="103566" y="1167376"/>
                  <a:pt x="114300" y="1166283"/>
                  <a:pt x="120650" y="1162050"/>
                </a:cubicBezTo>
                <a:cubicBezTo>
                  <a:pt x="122767" y="1153583"/>
                  <a:pt x="129508" y="1145009"/>
                  <a:pt x="127000" y="1136650"/>
                </a:cubicBezTo>
                <a:cubicBezTo>
                  <a:pt x="122614" y="1122030"/>
                  <a:pt x="101600" y="1098550"/>
                  <a:pt x="101600" y="1098550"/>
                </a:cubicBezTo>
                <a:cubicBezTo>
                  <a:pt x="99483" y="1039283"/>
                  <a:pt x="98949" y="979939"/>
                  <a:pt x="95250" y="920750"/>
                </a:cubicBezTo>
                <a:cubicBezTo>
                  <a:pt x="94706" y="912040"/>
                  <a:pt x="88900" y="904077"/>
                  <a:pt x="88900" y="895350"/>
                </a:cubicBezTo>
                <a:cubicBezTo>
                  <a:pt x="88900" y="847922"/>
                  <a:pt x="89047" y="853854"/>
                  <a:pt x="107950" y="825500"/>
                </a:cubicBezTo>
                <a:cubicBezTo>
                  <a:pt x="105833" y="814917"/>
                  <a:pt x="103026" y="804448"/>
                  <a:pt x="101600" y="793750"/>
                </a:cubicBezTo>
                <a:cubicBezTo>
                  <a:pt x="98789" y="772664"/>
                  <a:pt x="101595" y="750554"/>
                  <a:pt x="95250" y="730250"/>
                </a:cubicBezTo>
                <a:cubicBezTo>
                  <a:pt x="90697" y="715681"/>
                  <a:pt x="74677" y="706630"/>
                  <a:pt x="69850" y="692150"/>
                </a:cubicBezTo>
                <a:lnTo>
                  <a:pt x="57150" y="654050"/>
                </a:lnTo>
                <a:cubicBezTo>
                  <a:pt x="73263" y="605711"/>
                  <a:pt x="67225" y="629077"/>
                  <a:pt x="76200" y="584200"/>
                </a:cubicBezTo>
                <a:cubicBezTo>
                  <a:pt x="74083" y="546100"/>
                  <a:pt x="73468" y="507887"/>
                  <a:pt x="69850" y="469900"/>
                </a:cubicBezTo>
                <a:cubicBezTo>
                  <a:pt x="69215" y="463237"/>
                  <a:pt x="65261" y="457308"/>
                  <a:pt x="63500" y="450850"/>
                </a:cubicBezTo>
                <a:cubicBezTo>
                  <a:pt x="58907" y="434011"/>
                  <a:pt x="55033" y="416983"/>
                  <a:pt x="50800" y="400050"/>
                </a:cubicBezTo>
                <a:cubicBezTo>
                  <a:pt x="48683" y="391583"/>
                  <a:pt x="47210" y="382929"/>
                  <a:pt x="44450" y="374650"/>
                </a:cubicBezTo>
                <a:lnTo>
                  <a:pt x="38100" y="355600"/>
                </a:lnTo>
                <a:cubicBezTo>
                  <a:pt x="35983" y="317500"/>
                  <a:pt x="37146" y="279075"/>
                  <a:pt x="31750" y="241300"/>
                </a:cubicBezTo>
                <a:cubicBezTo>
                  <a:pt x="30671" y="233745"/>
                  <a:pt x="22463" y="229076"/>
                  <a:pt x="19050" y="222250"/>
                </a:cubicBezTo>
                <a:cubicBezTo>
                  <a:pt x="16057" y="216263"/>
                  <a:pt x="14817" y="209550"/>
                  <a:pt x="12700" y="203200"/>
                </a:cubicBezTo>
                <a:cubicBezTo>
                  <a:pt x="10583" y="188383"/>
                  <a:pt x="7346" y="173684"/>
                  <a:pt x="6350" y="158750"/>
                </a:cubicBezTo>
                <a:cubicBezTo>
                  <a:pt x="-184" y="60742"/>
                  <a:pt x="0" y="56888"/>
                  <a:pt x="0" y="0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927600" y="4191000"/>
            <a:ext cx="203200" cy="1270000"/>
          </a:xfrm>
          <a:custGeom>
            <a:avLst/>
            <a:gdLst>
              <a:gd name="connsiteX0" fmla="*/ 0 w 203200"/>
              <a:gd name="connsiteY0" fmla="*/ 0 h 1270000"/>
              <a:gd name="connsiteX1" fmla="*/ 6350 w 203200"/>
              <a:gd name="connsiteY1" fmla="*/ 88900 h 1270000"/>
              <a:gd name="connsiteX2" fmla="*/ 12700 w 203200"/>
              <a:gd name="connsiteY2" fmla="*/ 107950 h 1270000"/>
              <a:gd name="connsiteX3" fmla="*/ 25400 w 203200"/>
              <a:gd name="connsiteY3" fmla="*/ 171450 h 1270000"/>
              <a:gd name="connsiteX4" fmla="*/ 31750 w 203200"/>
              <a:gd name="connsiteY4" fmla="*/ 355600 h 1270000"/>
              <a:gd name="connsiteX5" fmla="*/ 38100 w 203200"/>
              <a:gd name="connsiteY5" fmla="*/ 374650 h 1270000"/>
              <a:gd name="connsiteX6" fmla="*/ 44450 w 203200"/>
              <a:gd name="connsiteY6" fmla="*/ 527050 h 1270000"/>
              <a:gd name="connsiteX7" fmla="*/ 88900 w 203200"/>
              <a:gd name="connsiteY7" fmla="*/ 546100 h 1270000"/>
              <a:gd name="connsiteX8" fmla="*/ 101600 w 203200"/>
              <a:gd name="connsiteY8" fmla="*/ 730250 h 1270000"/>
              <a:gd name="connsiteX9" fmla="*/ 107950 w 203200"/>
              <a:gd name="connsiteY9" fmla="*/ 755650 h 1270000"/>
              <a:gd name="connsiteX10" fmla="*/ 114300 w 203200"/>
              <a:gd name="connsiteY10" fmla="*/ 800100 h 1270000"/>
              <a:gd name="connsiteX11" fmla="*/ 120650 w 203200"/>
              <a:gd name="connsiteY11" fmla="*/ 850900 h 1270000"/>
              <a:gd name="connsiteX12" fmla="*/ 177800 w 203200"/>
              <a:gd name="connsiteY12" fmla="*/ 901700 h 1270000"/>
              <a:gd name="connsiteX13" fmla="*/ 190500 w 203200"/>
              <a:gd name="connsiteY13" fmla="*/ 958850 h 1270000"/>
              <a:gd name="connsiteX14" fmla="*/ 203200 w 203200"/>
              <a:gd name="connsiteY14" fmla="*/ 1009650 h 1270000"/>
              <a:gd name="connsiteX15" fmla="*/ 196850 w 203200"/>
              <a:gd name="connsiteY15" fmla="*/ 1066800 h 1270000"/>
              <a:gd name="connsiteX16" fmla="*/ 184150 w 203200"/>
              <a:gd name="connsiteY16" fmla="*/ 1085850 h 1270000"/>
              <a:gd name="connsiteX17" fmla="*/ 171450 w 203200"/>
              <a:gd name="connsiteY17" fmla="*/ 1111250 h 1270000"/>
              <a:gd name="connsiteX18" fmla="*/ 152400 w 203200"/>
              <a:gd name="connsiteY18" fmla="*/ 1149350 h 1270000"/>
              <a:gd name="connsiteX19" fmla="*/ 165100 w 203200"/>
              <a:gd name="connsiteY19" fmla="*/ 1219200 h 1270000"/>
              <a:gd name="connsiteX20" fmla="*/ 171450 w 203200"/>
              <a:gd name="connsiteY20" fmla="*/ 1238250 h 1270000"/>
              <a:gd name="connsiteX21" fmla="*/ 152400 w 203200"/>
              <a:gd name="connsiteY21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3200" h="1270000">
                <a:moveTo>
                  <a:pt x="0" y="0"/>
                </a:moveTo>
                <a:cubicBezTo>
                  <a:pt x="2117" y="29633"/>
                  <a:pt x="2879" y="59395"/>
                  <a:pt x="6350" y="88900"/>
                </a:cubicBezTo>
                <a:cubicBezTo>
                  <a:pt x="7132" y="95548"/>
                  <a:pt x="10861" y="101514"/>
                  <a:pt x="12700" y="107950"/>
                </a:cubicBezTo>
                <a:cubicBezTo>
                  <a:pt x="20278" y="134474"/>
                  <a:pt x="20410" y="141511"/>
                  <a:pt x="25400" y="171450"/>
                </a:cubicBezTo>
                <a:cubicBezTo>
                  <a:pt x="27517" y="232833"/>
                  <a:pt x="27919" y="294300"/>
                  <a:pt x="31750" y="355600"/>
                </a:cubicBezTo>
                <a:cubicBezTo>
                  <a:pt x="32168" y="362280"/>
                  <a:pt x="37606" y="367975"/>
                  <a:pt x="38100" y="374650"/>
                </a:cubicBezTo>
                <a:cubicBezTo>
                  <a:pt x="41856" y="425355"/>
                  <a:pt x="36719" y="476797"/>
                  <a:pt x="44450" y="527050"/>
                </a:cubicBezTo>
                <a:cubicBezTo>
                  <a:pt x="46204" y="538452"/>
                  <a:pt x="84179" y="544920"/>
                  <a:pt x="88900" y="546100"/>
                </a:cubicBezTo>
                <a:cubicBezTo>
                  <a:pt x="113402" y="619606"/>
                  <a:pt x="88936" y="540292"/>
                  <a:pt x="101600" y="730250"/>
                </a:cubicBezTo>
                <a:cubicBezTo>
                  <a:pt x="102181" y="738958"/>
                  <a:pt x="106389" y="747064"/>
                  <a:pt x="107950" y="755650"/>
                </a:cubicBezTo>
                <a:cubicBezTo>
                  <a:pt x="110627" y="770376"/>
                  <a:pt x="112322" y="785264"/>
                  <a:pt x="114300" y="800100"/>
                </a:cubicBezTo>
                <a:cubicBezTo>
                  <a:pt x="116555" y="817015"/>
                  <a:pt x="113018" y="835636"/>
                  <a:pt x="120650" y="850900"/>
                </a:cubicBezTo>
                <a:cubicBezTo>
                  <a:pt x="131524" y="872648"/>
                  <a:pt x="157668" y="888279"/>
                  <a:pt x="177800" y="901700"/>
                </a:cubicBezTo>
                <a:cubicBezTo>
                  <a:pt x="191320" y="942260"/>
                  <a:pt x="177089" y="896267"/>
                  <a:pt x="190500" y="958850"/>
                </a:cubicBezTo>
                <a:cubicBezTo>
                  <a:pt x="194157" y="975917"/>
                  <a:pt x="203200" y="1009650"/>
                  <a:pt x="203200" y="1009650"/>
                </a:cubicBezTo>
                <a:cubicBezTo>
                  <a:pt x="201083" y="1028700"/>
                  <a:pt x="201499" y="1048205"/>
                  <a:pt x="196850" y="1066800"/>
                </a:cubicBezTo>
                <a:cubicBezTo>
                  <a:pt x="194999" y="1074204"/>
                  <a:pt x="187936" y="1079224"/>
                  <a:pt x="184150" y="1085850"/>
                </a:cubicBezTo>
                <a:cubicBezTo>
                  <a:pt x="179454" y="1094069"/>
                  <a:pt x="176146" y="1103031"/>
                  <a:pt x="171450" y="1111250"/>
                </a:cubicBezTo>
                <a:cubicBezTo>
                  <a:pt x="151755" y="1145717"/>
                  <a:pt x="164042" y="1114423"/>
                  <a:pt x="152400" y="1149350"/>
                </a:cubicBezTo>
                <a:cubicBezTo>
                  <a:pt x="155231" y="1166334"/>
                  <a:pt x="160662" y="1201450"/>
                  <a:pt x="165100" y="1219200"/>
                </a:cubicBezTo>
                <a:cubicBezTo>
                  <a:pt x="166723" y="1225694"/>
                  <a:pt x="169333" y="1231900"/>
                  <a:pt x="171450" y="1238250"/>
                </a:cubicBezTo>
                <a:cubicBezTo>
                  <a:pt x="163952" y="1268242"/>
                  <a:pt x="172906" y="1259747"/>
                  <a:pt x="152400" y="1270000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320800" y="1377950"/>
            <a:ext cx="889000" cy="1866900"/>
          </a:xfrm>
          <a:custGeom>
            <a:avLst/>
            <a:gdLst>
              <a:gd name="connsiteX0" fmla="*/ 889000 w 889000"/>
              <a:gd name="connsiteY0" fmla="*/ 0 h 1866900"/>
              <a:gd name="connsiteX1" fmla="*/ 882650 w 889000"/>
              <a:gd name="connsiteY1" fmla="*/ 76200 h 1866900"/>
              <a:gd name="connsiteX2" fmla="*/ 869950 w 889000"/>
              <a:gd name="connsiteY2" fmla="*/ 114300 h 1866900"/>
              <a:gd name="connsiteX3" fmla="*/ 863600 w 889000"/>
              <a:gd name="connsiteY3" fmla="*/ 133350 h 1866900"/>
              <a:gd name="connsiteX4" fmla="*/ 850900 w 889000"/>
              <a:gd name="connsiteY4" fmla="*/ 152400 h 1866900"/>
              <a:gd name="connsiteX5" fmla="*/ 838200 w 889000"/>
              <a:gd name="connsiteY5" fmla="*/ 190500 h 1866900"/>
              <a:gd name="connsiteX6" fmla="*/ 831850 w 889000"/>
              <a:gd name="connsiteY6" fmla="*/ 215900 h 1866900"/>
              <a:gd name="connsiteX7" fmla="*/ 819150 w 889000"/>
              <a:gd name="connsiteY7" fmla="*/ 254000 h 1866900"/>
              <a:gd name="connsiteX8" fmla="*/ 812800 w 889000"/>
              <a:gd name="connsiteY8" fmla="*/ 279400 h 1866900"/>
              <a:gd name="connsiteX9" fmla="*/ 800100 w 889000"/>
              <a:gd name="connsiteY9" fmla="*/ 317500 h 1866900"/>
              <a:gd name="connsiteX10" fmla="*/ 793750 w 889000"/>
              <a:gd name="connsiteY10" fmla="*/ 342900 h 1866900"/>
              <a:gd name="connsiteX11" fmla="*/ 781050 w 889000"/>
              <a:gd name="connsiteY11" fmla="*/ 381000 h 1866900"/>
              <a:gd name="connsiteX12" fmla="*/ 774700 w 889000"/>
              <a:gd name="connsiteY12" fmla="*/ 400050 h 1866900"/>
              <a:gd name="connsiteX13" fmla="*/ 768350 w 889000"/>
              <a:gd name="connsiteY13" fmla="*/ 431800 h 1866900"/>
              <a:gd name="connsiteX14" fmla="*/ 749300 w 889000"/>
              <a:gd name="connsiteY14" fmla="*/ 546100 h 1866900"/>
              <a:gd name="connsiteX15" fmla="*/ 736600 w 889000"/>
              <a:gd name="connsiteY15" fmla="*/ 565150 h 1866900"/>
              <a:gd name="connsiteX16" fmla="*/ 730250 w 889000"/>
              <a:gd name="connsiteY16" fmla="*/ 603250 h 1866900"/>
              <a:gd name="connsiteX17" fmla="*/ 742950 w 889000"/>
              <a:gd name="connsiteY17" fmla="*/ 641350 h 1866900"/>
              <a:gd name="connsiteX18" fmla="*/ 736600 w 889000"/>
              <a:gd name="connsiteY18" fmla="*/ 704850 h 1866900"/>
              <a:gd name="connsiteX19" fmla="*/ 730250 w 889000"/>
              <a:gd name="connsiteY19" fmla="*/ 736600 h 1866900"/>
              <a:gd name="connsiteX20" fmla="*/ 711200 w 889000"/>
              <a:gd name="connsiteY20" fmla="*/ 749300 h 1866900"/>
              <a:gd name="connsiteX21" fmla="*/ 698500 w 889000"/>
              <a:gd name="connsiteY21" fmla="*/ 787400 h 1866900"/>
              <a:gd name="connsiteX22" fmla="*/ 692150 w 889000"/>
              <a:gd name="connsiteY22" fmla="*/ 806450 h 1866900"/>
              <a:gd name="connsiteX23" fmla="*/ 654050 w 889000"/>
              <a:gd name="connsiteY23" fmla="*/ 831850 h 1866900"/>
              <a:gd name="connsiteX24" fmla="*/ 641350 w 889000"/>
              <a:gd name="connsiteY24" fmla="*/ 971550 h 1866900"/>
              <a:gd name="connsiteX25" fmla="*/ 628650 w 889000"/>
              <a:gd name="connsiteY25" fmla="*/ 1035050 h 1866900"/>
              <a:gd name="connsiteX26" fmla="*/ 622300 w 889000"/>
              <a:gd name="connsiteY26" fmla="*/ 1066800 h 1866900"/>
              <a:gd name="connsiteX27" fmla="*/ 615950 w 889000"/>
              <a:gd name="connsiteY27" fmla="*/ 1104900 h 1866900"/>
              <a:gd name="connsiteX28" fmla="*/ 603250 w 889000"/>
              <a:gd name="connsiteY28" fmla="*/ 1143000 h 1866900"/>
              <a:gd name="connsiteX29" fmla="*/ 596900 w 889000"/>
              <a:gd name="connsiteY29" fmla="*/ 1174750 h 1866900"/>
              <a:gd name="connsiteX30" fmla="*/ 590550 w 889000"/>
              <a:gd name="connsiteY30" fmla="*/ 1219200 h 1866900"/>
              <a:gd name="connsiteX31" fmla="*/ 584200 w 889000"/>
              <a:gd name="connsiteY31" fmla="*/ 1238250 h 1866900"/>
              <a:gd name="connsiteX32" fmla="*/ 577850 w 889000"/>
              <a:gd name="connsiteY32" fmla="*/ 1282700 h 1866900"/>
              <a:gd name="connsiteX33" fmla="*/ 558800 w 889000"/>
              <a:gd name="connsiteY33" fmla="*/ 1346200 h 1866900"/>
              <a:gd name="connsiteX34" fmla="*/ 552450 w 889000"/>
              <a:gd name="connsiteY34" fmla="*/ 1365250 h 1866900"/>
              <a:gd name="connsiteX35" fmla="*/ 546100 w 889000"/>
              <a:gd name="connsiteY35" fmla="*/ 1384300 h 1866900"/>
              <a:gd name="connsiteX36" fmla="*/ 514350 w 889000"/>
              <a:gd name="connsiteY36" fmla="*/ 1358900 h 1866900"/>
              <a:gd name="connsiteX37" fmla="*/ 495300 w 889000"/>
              <a:gd name="connsiteY37" fmla="*/ 1346200 h 1866900"/>
              <a:gd name="connsiteX38" fmla="*/ 361950 w 889000"/>
              <a:gd name="connsiteY38" fmla="*/ 1327150 h 1866900"/>
              <a:gd name="connsiteX39" fmla="*/ 323850 w 889000"/>
              <a:gd name="connsiteY39" fmla="*/ 1301750 h 1866900"/>
              <a:gd name="connsiteX40" fmla="*/ 304800 w 889000"/>
              <a:gd name="connsiteY40" fmla="*/ 1295400 h 1866900"/>
              <a:gd name="connsiteX41" fmla="*/ 247650 w 889000"/>
              <a:gd name="connsiteY41" fmla="*/ 1282700 h 1866900"/>
              <a:gd name="connsiteX42" fmla="*/ 228600 w 889000"/>
              <a:gd name="connsiteY42" fmla="*/ 1270000 h 1866900"/>
              <a:gd name="connsiteX43" fmla="*/ 209550 w 889000"/>
              <a:gd name="connsiteY43" fmla="*/ 1250950 h 1866900"/>
              <a:gd name="connsiteX44" fmla="*/ 139700 w 889000"/>
              <a:gd name="connsiteY44" fmla="*/ 1257300 h 1866900"/>
              <a:gd name="connsiteX45" fmla="*/ 120650 w 889000"/>
              <a:gd name="connsiteY45" fmla="*/ 1390650 h 1866900"/>
              <a:gd name="connsiteX46" fmla="*/ 114300 w 889000"/>
              <a:gd name="connsiteY46" fmla="*/ 1409700 h 1866900"/>
              <a:gd name="connsiteX47" fmla="*/ 101600 w 889000"/>
              <a:gd name="connsiteY47" fmla="*/ 1466850 h 1866900"/>
              <a:gd name="connsiteX48" fmla="*/ 88900 w 889000"/>
              <a:gd name="connsiteY48" fmla="*/ 1517650 h 1866900"/>
              <a:gd name="connsiteX49" fmla="*/ 69850 w 889000"/>
              <a:gd name="connsiteY49" fmla="*/ 1555750 h 1866900"/>
              <a:gd name="connsiteX50" fmla="*/ 57150 w 889000"/>
              <a:gd name="connsiteY50" fmla="*/ 1638300 h 1866900"/>
              <a:gd name="connsiteX51" fmla="*/ 44450 w 889000"/>
              <a:gd name="connsiteY51" fmla="*/ 1663700 h 1866900"/>
              <a:gd name="connsiteX52" fmla="*/ 31750 w 889000"/>
              <a:gd name="connsiteY52" fmla="*/ 1701800 h 1866900"/>
              <a:gd name="connsiteX53" fmla="*/ 25400 w 889000"/>
              <a:gd name="connsiteY53" fmla="*/ 1765300 h 1866900"/>
              <a:gd name="connsiteX54" fmla="*/ 12700 w 889000"/>
              <a:gd name="connsiteY54" fmla="*/ 1803400 h 1866900"/>
              <a:gd name="connsiteX55" fmla="*/ 0 w 889000"/>
              <a:gd name="connsiteY55" fmla="*/ 1847850 h 1866900"/>
              <a:gd name="connsiteX56" fmla="*/ 6350 w 889000"/>
              <a:gd name="connsiteY56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89000" h="1866900">
                <a:moveTo>
                  <a:pt x="889000" y="0"/>
                </a:moveTo>
                <a:cubicBezTo>
                  <a:pt x="886883" y="25400"/>
                  <a:pt x="886840" y="51059"/>
                  <a:pt x="882650" y="76200"/>
                </a:cubicBezTo>
                <a:cubicBezTo>
                  <a:pt x="880449" y="89405"/>
                  <a:pt x="874183" y="101600"/>
                  <a:pt x="869950" y="114300"/>
                </a:cubicBezTo>
                <a:cubicBezTo>
                  <a:pt x="867833" y="120650"/>
                  <a:pt x="867313" y="127781"/>
                  <a:pt x="863600" y="133350"/>
                </a:cubicBezTo>
                <a:cubicBezTo>
                  <a:pt x="859367" y="139700"/>
                  <a:pt x="854000" y="145426"/>
                  <a:pt x="850900" y="152400"/>
                </a:cubicBezTo>
                <a:cubicBezTo>
                  <a:pt x="845463" y="164633"/>
                  <a:pt x="841447" y="177513"/>
                  <a:pt x="838200" y="190500"/>
                </a:cubicBezTo>
                <a:cubicBezTo>
                  <a:pt x="836083" y="198967"/>
                  <a:pt x="834358" y="207541"/>
                  <a:pt x="831850" y="215900"/>
                </a:cubicBezTo>
                <a:cubicBezTo>
                  <a:pt x="828003" y="228722"/>
                  <a:pt x="822397" y="241013"/>
                  <a:pt x="819150" y="254000"/>
                </a:cubicBezTo>
                <a:cubicBezTo>
                  <a:pt x="817033" y="262467"/>
                  <a:pt x="815308" y="271041"/>
                  <a:pt x="812800" y="279400"/>
                </a:cubicBezTo>
                <a:cubicBezTo>
                  <a:pt x="808953" y="292222"/>
                  <a:pt x="803347" y="304513"/>
                  <a:pt x="800100" y="317500"/>
                </a:cubicBezTo>
                <a:cubicBezTo>
                  <a:pt x="797983" y="325967"/>
                  <a:pt x="796258" y="334541"/>
                  <a:pt x="793750" y="342900"/>
                </a:cubicBezTo>
                <a:cubicBezTo>
                  <a:pt x="789903" y="355722"/>
                  <a:pt x="785283" y="368300"/>
                  <a:pt x="781050" y="381000"/>
                </a:cubicBezTo>
                <a:cubicBezTo>
                  <a:pt x="778933" y="387350"/>
                  <a:pt x="776013" y="393486"/>
                  <a:pt x="774700" y="400050"/>
                </a:cubicBezTo>
                <a:lnTo>
                  <a:pt x="768350" y="431800"/>
                </a:lnTo>
                <a:cubicBezTo>
                  <a:pt x="766535" y="453582"/>
                  <a:pt x="767094" y="519409"/>
                  <a:pt x="749300" y="546100"/>
                </a:cubicBezTo>
                <a:lnTo>
                  <a:pt x="736600" y="565150"/>
                </a:lnTo>
                <a:cubicBezTo>
                  <a:pt x="734483" y="577850"/>
                  <a:pt x="729181" y="590419"/>
                  <a:pt x="730250" y="603250"/>
                </a:cubicBezTo>
                <a:cubicBezTo>
                  <a:pt x="731362" y="616591"/>
                  <a:pt x="742950" y="641350"/>
                  <a:pt x="742950" y="641350"/>
                </a:cubicBezTo>
                <a:cubicBezTo>
                  <a:pt x="740833" y="662517"/>
                  <a:pt x="739411" y="683764"/>
                  <a:pt x="736600" y="704850"/>
                </a:cubicBezTo>
                <a:cubicBezTo>
                  <a:pt x="735174" y="715548"/>
                  <a:pt x="735605" y="727229"/>
                  <a:pt x="730250" y="736600"/>
                </a:cubicBezTo>
                <a:cubicBezTo>
                  <a:pt x="726464" y="743226"/>
                  <a:pt x="717550" y="745067"/>
                  <a:pt x="711200" y="749300"/>
                </a:cubicBezTo>
                <a:lnTo>
                  <a:pt x="698500" y="787400"/>
                </a:lnTo>
                <a:cubicBezTo>
                  <a:pt x="696383" y="793750"/>
                  <a:pt x="697719" y="802737"/>
                  <a:pt x="692150" y="806450"/>
                </a:cubicBezTo>
                <a:lnTo>
                  <a:pt x="654050" y="831850"/>
                </a:lnTo>
                <a:cubicBezTo>
                  <a:pt x="637434" y="898315"/>
                  <a:pt x="652606" y="830848"/>
                  <a:pt x="641350" y="971550"/>
                </a:cubicBezTo>
                <a:cubicBezTo>
                  <a:pt x="635859" y="1040186"/>
                  <a:pt x="638925" y="993948"/>
                  <a:pt x="628650" y="1035050"/>
                </a:cubicBezTo>
                <a:cubicBezTo>
                  <a:pt x="626032" y="1045521"/>
                  <a:pt x="624231" y="1056181"/>
                  <a:pt x="622300" y="1066800"/>
                </a:cubicBezTo>
                <a:cubicBezTo>
                  <a:pt x="619997" y="1079468"/>
                  <a:pt x="619073" y="1092409"/>
                  <a:pt x="615950" y="1104900"/>
                </a:cubicBezTo>
                <a:cubicBezTo>
                  <a:pt x="612703" y="1117887"/>
                  <a:pt x="605875" y="1129873"/>
                  <a:pt x="603250" y="1143000"/>
                </a:cubicBezTo>
                <a:cubicBezTo>
                  <a:pt x="601133" y="1153583"/>
                  <a:pt x="598674" y="1164104"/>
                  <a:pt x="596900" y="1174750"/>
                </a:cubicBezTo>
                <a:cubicBezTo>
                  <a:pt x="594439" y="1189513"/>
                  <a:pt x="593485" y="1204524"/>
                  <a:pt x="590550" y="1219200"/>
                </a:cubicBezTo>
                <a:cubicBezTo>
                  <a:pt x="589237" y="1225764"/>
                  <a:pt x="586317" y="1231900"/>
                  <a:pt x="584200" y="1238250"/>
                </a:cubicBezTo>
                <a:cubicBezTo>
                  <a:pt x="582083" y="1253067"/>
                  <a:pt x="580527" y="1267974"/>
                  <a:pt x="577850" y="1282700"/>
                </a:cubicBezTo>
                <a:cubicBezTo>
                  <a:pt x="574011" y="1303813"/>
                  <a:pt x="565427" y="1326318"/>
                  <a:pt x="558800" y="1346200"/>
                </a:cubicBezTo>
                <a:lnTo>
                  <a:pt x="552450" y="1365250"/>
                </a:lnTo>
                <a:lnTo>
                  <a:pt x="546100" y="1384300"/>
                </a:lnTo>
                <a:cubicBezTo>
                  <a:pt x="524691" y="1352187"/>
                  <a:pt x="545022" y="1374236"/>
                  <a:pt x="514350" y="1358900"/>
                </a:cubicBezTo>
                <a:cubicBezTo>
                  <a:pt x="507524" y="1355487"/>
                  <a:pt x="502674" y="1348166"/>
                  <a:pt x="495300" y="1346200"/>
                </a:cubicBezTo>
                <a:cubicBezTo>
                  <a:pt x="461333" y="1337142"/>
                  <a:pt x="399184" y="1331287"/>
                  <a:pt x="361950" y="1327150"/>
                </a:cubicBezTo>
                <a:cubicBezTo>
                  <a:pt x="349250" y="1318683"/>
                  <a:pt x="338330" y="1306577"/>
                  <a:pt x="323850" y="1301750"/>
                </a:cubicBezTo>
                <a:cubicBezTo>
                  <a:pt x="317500" y="1299633"/>
                  <a:pt x="311236" y="1297239"/>
                  <a:pt x="304800" y="1295400"/>
                </a:cubicBezTo>
                <a:cubicBezTo>
                  <a:pt x="283875" y="1289422"/>
                  <a:pt x="269474" y="1287065"/>
                  <a:pt x="247650" y="1282700"/>
                </a:cubicBezTo>
                <a:cubicBezTo>
                  <a:pt x="241300" y="1278467"/>
                  <a:pt x="234463" y="1274886"/>
                  <a:pt x="228600" y="1270000"/>
                </a:cubicBezTo>
                <a:cubicBezTo>
                  <a:pt x="221701" y="1264251"/>
                  <a:pt x="218440" y="1252220"/>
                  <a:pt x="209550" y="1250950"/>
                </a:cubicBezTo>
                <a:cubicBezTo>
                  <a:pt x="186406" y="1247644"/>
                  <a:pt x="162983" y="1255183"/>
                  <a:pt x="139700" y="1257300"/>
                </a:cubicBezTo>
                <a:cubicBezTo>
                  <a:pt x="113891" y="1334726"/>
                  <a:pt x="135131" y="1260321"/>
                  <a:pt x="120650" y="1390650"/>
                </a:cubicBezTo>
                <a:cubicBezTo>
                  <a:pt x="119911" y="1397303"/>
                  <a:pt x="116139" y="1403264"/>
                  <a:pt x="114300" y="1409700"/>
                </a:cubicBezTo>
                <a:cubicBezTo>
                  <a:pt x="105498" y="1440507"/>
                  <a:pt x="109457" y="1432805"/>
                  <a:pt x="101600" y="1466850"/>
                </a:cubicBezTo>
                <a:cubicBezTo>
                  <a:pt x="97675" y="1483857"/>
                  <a:pt x="98582" y="1503127"/>
                  <a:pt x="88900" y="1517650"/>
                </a:cubicBezTo>
                <a:cubicBezTo>
                  <a:pt x="72487" y="1542269"/>
                  <a:pt x="78613" y="1529460"/>
                  <a:pt x="69850" y="1555750"/>
                </a:cubicBezTo>
                <a:cubicBezTo>
                  <a:pt x="69128" y="1560804"/>
                  <a:pt x="59553" y="1630290"/>
                  <a:pt x="57150" y="1638300"/>
                </a:cubicBezTo>
                <a:cubicBezTo>
                  <a:pt x="54430" y="1647367"/>
                  <a:pt x="47966" y="1654911"/>
                  <a:pt x="44450" y="1663700"/>
                </a:cubicBezTo>
                <a:cubicBezTo>
                  <a:pt x="39478" y="1676129"/>
                  <a:pt x="31750" y="1701800"/>
                  <a:pt x="31750" y="1701800"/>
                </a:cubicBezTo>
                <a:cubicBezTo>
                  <a:pt x="29633" y="1722967"/>
                  <a:pt x="29320" y="1744392"/>
                  <a:pt x="25400" y="1765300"/>
                </a:cubicBezTo>
                <a:cubicBezTo>
                  <a:pt x="22933" y="1778458"/>
                  <a:pt x="15947" y="1790413"/>
                  <a:pt x="12700" y="1803400"/>
                </a:cubicBezTo>
                <a:cubicBezTo>
                  <a:pt x="4727" y="1835294"/>
                  <a:pt x="9110" y="1820521"/>
                  <a:pt x="0" y="1847850"/>
                </a:cubicBezTo>
                <a:lnTo>
                  <a:pt x="6350" y="1866900"/>
                </a:ln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244600" y="3250933"/>
            <a:ext cx="660400" cy="1390917"/>
          </a:xfrm>
          <a:custGeom>
            <a:avLst/>
            <a:gdLst>
              <a:gd name="connsiteX0" fmla="*/ 527050 w 660400"/>
              <a:gd name="connsiteY0" fmla="*/ 1390917 h 1390917"/>
              <a:gd name="connsiteX1" fmla="*/ 552450 w 660400"/>
              <a:gd name="connsiteY1" fmla="*/ 1314717 h 1390917"/>
              <a:gd name="connsiteX2" fmla="*/ 571500 w 660400"/>
              <a:gd name="connsiteY2" fmla="*/ 1257567 h 1390917"/>
              <a:gd name="connsiteX3" fmla="*/ 584200 w 660400"/>
              <a:gd name="connsiteY3" fmla="*/ 1219467 h 1390917"/>
              <a:gd name="connsiteX4" fmla="*/ 590550 w 660400"/>
              <a:gd name="connsiteY4" fmla="*/ 1200417 h 1390917"/>
              <a:gd name="connsiteX5" fmla="*/ 628650 w 660400"/>
              <a:gd name="connsiteY5" fmla="*/ 1187717 h 1390917"/>
              <a:gd name="connsiteX6" fmla="*/ 635000 w 660400"/>
              <a:gd name="connsiteY6" fmla="*/ 1168667 h 1390917"/>
              <a:gd name="connsiteX7" fmla="*/ 660400 w 660400"/>
              <a:gd name="connsiteY7" fmla="*/ 1130567 h 1390917"/>
              <a:gd name="connsiteX8" fmla="*/ 654050 w 660400"/>
              <a:gd name="connsiteY8" fmla="*/ 1105167 h 1390917"/>
              <a:gd name="connsiteX9" fmla="*/ 641350 w 660400"/>
              <a:gd name="connsiteY9" fmla="*/ 1067067 h 1390917"/>
              <a:gd name="connsiteX10" fmla="*/ 628650 w 660400"/>
              <a:gd name="connsiteY10" fmla="*/ 978167 h 1390917"/>
              <a:gd name="connsiteX11" fmla="*/ 609600 w 660400"/>
              <a:gd name="connsiteY11" fmla="*/ 921017 h 1390917"/>
              <a:gd name="connsiteX12" fmla="*/ 590550 w 660400"/>
              <a:gd name="connsiteY12" fmla="*/ 914667 h 1390917"/>
              <a:gd name="connsiteX13" fmla="*/ 558800 w 660400"/>
              <a:gd name="connsiteY13" fmla="*/ 857517 h 1390917"/>
              <a:gd name="connsiteX14" fmla="*/ 546100 w 660400"/>
              <a:gd name="connsiteY14" fmla="*/ 819417 h 1390917"/>
              <a:gd name="connsiteX15" fmla="*/ 539750 w 660400"/>
              <a:gd name="connsiteY15" fmla="*/ 800367 h 1390917"/>
              <a:gd name="connsiteX16" fmla="*/ 520700 w 660400"/>
              <a:gd name="connsiteY16" fmla="*/ 781317 h 1390917"/>
              <a:gd name="connsiteX17" fmla="*/ 501650 w 660400"/>
              <a:gd name="connsiteY17" fmla="*/ 768617 h 1390917"/>
              <a:gd name="connsiteX18" fmla="*/ 495300 w 660400"/>
              <a:gd name="connsiteY18" fmla="*/ 749567 h 1390917"/>
              <a:gd name="connsiteX19" fmla="*/ 482600 w 660400"/>
              <a:gd name="connsiteY19" fmla="*/ 730517 h 1390917"/>
              <a:gd name="connsiteX20" fmla="*/ 476250 w 660400"/>
              <a:gd name="connsiteY20" fmla="*/ 686067 h 1390917"/>
              <a:gd name="connsiteX21" fmla="*/ 469900 w 660400"/>
              <a:gd name="connsiteY21" fmla="*/ 667017 h 1390917"/>
              <a:gd name="connsiteX22" fmla="*/ 450850 w 660400"/>
              <a:gd name="connsiteY22" fmla="*/ 654317 h 1390917"/>
              <a:gd name="connsiteX23" fmla="*/ 425450 w 660400"/>
              <a:gd name="connsiteY23" fmla="*/ 616217 h 1390917"/>
              <a:gd name="connsiteX24" fmla="*/ 412750 w 660400"/>
              <a:gd name="connsiteY24" fmla="*/ 597167 h 1390917"/>
              <a:gd name="connsiteX25" fmla="*/ 381000 w 660400"/>
              <a:gd name="connsiteY25" fmla="*/ 590817 h 1390917"/>
              <a:gd name="connsiteX26" fmla="*/ 374650 w 660400"/>
              <a:gd name="connsiteY26" fmla="*/ 571767 h 1390917"/>
              <a:gd name="connsiteX27" fmla="*/ 368300 w 660400"/>
              <a:gd name="connsiteY27" fmla="*/ 540017 h 1390917"/>
              <a:gd name="connsiteX28" fmla="*/ 336550 w 660400"/>
              <a:gd name="connsiteY28" fmla="*/ 501917 h 1390917"/>
              <a:gd name="connsiteX29" fmla="*/ 311150 w 660400"/>
              <a:gd name="connsiteY29" fmla="*/ 463817 h 1390917"/>
              <a:gd name="connsiteX30" fmla="*/ 304800 w 660400"/>
              <a:gd name="connsiteY30" fmla="*/ 438417 h 1390917"/>
              <a:gd name="connsiteX31" fmla="*/ 266700 w 660400"/>
              <a:gd name="connsiteY31" fmla="*/ 400317 h 1390917"/>
              <a:gd name="connsiteX32" fmla="*/ 234950 w 660400"/>
              <a:gd name="connsiteY32" fmla="*/ 343167 h 1390917"/>
              <a:gd name="connsiteX33" fmla="*/ 222250 w 660400"/>
              <a:gd name="connsiteY33" fmla="*/ 324117 h 1390917"/>
              <a:gd name="connsiteX34" fmla="*/ 209550 w 660400"/>
              <a:gd name="connsiteY34" fmla="*/ 305067 h 1390917"/>
              <a:gd name="connsiteX35" fmla="*/ 190500 w 660400"/>
              <a:gd name="connsiteY35" fmla="*/ 298717 h 1390917"/>
              <a:gd name="connsiteX36" fmla="*/ 171450 w 660400"/>
              <a:gd name="connsiteY36" fmla="*/ 247917 h 1390917"/>
              <a:gd name="connsiteX37" fmla="*/ 146050 w 660400"/>
              <a:gd name="connsiteY37" fmla="*/ 209817 h 1390917"/>
              <a:gd name="connsiteX38" fmla="*/ 127000 w 660400"/>
              <a:gd name="connsiteY38" fmla="*/ 171717 h 1390917"/>
              <a:gd name="connsiteX39" fmla="*/ 95250 w 660400"/>
              <a:gd name="connsiteY39" fmla="*/ 120917 h 1390917"/>
              <a:gd name="connsiteX40" fmla="*/ 63500 w 660400"/>
              <a:gd name="connsiteY40" fmla="*/ 63767 h 1390917"/>
              <a:gd name="connsiteX41" fmla="*/ 44450 w 660400"/>
              <a:gd name="connsiteY41" fmla="*/ 51067 h 1390917"/>
              <a:gd name="connsiteX42" fmla="*/ 38100 w 660400"/>
              <a:gd name="connsiteY42" fmla="*/ 25667 h 1390917"/>
              <a:gd name="connsiteX43" fmla="*/ 19050 w 660400"/>
              <a:gd name="connsiteY43" fmla="*/ 19317 h 1390917"/>
              <a:gd name="connsiteX44" fmla="*/ 0 w 660400"/>
              <a:gd name="connsiteY44" fmla="*/ 267 h 139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60400" h="1390917">
                <a:moveTo>
                  <a:pt x="527050" y="1390917"/>
                </a:moveTo>
                <a:cubicBezTo>
                  <a:pt x="587363" y="1378854"/>
                  <a:pt x="547565" y="1397758"/>
                  <a:pt x="552450" y="1314717"/>
                </a:cubicBezTo>
                <a:lnTo>
                  <a:pt x="571500" y="1257567"/>
                </a:lnTo>
                <a:lnTo>
                  <a:pt x="584200" y="1219467"/>
                </a:lnTo>
                <a:cubicBezTo>
                  <a:pt x="586317" y="1213117"/>
                  <a:pt x="584200" y="1202534"/>
                  <a:pt x="590550" y="1200417"/>
                </a:cubicBezTo>
                <a:lnTo>
                  <a:pt x="628650" y="1187717"/>
                </a:lnTo>
                <a:cubicBezTo>
                  <a:pt x="630767" y="1181367"/>
                  <a:pt x="631749" y="1174518"/>
                  <a:pt x="635000" y="1168667"/>
                </a:cubicBezTo>
                <a:cubicBezTo>
                  <a:pt x="642413" y="1155324"/>
                  <a:pt x="660400" y="1130567"/>
                  <a:pt x="660400" y="1130567"/>
                </a:cubicBezTo>
                <a:cubicBezTo>
                  <a:pt x="658283" y="1122100"/>
                  <a:pt x="656558" y="1113526"/>
                  <a:pt x="654050" y="1105167"/>
                </a:cubicBezTo>
                <a:cubicBezTo>
                  <a:pt x="650203" y="1092345"/>
                  <a:pt x="641350" y="1067067"/>
                  <a:pt x="641350" y="1067067"/>
                </a:cubicBezTo>
                <a:cubicBezTo>
                  <a:pt x="628521" y="938776"/>
                  <a:pt x="642461" y="1047223"/>
                  <a:pt x="628650" y="978167"/>
                </a:cubicBezTo>
                <a:cubicBezTo>
                  <a:pt x="624814" y="958986"/>
                  <a:pt x="627208" y="935104"/>
                  <a:pt x="609600" y="921017"/>
                </a:cubicBezTo>
                <a:cubicBezTo>
                  <a:pt x="604373" y="916836"/>
                  <a:pt x="596900" y="916784"/>
                  <a:pt x="590550" y="914667"/>
                </a:cubicBezTo>
                <a:cubicBezTo>
                  <a:pt x="575010" y="868048"/>
                  <a:pt x="587316" y="886033"/>
                  <a:pt x="558800" y="857517"/>
                </a:cubicBezTo>
                <a:lnTo>
                  <a:pt x="546100" y="819417"/>
                </a:lnTo>
                <a:cubicBezTo>
                  <a:pt x="543983" y="813067"/>
                  <a:pt x="544483" y="805100"/>
                  <a:pt x="539750" y="800367"/>
                </a:cubicBezTo>
                <a:cubicBezTo>
                  <a:pt x="533400" y="794017"/>
                  <a:pt x="527599" y="787066"/>
                  <a:pt x="520700" y="781317"/>
                </a:cubicBezTo>
                <a:cubicBezTo>
                  <a:pt x="514837" y="776431"/>
                  <a:pt x="508000" y="772850"/>
                  <a:pt x="501650" y="768617"/>
                </a:cubicBezTo>
                <a:cubicBezTo>
                  <a:pt x="499533" y="762267"/>
                  <a:pt x="498293" y="755554"/>
                  <a:pt x="495300" y="749567"/>
                </a:cubicBezTo>
                <a:cubicBezTo>
                  <a:pt x="491887" y="742741"/>
                  <a:pt x="484793" y="737827"/>
                  <a:pt x="482600" y="730517"/>
                </a:cubicBezTo>
                <a:cubicBezTo>
                  <a:pt x="478299" y="716181"/>
                  <a:pt x="479185" y="700743"/>
                  <a:pt x="476250" y="686067"/>
                </a:cubicBezTo>
                <a:cubicBezTo>
                  <a:pt x="474937" y="679503"/>
                  <a:pt x="474081" y="672244"/>
                  <a:pt x="469900" y="667017"/>
                </a:cubicBezTo>
                <a:cubicBezTo>
                  <a:pt x="465132" y="661058"/>
                  <a:pt x="457200" y="658550"/>
                  <a:pt x="450850" y="654317"/>
                </a:cubicBezTo>
                <a:cubicBezTo>
                  <a:pt x="439691" y="620839"/>
                  <a:pt x="451876" y="647928"/>
                  <a:pt x="425450" y="616217"/>
                </a:cubicBezTo>
                <a:cubicBezTo>
                  <a:pt x="420564" y="610354"/>
                  <a:pt x="419376" y="600953"/>
                  <a:pt x="412750" y="597167"/>
                </a:cubicBezTo>
                <a:cubicBezTo>
                  <a:pt x="403379" y="591812"/>
                  <a:pt x="391583" y="592934"/>
                  <a:pt x="381000" y="590817"/>
                </a:cubicBezTo>
                <a:cubicBezTo>
                  <a:pt x="378883" y="584467"/>
                  <a:pt x="376273" y="578261"/>
                  <a:pt x="374650" y="571767"/>
                </a:cubicBezTo>
                <a:cubicBezTo>
                  <a:pt x="372032" y="561296"/>
                  <a:pt x="372090" y="550123"/>
                  <a:pt x="368300" y="540017"/>
                </a:cubicBezTo>
                <a:cubicBezTo>
                  <a:pt x="361258" y="521238"/>
                  <a:pt x="348477" y="517252"/>
                  <a:pt x="336550" y="501917"/>
                </a:cubicBezTo>
                <a:cubicBezTo>
                  <a:pt x="327179" y="489869"/>
                  <a:pt x="311150" y="463817"/>
                  <a:pt x="311150" y="463817"/>
                </a:cubicBezTo>
                <a:cubicBezTo>
                  <a:pt x="309033" y="455350"/>
                  <a:pt x="309805" y="445567"/>
                  <a:pt x="304800" y="438417"/>
                </a:cubicBezTo>
                <a:cubicBezTo>
                  <a:pt x="294500" y="423703"/>
                  <a:pt x="266700" y="400317"/>
                  <a:pt x="266700" y="400317"/>
                </a:cubicBezTo>
                <a:cubicBezTo>
                  <a:pt x="255523" y="366787"/>
                  <a:pt x="264063" y="386836"/>
                  <a:pt x="234950" y="343167"/>
                </a:cubicBezTo>
                <a:lnTo>
                  <a:pt x="222250" y="324117"/>
                </a:lnTo>
                <a:cubicBezTo>
                  <a:pt x="218017" y="317767"/>
                  <a:pt x="216790" y="307480"/>
                  <a:pt x="209550" y="305067"/>
                </a:cubicBezTo>
                <a:lnTo>
                  <a:pt x="190500" y="298717"/>
                </a:lnTo>
                <a:cubicBezTo>
                  <a:pt x="149619" y="237396"/>
                  <a:pt x="210684" y="334231"/>
                  <a:pt x="171450" y="247917"/>
                </a:cubicBezTo>
                <a:cubicBezTo>
                  <a:pt x="165134" y="234022"/>
                  <a:pt x="150877" y="224297"/>
                  <a:pt x="146050" y="209817"/>
                </a:cubicBezTo>
                <a:cubicBezTo>
                  <a:pt x="130089" y="161934"/>
                  <a:pt x="151619" y="220956"/>
                  <a:pt x="127000" y="171717"/>
                </a:cubicBezTo>
                <a:cubicBezTo>
                  <a:pt x="102947" y="123611"/>
                  <a:pt x="128677" y="154344"/>
                  <a:pt x="95250" y="120917"/>
                </a:cubicBezTo>
                <a:cubicBezTo>
                  <a:pt x="88633" y="101066"/>
                  <a:pt x="82215" y="76244"/>
                  <a:pt x="63500" y="63767"/>
                </a:cubicBezTo>
                <a:lnTo>
                  <a:pt x="44450" y="51067"/>
                </a:lnTo>
                <a:cubicBezTo>
                  <a:pt x="42333" y="42600"/>
                  <a:pt x="43552" y="32482"/>
                  <a:pt x="38100" y="25667"/>
                </a:cubicBezTo>
                <a:cubicBezTo>
                  <a:pt x="33919" y="20440"/>
                  <a:pt x="23783" y="24050"/>
                  <a:pt x="19050" y="19317"/>
                </a:cubicBezTo>
                <a:cubicBezTo>
                  <a:pt x="-4016" y="-3749"/>
                  <a:pt x="29119" y="267"/>
                  <a:pt x="0" y="267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7895" y="62854"/>
            <a:ext cx="8933329" cy="461665"/>
          </a:xfrm>
          <a:prstGeom prst="rect">
            <a:avLst/>
          </a:prstGeom>
          <a:solidFill>
            <a:srgbClr val="FFFF99"/>
          </a:solidFill>
          <a:ln w="730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Which region might provide the most </a:t>
            </a:r>
            <a:r>
              <a:rPr lang="en-US" sz="2400" i="1" u="sng" dirty="0">
                <a:solidFill>
                  <a:srgbClr val="C00000"/>
                </a:solidFill>
              </a:rPr>
              <a:t>manufacturing jobs</a:t>
            </a:r>
            <a:r>
              <a:rPr lang="en-US" sz="2400" i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90600" y="6191249"/>
            <a:ext cx="5562600" cy="664571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7311707" y="2364482"/>
            <a:ext cx="733425" cy="764143"/>
          </a:xfrm>
          <a:prstGeom prst="star5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152400"/>
            <a:ext cx="887505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8728774">
            <a:off x="6557369" y="1828236"/>
            <a:ext cx="187113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600" b="1" i="1" dirty="0"/>
              <a:t>4 million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71458" y="2375819"/>
            <a:ext cx="1708404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600" b="1" i="1" dirty="0"/>
              <a:t>3.5 million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5109" y="3050818"/>
            <a:ext cx="12192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b="1" i="1" dirty="0"/>
              <a:t>1/2 </a:t>
            </a:r>
            <a:r>
              <a:rPr lang="en-US" sz="2200" b="1" i="1" dirty="0"/>
              <a:t>million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37890" y="2538545"/>
            <a:ext cx="12192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200" b="1" i="1" dirty="0"/>
              <a:t>1</a:t>
            </a:r>
          </a:p>
          <a:p>
            <a:pPr algn="ctr">
              <a:lnSpc>
                <a:spcPts val="2600"/>
              </a:lnSpc>
            </a:pPr>
            <a:r>
              <a:rPr lang="en-US" sz="2200" b="1" i="1" dirty="0"/>
              <a:t>million</a:t>
            </a:r>
          </a:p>
        </p:txBody>
      </p:sp>
      <p:sp>
        <p:nvSpPr>
          <p:cNvPr id="12" name="TextBox 11"/>
          <p:cNvSpPr txBox="1"/>
          <p:nvPr/>
        </p:nvSpPr>
        <p:spPr>
          <a:xfrm rot="17522012">
            <a:off x="388959" y="1679453"/>
            <a:ext cx="220133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000" b="1" i="1" dirty="0">
                <a:solidFill>
                  <a:prstClr val="black"/>
                </a:solidFill>
              </a:rPr>
              <a:t>1/2 </a:t>
            </a:r>
            <a:r>
              <a:rPr lang="en-US" sz="2200" b="1" i="1" dirty="0"/>
              <a:t>million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4930" y="6475939"/>
            <a:ext cx="2133600" cy="365125"/>
          </a:xfrm>
        </p:spPr>
        <p:txBody>
          <a:bodyPr/>
          <a:lstStyle/>
          <a:p>
            <a:fld id="{5F640391-5A32-4782-9FAC-7C2ACACD7C16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7935"/>
            <a:ext cx="8077200" cy="461665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C00000"/>
                </a:solidFill>
              </a:rPr>
              <a:t>Where</a:t>
            </a:r>
            <a:r>
              <a:rPr lang="en-US" sz="2400" i="1" dirty="0">
                <a:solidFill>
                  <a:srgbClr val="C00000"/>
                </a:solidFill>
              </a:rPr>
              <a:t> had more foreign-born chosen to live as of 1890?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3422144"/>
            <a:ext cx="1219200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 dirty="0"/>
              <a:t>1890</a:t>
            </a:r>
          </a:p>
          <a:p>
            <a:pPr algn="ctr">
              <a:lnSpc>
                <a:spcPts val="2600"/>
              </a:lnSpc>
            </a:pPr>
            <a:r>
              <a:rPr lang="en-US" sz="2400" b="1" i="1" dirty="0"/>
              <a:t>Foreign</a:t>
            </a:r>
            <a:br>
              <a:rPr lang="en-US" sz="2400" b="1" i="1" dirty="0"/>
            </a:br>
            <a:r>
              <a:rPr lang="en-US" sz="2400" b="1" i="1" dirty="0"/>
              <a:t>Born</a:t>
            </a:r>
          </a:p>
          <a:p>
            <a:pPr algn="ctr">
              <a:lnSpc>
                <a:spcPts val="2600"/>
              </a:lnSpc>
            </a:pPr>
            <a:r>
              <a:rPr lang="en-US" b="1" i="1" dirty="0"/>
              <a:t>(rounded</a:t>
            </a:r>
            <a:br>
              <a:rPr lang="en-US" b="1" i="1" dirty="0"/>
            </a:br>
            <a:r>
              <a:rPr lang="en-US" b="1" i="1" dirty="0"/>
              <a:t>  numbers)</a:t>
            </a:r>
          </a:p>
        </p:txBody>
      </p:sp>
    </p:spTree>
    <p:extLst>
      <p:ext uri="{BB962C8B-B14F-4D97-AF65-F5344CB8AC3E}">
        <p14:creationId xmlns:p14="http://schemas.microsoft.com/office/powerpoint/2010/main" val="263343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470" y="152400"/>
            <a:ext cx="8875059" cy="6858000"/>
            <a:chOff x="134470" y="0"/>
            <a:chExt cx="8875059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0"/>
              <a:ext cx="8875059" cy="685800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457200" y="3733800"/>
              <a:ext cx="1524000" cy="2514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486400" y="5156775"/>
              <a:ext cx="2971800" cy="1091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75929" y="6358460"/>
            <a:ext cx="2133600" cy="365125"/>
          </a:xfrm>
        </p:spPr>
        <p:txBody>
          <a:bodyPr/>
          <a:lstStyle/>
          <a:p>
            <a:fld id="{5F640391-5A32-4782-9FAC-7C2ACACD7C16}" type="slidenum">
              <a:rPr lang="en-US" sz="1600" smtClean="0"/>
              <a:t>9</a:t>
            </a:fld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2650" y="147935"/>
            <a:ext cx="8122920" cy="461665"/>
          </a:xfrm>
          <a:prstGeom prst="rect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>
                <a:solidFill>
                  <a:srgbClr val="C00000"/>
                </a:solidFill>
              </a:rPr>
              <a:t>Where</a:t>
            </a:r>
            <a:r>
              <a:rPr lang="en-US" sz="2400" i="1" dirty="0">
                <a:solidFill>
                  <a:srgbClr val="C00000"/>
                </a:solidFill>
              </a:rPr>
              <a:t> had more foreign-born settled by 1890?</a:t>
            </a:r>
          </a:p>
        </p:txBody>
      </p:sp>
    </p:spTree>
    <p:extLst>
      <p:ext uri="{BB962C8B-B14F-4D97-AF65-F5344CB8AC3E}">
        <p14:creationId xmlns:p14="http://schemas.microsoft.com/office/powerpoint/2010/main" val="3090717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5899</TotalTime>
  <Words>357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217</cp:revision>
  <cp:lastPrinted>2014-09-11T04:11:17Z</cp:lastPrinted>
  <dcterms:created xsi:type="dcterms:W3CDTF">2013-10-06T15:11:02Z</dcterms:created>
  <dcterms:modified xsi:type="dcterms:W3CDTF">2016-04-27T00:23:31Z</dcterms:modified>
</cp:coreProperties>
</file>