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67" r:id="rId2"/>
  </p:sldMasterIdLst>
  <p:notesMasterIdLst>
    <p:notesMasterId r:id="rId85"/>
  </p:notesMasterIdLst>
  <p:sldIdLst>
    <p:sldId id="270" r:id="rId3"/>
    <p:sldId id="271" r:id="rId4"/>
    <p:sldId id="272" r:id="rId5"/>
    <p:sldId id="273" r:id="rId6"/>
    <p:sldId id="274" r:id="rId7"/>
    <p:sldId id="290" r:id="rId8"/>
    <p:sldId id="312" r:id="rId9"/>
    <p:sldId id="346" r:id="rId10"/>
    <p:sldId id="277" r:id="rId11"/>
    <p:sldId id="278" r:id="rId12"/>
    <p:sldId id="279" r:id="rId13"/>
    <p:sldId id="280" r:id="rId14"/>
    <p:sldId id="283" r:id="rId15"/>
    <p:sldId id="285" r:id="rId16"/>
    <p:sldId id="284" r:id="rId17"/>
    <p:sldId id="350" r:id="rId18"/>
    <p:sldId id="313" r:id="rId19"/>
    <p:sldId id="286" r:id="rId20"/>
    <p:sldId id="287" r:id="rId21"/>
    <p:sldId id="351" r:id="rId22"/>
    <p:sldId id="314" r:id="rId23"/>
    <p:sldId id="288" r:id="rId24"/>
    <p:sldId id="318" r:id="rId25"/>
    <p:sldId id="347" r:id="rId26"/>
    <p:sldId id="317" r:id="rId27"/>
    <p:sldId id="348" r:id="rId28"/>
    <p:sldId id="324" r:id="rId29"/>
    <p:sldId id="325" r:id="rId30"/>
    <p:sldId id="326" r:id="rId31"/>
    <p:sldId id="327" r:id="rId32"/>
    <p:sldId id="328" r:id="rId33"/>
    <p:sldId id="329" r:id="rId34"/>
    <p:sldId id="330" r:id="rId35"/>
    <p:sldId id="331" r:id="rId36"/>
    <p:sldId id="333" r:id="rId37"/>
    <p:sldId id="332" r:id="rId38"/>
    <p:sldId id="334" r:id="rId39"/>
    <p:sldId id="257" r:id="rId40"/>
    <p:sldId id="301" r:id="rId41"/>
    <p:sldId id="302" r:id="rId42"/>
    <p:sldId id="300" r:id="rId43"/>
    <p:sldId id="258" r:id="rId44"/>
    <p:sldId id="304" r:id="rId45"/>
    <p:sldId id="345" r:id="rId46"/>
    <p:sldId id="305" r:id="rId47"/>
    <p:sldId id="307" r:id="rId48"/>
    <p:sldId id="306" r:id="rId49"/>
    <p:sldId id="303" r:id="rId50"/>
    <p:sldId id="349" r:id="rId51"/>
    <p:sldId id="261" r:id="rId52"/>
    <p:sldId id="308" r:id="rId53"/>
    <p:sldId id="295" r:id="rId54"/>
    <p:sldId id="296" r:id="rId55"/>
    <p:sldId id="352" r:id="rId56"/>
    <p:sldId id="353" r:id="rId57"/>
    <p:sldId id="259" r:id="rId58"/>
    <p:sldId id="310" r:id="rId59"/>
    <p:sldId id="266" r:id="rId60"/>
    <p:sldId id="262" r:id="rId61"/>
    <p:sldId id="336" r:id="rId62"/>
    <p:sldId id="265" r:id="rId63"/>
    <p:sldId id="337" r:id="rId64"/>
    <p:sldId id="263" r:id="rId65"/>
    <p:sldId id="338" r:id="rId66"/>
    <p:sldId id="268" r:id="rId67"/>
    <p:sldId id="339" r:id="rId68"/>
    <p:sldId id="267" r:id="rId69"/>
    <p:sldId id="340" r:id="rId70"/>
    <p:sldId id="342" r:id="rId71"/>
    <p:sldId id="343" r:id="rId72"/>
    <p:sldId id="269" r:id="rId73"/>
    <p:sldId id="354" r:id="rId74"/>
    <p:sldId id="291" r:id="rId75"/>
    <p:sldId id="356" r:id="rId76"/>
    <p:sldId id="292" r:id="rId77"/>
    <p:sldId id="355" r:id="rId78"/>
    <p:sldId id="357" r:id="rId79"/>
    <p:sldId id="299" r:id="rId80"/>
    <p:sldId id="294" r:id="rId81"/>
    <p:sldId id="344" r:id="rId82"/>
    <p:sldId id="297" r:id="rId83"/>
    <p:sldId id="311" r:id="rId8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FFFF99"/>
    <a:srgbClr val="FF9999"/>
    <a:srgbClr val="FFCC66"/>
    <a:srgbClr val="FFCCCC"/>
    <a:srgbClr val="FFCC99"/>
    <a:srgbClr val="2A08A8"/>
    <a:srgbClr val="800000"/>
    <a:srgbClr val="FFFFCC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2" y="-16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1FA44E2-D58F-412C-80A2-287B9122A107}" type="datetimeFigureOut">
              <a:rPr lang="en-US"/>
              <a:pPr>
                <a:defRPr/>
              </a:pPr>
              <a:t>9/2/2019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01E7FDE-ACEA-411D-9B8C-78CEA23C7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5752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5DB3244-9262-43DF-841D-FA3F823C2692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1E56F-F370-47CC-903A-CC356C263E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81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C2751-2366-4D94-9E28-6C8ACD244B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29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0FC22-E26F-4DC8-B7F9-1C13734ECA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48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437 h 1906"/>
                <a:gd name="T4" fmla="*/ 5812 w 5740"/>
                <a:gd name="T5" fmla="*/ 1437 h 1906"/>
                <a:gd name="T6" fmla="*/ 581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64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964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72EDD-A7C1-4258-802C-2A52B666FA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012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3C4E9-A81C-4846-8BDA-D02475A0FF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81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9B97B-EC5C-4CC1-A163-D4F50E514D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35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189E4-FBEE-40A6-970C-F0AE29B3A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024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C120C-64F3-48DC-A266-10C4A4803C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84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2BC5E-E84B-4FF2-9430-B20DFF5E84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893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61640-D3B6-4C88-B24F-B6A2DA85F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58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C3DD1-F2F1-4DD5-9BCE-F86DAFCF17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4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B84B7-8A10-4A97-A205-944C044400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0972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B5DE6-A1F2-4624-B336-B2AF08CD10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2933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F3A50-9ED7-4DE5-BCF0-D8D98F462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436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516D2-42E3-4FC8-8C29-E55F28DD1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112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3B224-7189-4865-8CB3-EA43586C1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76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E5E93-4875-4642-AE1A-15C2C5A78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4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96694-BD96-40AE-88AA-F2EE203896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57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8B00B-F736-4018-ADD3-032B1B25C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32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AB520-8AF1-48A4-A1BC-93E875E0F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41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4B575-1B17-4313-8F49-1A7C43C2BD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814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FD17F-EEF3-4F3F-BF70-1866B5E3A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096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5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F69FD309-F84C-47DC-84D1-EC524FEBF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92F03A2-958E-4247-B55E-B99929AF3B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056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861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861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861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62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1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861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437 h 1906"/>
                <a:gd name="T4" fmla="*/ 5812 w 5740"/>
                <a:gd name="T5" fmla="*/ 1437 h 1906"/>
                <a:gd name="T6" fmla="*/ 581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862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862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2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6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15240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 smtClean="0">
                <a:latin typeface="Comic Sans MS" pitchFamily="66" charset="0"/>
              </a:rPr>
              <a:t>Locations</a:t>
            </a:r>
            <a:br>
              <a:rPr lang="en-US" sz="5400" dirty="0" smtClean="0">
                <a:latin typeface="Comic Sans MS" pitchFamily="66" charset="0"/>
              </a:rPr>
            </a:br>
            <a:r>
              <a:rPr lang="en-US" sz="3600" dirty="0" smtClean="0">
                <a:latin typeface="Comic Sans MS" pitchFamily="66" charset="0"/>
              </a:rPr>
              <a:t>of</a:t>
            </a:r>
            <a:r>
              <a:rPr lang="en-US" sz="5400" dirty="0" smtClean="0">
                <a:latin typeface="Comic Sans MS" pitchFamily="66" charset="0"/>
              </a:rPr>
              <a:t/>
            </a:r>
            <a:br>
              <a:rPr lang="en-US" sz="5400" dirty="0" smtClean="0">
                <a:latin typeface="Comic Sans MS" pitchFamily="66" charset="0"/>
              </a:rPr>
            </a:br>
            <a:r>
              <a:rPr lang="en-US" sz="5400" dirty="0" smtClean="0">
                <a:latin typeface="Comic Sans MS" pitchFamily="66" charset="0"/>
              </a:rPr>
              <a:t>Ancient Capitals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286000" y="4114800"/>
            <a:ext cx="6400800" cy="2362200"/>
          </a:xfrm>
        </p:spPr>
        <p:txBody>
          <a:bodyPr>
            <a:noAutofit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FFFF"/>
                </a:solidFill>
                <a:latin typeface="Comic Sans MS" pitchFamily="66" charset="0"/>
              </a:rPr>
              <a:t>Why people making decisions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FFFF"/>
                </a:solidFill>
                <a:latin typeface="Comic Sans MS" pitchFamily="66" charset="0"/>
              </a:rPr>
              <a:t>have to pay attention</a:t>
            </a:r>
            <a:endParaRPr lang="en-US" sz="2800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FFFF"/>
                </a:solidFill>
                <a:latin typeface="Comic Sans MS" pitchFamily="66" charset="0"/>
              </a:rPr>
              <a:t>to geographic </a:t>
            </a:r>
            <a:r>
              <a:rPr lang="en-US" sz="2800" dirty="0" smtClean="0">
                <a:solidFill>
                  <a:srgbClr val="FFFF00"/>
                </a:solidFill>
                <a:latin typeface="Comic Sans MS" pitchFamily="66" charset="0"/>
              </a:rPr>
              <a:t>conditions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FFFF"/>
                </a:solidFill>
                <a:latin typeface="Comic Sans MS" pitchFamily="66" charset="0"/>
              </a:rPr>
              <a:t> and </a:t>
            </a:r>
            <a:r>
              <a:rPr lang="en-US" sz="2800" dirty="0" smtClean="0">
                <a:solidFill>
                  <a:srgbClr val="FFFFFF"/>
                </a:solidFill>
                <a:latin typeface="Comic Sans MS" pitchFamily="66" charset="0"/>
              </a:rPr>
              <a:t>geographic </a:t>
            </a:r>
            <a:r>
              <a:rPr lang="en-US" sz="2800" dirty="0" smtClean="0">
                <a:solidFill>
                  <a:srgbClr val="FFFF00"/>
                </a:solidFill>
                <a:latin typeface="Comic Sans MS" pitchFamily="66" charset="0"/>
              </a:rPr>
              <a:t>connections</a:t>
            </a: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.</a:t>
            </a:r>
            <a:endParaRPr lang="en-US" sz="2800" dirty="0" smtClean="0">
              <a:solidFill>
                <a:schemeClr val="tx1">
                  <a:lumMod val="9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 bwMode="auto">
          <a:xfrm>
            <a:off x="228600" y="1828800"/>
            <a:ext cx="853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800" kern="0" dirty="0" smtClean="0">
                <a:solidFill>
                  <a:srgbClr val="FFFFFF"/>
                </a:solidFill>
                <a:latin typeface="Comic Sans MS" pitchFamily="66" charset="0"/>
              </a:rPr>
              <a:t>Asking you to vote after looking at a simple map</a:t>
            </a:r>
          </a:p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800" kern="0" dirty="0" smtClean="0">
                <a:solidFill>
                  <a:srgbClr val="FFFFFF"/>
                </a:solidFill>
                <a:latin typeface="Comic Sans MS" pitchFamily="66" charset="0"/>
              </a:rPr>
              <a:t>exposes a basic problem with democracy: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914400" y="3048000"/>
            <a:ext cx="2819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>
                <a:solidFill>
                  <a:srgbClr val="92D050"/>
                </a:solidFill>
                <a:latin typeface="Comic Sans MS" pitchFamily="66" charset="0"/>
              </a:rPr>
              <a:t>Advantage</a:t>
            </a: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:</a:t>
            </a:r>
            <a:endParaRPr lang="en-US" sz="2600" dirty="0">
              <a:solidFill>
                <a:schemeClr val="tx1">
                  <a:tint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3657600" y="3200400"/>
            <a:ext cx="5562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 people </a:t>
            </a:r>
            <a:r>
              <a:rPr lang="en-US" sz="2600" dirty="0" smtClean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get to choose.</a:t>
            </a:r>
            <a:endParaRPr lang="en-US" sz="2600" dirty="0">
              <a:solidFill>
                <a:schemeClr val="tx1">
                  <a:tint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914400" y="4114800"/>
            <a:ext cx="3886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>
                <a:solidFill>
                  <a:srgbClr val="FFC000"/>
                </a:solidFill>
                <a:latin typeface="Comic Sans MS" pitchFamily="66" charset="0"/>
              </a:rPr>
              <a:t>Disadvantage ?</a:t>
            </a:r>
            <a:endParaRPr lang="en-US" sz="2400" dirty="0">
              <a:solidFill>
                <a:schemeClr val="tx1">
                  <a:tint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 bwMode="auto">
          <a:xfrm>
            <a:off x="4191000" y="4114800"/>
            <a:ext cx="4800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   it takes time and effort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    to learn what </a:t>
            </a:r>
            <a:r>
              <a:rPr lang="en-US" sz="2600" dirty="0" smtClean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you need</a:t>
            </a:r>
            <a:endParaRPr lang="en-US" sz="2600" dirty="0">
              <a:solidFill>
                <a:schemeClr val="tx1">
                  <a:tint val="75000"/>
                </a:schemeClr>
              </a:solidFill>
              <a:latin typeface="Comic Sans MS" pitchFamily="66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     to </a:t>
            </a:r>
            <a:r>
              <a:rPr lang="en-US" sz="2600" dirty="0" smtClean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make a good decision.</a:t>
            </a:r>
            <a:endParaRPr lang="en-US" sz="2600" dirty="0">
              <a:solidFill>
                <a:schemeClr val="tx1">
                  <a:tint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228600" y="1828800"/>
            <a:ext cx="853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800" kern="0" smtClean="0">
                <a:solidFill>
                  <a:srgbClr val="FFFFFF"/>
                </a:solidFill>
                <a:latin typeface="Comic Sans MS" pitchFamily="66" charset="0"/>
              </a:rPr>
              <a:t>Asking you to vote after looking at a simple map</a:t>
            </a:r>
          </a:p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800" kern="0" smtClean="0">
                <a:solidFill>
                  <a:srgbClr val="FFFFFF"/>
                </a:solidFill>
                <a:latin typeface="Comic Sans MS" pitchFamily="66" charset="0"/>
              </a:rPr>
              <a:t>exposes a basic problem with democracy:</a:t>
            </a:r>
            <a:endParaRPr lang="en-US" sz="2800" kern="0" dirty="0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914400" y="3048000"/>
            <a:ext cx="2819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>
                <a:solidFill>
                  <a:srgbClr val="92D050"/>
                </a:solidFill>
                <a:latin typeface="Comic Sans MS" pitchFamily="66" charset="0"/>
              </a:rPr>
              <a:t>Advantage</a:t>
            </a: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:</a:t>
            </a:r>
            <a:endParaRPr lang="en-US" sz="2600" dirty="0">
              <a:solidFill>
                <a:schemeClr val="tx1">
                  <a:tint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3657600" y="3195638"/>
            <a:ext cx="5562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 people </a:t>
            </a:r>
            <a:r>
              <a:rPr lang="en-US" sz="2600" dirty="0" smtClean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get to choose.</a:t>
            </a:r>
            <a:endParaRPr lang="en-US" sz="2600" dirty="0">
              <a:solidFill>
                <a:schemeClr val="tx1">
                  <a:tint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914400" y="4114800"/>
            <a:ext cx="3886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solidFill>
                  <a:srgbClr val="FFC000"/>
                </a:solidFill>
                <a:latin typeface="Comic Sans MS" pitchFamily="66" charset="0"/>
              </a:rPr>
              <a:t>Disadvantage</a:t>
            </a:r>
            <a:r>
              <a:rPr lang="en-US" sz="2800" dirty="0" smtClean="0">
                <a:solidFill>
                  <a:srgbClr val="FFC000"/>
                </a:solidFill>
                <a:latin typeface="Comic Sans MS" pitchFamily="66" charset="0"/>
              </a:rPr>
              <a:t>:</a:t>
            </a:r>
            <a:r>
              <a:rPr lang="en-US" sz="40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endParaRPr lang="en-US" sz="2400" dirty="0">
              <a:solidFill>
                <a:schemeClr val="tx1">
                  <a:tint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762000" y="533400"/>
            <a:ext cx="7620000" cy="1752600"/>
          </a:xfrm>
        </p:spPr>
        <p:txBody>
          <a:bodyPr>
            <a:normAutofit/>
          </a:bodyPr>
          <a:lstStyle/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FFFF"/>
                </a:solidFill>
                <a:latin typeface="Comic Sans MS" pitchFamily="66" charset="0"/>
              </a:rPr>
              <a:t>Here is that map again,</a:t>
            </a:r>
          </a:p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FFFF"/>
                </a:solidFill>
                <a:latin typeface="Comic Sans MS" pitchFamily="66" charset="0"/>
              </a:rPr>
              <a:t>with your twelve choices on it.</a:t>
            </a:r>
          </a:p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900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FF99"/>
                </a:solidFill>
                <a:latin typeface="Comic Sans MS" pitchFamily="66" charset="0"/>
              </a:rPr>
              <a:t>What else would you like to know?</a:t>
            </a:r>
          </a:p>
        </p:txBody>
      </p:sp>
      <p:pic>
        <p:nvPicPr>
          <p:cNvPr id="13315" name="Picture 4" descr="CndCnnN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73300"/>
            <a:ext cx="5137150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143000" y="1219200"/>
            <a:ext cx="7162800" cy="1752600"/>
          </a:xfrm>
        </p:spPr>
        <p:txBody>
          <a:bodyPr>
            <a:noAutofit/>
          </a:bodyPr>
          <a:lstStyle/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FFFF"/>
                </a:solidFill>
                <a:latin typeface="Comic Sans MS" pitchFamily="66" charset="0"/>
              </a:rPr>
              <a:t>Before we go any farther, 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FFFF"/>
                </a:solidFill>
                <a:latin typeface="Comic Sans MS" pitchFamily="66" charset="0"/>
              </a:rPr>
              <a:t>    let’s make sure we all understand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FFFF"/>
                </a:solidFill>
                <a:latin typeface="Comic Sans MS" pitchFamily="66" charset="0"/>
              </a:rPr>
              <a:t>          the concept of “location.”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 txBox="1">
            <a:spLocks/>
          </p:cNvSpPr>
          <p:nvPr/>
        </p:nvSpPr>
        <p:spPr bwMode="auto">
          <a:xfrm>
            <a:off x="1708150" y="2092325"/>
            <a:ext cx="690245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800" kern="0" smtClean="0">
                <a:solidFill>
                  <a:srgbClr val="FFFFFF"/>
                </a:solidFill>
                <a:latin typeface="Comic Sans MS" pitchFamily="66" charset="0"/>
              </a:rPr>
              <a:t>The idea of location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800" kern="0" smtClean="0">
                <a:solidFill>
                  <a:srgbClr val="FFFFFF"/>
                </a:solidFill>
                <a:latin typeface="Comic Sans MS" pitchFamily="66" charset="0"/>
              </a:rPr>
              <a:t>    has two parts:</a:t>
            </a:r>
            <a:endParaRPr lang="en-US" sz="2800" kern="0" dirty="0" smtClean="0">
              <a:solidFill>
                <a:srgbClr val="FFFF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708150" y="2092325"/>
            <a:ext cx="6902450" cy="1793875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FFFF"/>
                </a:solidFill>
                <a:latin typeface="Comic Sans MS" pitchFamily="66" charset="0"/>
              </a:rPr>
              <a:t>The idea of location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FFFF"/>
                </a:solidFill>
                <a:latin typeface="Comic Sans MS" pitchFamily="66" charset="0"/>
              </a:rPr>
              <a:t>    has two parts: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2362200" y="3352800"/>
            <a:ext cx="7162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The</a:t>
            </a:r>
            <a:r>
              <a:rPr lang="en-US" sz="40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>
                <a:solidFill>
                  <a:srgbClr val="FFFF00"/>
                </a:solidFill>
                <a:latin typeface="Comic Sans MS" pitchFamily="66" charset="0"/>
              </a:rPr>
              <a:t>Conditions</a:t>
            </a:r>
            <a:endParaRPr lang="en-US" sz="2400" dirty="0">
              <a:solidFill>
                <a:schemeClr val="tx1">
                  <a:tint val="75000"/>
                </a:schemeClr>
              </a:solidFill>
              <a:latin typeface="Comic Sans MS" pitchFamily="66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                in a specific place, 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5715000" y="3429000"/>
            <a:ext cx="2895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None/>
            </a:pPr>
            <a:r>
              <a:rPr lang="en-US" altLang="en-US">
                <a:solidFill>
                  <a:srgbClr val="FFFF00"/>
                </a:solidFill>
                <a:latin typeface="Comic Sans MS" pitchFamily="66" charset="0"/>
              </a:rPr>
              <a:t>right there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5" grpId="1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708150" y="2092325"/>
            <a:ext cx="6902450" cy="1793875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FFFF"/>
                </a:solidFill>
                <a:latin typeface="Comic Sans MS" pitchFamily="66" charset="0"/>
              </a:rPr>
              <a:t>The idea of location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FFFF"/>
                </a:solidFill>
                <a:latin typeface="Comic Sans MS" pitchFamily="66" charset="0"/>
              </a:rPr>
              <a:t>    has two parts: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2362200" y="3352800"/>
            <a:ext cx="7162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The</a:t>
            </a:r>
            <a:r>
              <a:rPr lang="en-US" sz="40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>
                <a:solidFill>
                  <a:srgbClr val="FFFF00"/>
                </a:solidFill>
                <a:latin typeface="Comic Sans MS" pitchFamily="66" charset="0"/>
              </a:rPr>
              <a:t>Conditions</a:t>
            </a:r>
            <a:endParaRPr lang="en-US" sz="2400" dirty="0">
              <a:solidFill>
                <a:schemeClr val="tx1">
                  <a:tint val="75000"/>
                </a:schemeClr>
              </a:solidFill>
              <a:latin typeface="Comic Sans MS" pitchFamily="66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                in a specific place, 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3352800" y="4572001"/>
            <a:ext cx="5410200" cy="1524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These are the physical and human characteristics of the place.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900" dirty="0">
              <a:solidFill>
                <a:srgbClr val="002060"/>
              </a:solidFill>
              <a:latin typeface="Comic Sans MS" pitchFamily="66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What are some examples?</a:t>
            </a:r>
            <a:endParaRPr lang="en-US" sz="24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4464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 bwMode="auto">
          <a:xfrm>
            <a:off x="2362200" y="3352800"/>
            <a:ext cx="7162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The</a:t>
            </a:r>
            <a:r>
              <a:rPr lang="en-US" sz="40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>
                <a:solidFill>
                  <a:srgbClr val="FFFF00"/>
                </a:solidFill>
                <a:latin typeface="Comic Sans MS" pitchFamily="66" charset="0"/>
              </a:rPr>
              <a:t>Conditions</a:t>
            </a:r>
            <a:endParaRPr lang="en-US" sz="2400" dirty="0">
              <a:solidFill>
                <a:schemeClr val="tx1">
                  <a:tint val="75000"/>
                </a:schemeClr>
              </a:solidFill>
              <a:latin typeface="Comic Sans MS" pitchFamily="66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                in a specific place, 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4419600" y="609600"/>
            <a:ext cx="7162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None/>
            </a:pPr>
            <a:r>
              <a:rPr lang="en-US" altLang="en-US" sz="6000">
                <a:solidFill>
                  <a:srgbClr val="FF99CC"/>
                </a:solidFill>
                <a:latin typeface="Comic Sans MS" pitchFamily="66" charset="0"/>
              </a:rPr>
              <a:t>Cold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990600" y="4648200"/>
            <a:ext cx="7162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None/>
            </a:pPr>
            <a:r>
              <a:rPr lang="en-US" altLang="en-US" sz="6000">
                <a:solidFill>
                  <a:srgbClr val="FF99CC"/>
                </a:solidFill>
                <a:latin typeface="Comic Sans MS" pitchFamily="66" charset="0"/>
              </a:rPr>
              <a:t>Trees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5867400" y="5105400"/>
            <a:ext cx="2590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None/>
            </a:pPr>
            <a:r>
              <a:rPr lang="en-US" altLang="en-US" sz="6000">
                <a:solidFill>
                  <a:srgbClr val="FF99CC"/>
                </a:solidFill>
                <a:latin typeface="Comic Sans MS" pitchFamily="66" charset="0"/>
              </a:rPr>
              <a:t>Rainy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6400800" y="2590800"/>
            <a:ext cx="2133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000" dirty="0">
                <a:solidFill>
                  <a:srgbClr val="FF99CC"/>
                </a:solidFill>
                <a:latin typeface="Comic Sans MS" pitchFamily="66" charset="0"/>
              </a:rPr>
              <a:t> </a:t>
            </a:r>
            <a:r>
              <a:rPr lang="en-US" sz="6000" dirty="0" smtClean="0">
                <a:solidFill>
                  <a:srgbClr val="FF99CC"/>
                </a:solidFill>
                <a:latin typeface="Comic Sans MS" pitchFamily="66" charset="0"/>
              </a:rPr>
              <a:t>Hilly</a:t>
            </a:r>
            <a:endParaRPr lang="en-US" sz="6000" dirty="0">
              <a:solidFill>
                <a:srgbClr val="FF99CC"/>
              </a:solidFill>
              <a:latin typeface="Comic Sans MS" pitchFamily="66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914400" y="685800"/>
            <a:ext cx="7162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None/>
            </a:pPr>
            <a:r>
              <a:rPr lang="en-US" altLang="en-US" sz="6000">
                <a:solidFill>
                  <a:srgbClr val="FF99CC"/>
                </a:solidFill>
                <a:latin typeface="Comic Sans MS" pitchFamily="66" charset="0"/>
              </a:rPr>
              <a:t> Bears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3352800" y="4419600"/>
            <a:ext cx="3962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None/>
            </a:pPr>
            <a:r>
              <a:rPr lang="en-US" altLang="en-US" sz="6000" dirty="0">
                <a:solidFill>
                  <a:srgbClr val="FF99CC"/>
                </a:solidFill>
                <a:latin typeface="Comic Sans MS" pitchFamily="66" charset="0"/>
              </a:rPr>
              <a:t> Sandy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4495800" y="1524000"/>
            <a:ext cx="39624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None/>
            </a:pPr>
            <a:r>
              <a:rPr lang="en-US" altLang="en-US" sz="6000" dirty="0">
                <a:solidFill>
                  <a:srgbClr val="FF99CC"/>
                </a:solidFill>
                <a:latin typeface="Comic Sans MS" pitchFamily="66" charset="0"/>
              </a:rPr>
              <a:t> Iron ore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1708150" y="2092325"/>
            <a:ext cx="690245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800" kern="0" smtClean="0">
                <a:solidFill>
                  <a:srgbClr val="FFFFFF"/>
                </a:solidFill>
                <a:latin typeface="Comic Sans MS" pitchFamily="66" charset="0"/>
              </a:rPr>
              <a:t>The idea of location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800" kern="0" smtClean="0">
                <a:solidFill>
                  <a:srgbClr val="FFFFFF"/>
                </a:solidFill>
                <a:latin typeface="Comic Sans MS" pitchFamily="66" charset="0"/>
              </a:rPr>
              <a:t>    has two parts:</a:t>
            </a:r>
            <a:endParaRPr lang="en-US" sz="2800" kern="0" dirty="0" smtClean="0">
              <a:solidFill>
                <a:srgbClr val="FFFF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9629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  <p:bldP spid="8" grpId="0" build="allAtOnce"/>
      <p:bldP spid="9" grpId="0" build="allAtOnce"/>
      <p:bldP spid="10" grpId="0" build="allAtOnce"/>
      <p:bldP spid="11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 bwMode="auto">
          <a:xfrm>
            <a:off x="2362200" y="3352800"/>
            <a:ext cx="7162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The</a:t>
            </a:r>
            <a:r>
              <a:rPr lang="en-US" sz="40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>
                <a:solidFill>
                  <a:srgbClr val="FFFF00"/>
                </a:solidFill>
                <a:latin typeface="Comic Sans MS" pitchFamily="66" charset="0"/>
              </a:rPr>
              <a:t>Conditions</a:t>
            </a:r>
            <a:endParaRPr lang="en-US" sz="2400" dirty="0">
              <a:solidFill>
                <a:schemeClr val="tx1">
                  <a:tint val="75000"/>
                </a:schemeClr>
              </a:solidFill>
              <a:latin typeface="Comic Sans MS" pitchFamily="66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                in a specific place, 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1981200" y="4800600"/>
            <a:ext cx="7162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>
              <a:solidFill>
                <a:schemeClr val="accent2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1708150" y="2092325"/>
            <a:ext cx="690245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800" kern="0" smtClean="0">
                <a:solidFill>
                  <a:srgbClr val="FFFFFF"/>
                </a:solidFill>
                <a:latin typeface="Comic Sans MS" pitchFamily="66" charset="0"/>
              </a:rPr>
              <a:t>The idea of location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800" kern="0" smtClean="0">
                <a:solidFill>
                  <a:srgbClr val="FFFFFF"/>
                </a:solidFill>
                <a:latin typeface="Comic Sans MS" pitchFamily="66" charset="0"/>
              </a:rPr>
              <a:t>    has two parts:</a:t>
            </a:r>
            <a:endParaRPr lang="en-US" sz="2800" kern="0" dirty="0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1524000" y="4948177"/>
            <a:ext cx="7010400" cy="1066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solidFill>
                  <a:srgbClr val="002060"/>
                </a:solidFill>
                <a:latin typeface="Comic Sans MS" pitchFamily="66" charset="0"/>
              </a:rPr>
              <a:t>  Can </a:t>
            </a:r>
            <a:r>
              <a:rPr lang="en-US" sz="2800" dirty="0">
                <a:solidFill>
                  <a:srgbClr val="002060"/>
                </a:solidFill>
                <a:latin typeface="Comic Sans MS" pitchFamily="66" charset="0"/>
              </a:rPr>
              <a:t>you name a kind of place condition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solidFill>
                  <a:srgbClr val="002060"/>
                </a:solidFill>
                <a:latin typeface="Comic Sans MS" pitchFamily="66" charset="0"/>
              </a:rPr>
              <a:t>   </a:t>
            </a:r>
            <a:r>
              <a:rPr lang="en-US" sz="2800" dirty="0" smtClean="0">
                <a:solidFill>
                  <a:srgbClr val="002060"/>
                </a:solidFill>
                <a:latin typeface="Comic Sans MS" pitchFamily="66" charset="0"/>
              </a:rPr>
              <a:t>  that </a:t>
            </a:r>
            <a:r>
              <a:rPr lang="en-US" sz="2800" dirty="0">
                <a:solidFill>
                  <a:srgbClr val="002060"/>
                </a:solidFill>
                <a:latin typeface="Comic Sans MS" pitchFamily="66" charset="0"/>
              </a:rPr>
              <a:t>did </a:t>
            </a:r>
            <a:r>
              <a:rPr lang="en-US" sz="2800" u="sng" dirty="0">
                <a:solidFill>
                  <a:srgbClr val="002060"/>
                </a:solidFill>
                <a:latin typeface="Comic Sans MS" pitchFamily="66" charset="0"/>
              </a:rPr>
              <a:t>not</a:t>
            </a:r>
            <a:r>
              <a:rPr lang="en-US" sz="2800" dirty="0">
                <a:solidFill>
                  <a:srgbClr val="002060"/>
                </a:solidFill>
                <a:latin typeface="Comic Sans MS" pitchFamily="66" charset="0"/>
              </a:rPr>
              <a:t> flash on the screen?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 bwMode="auto">
          <a:xfrm>
            <a:off x="2362200" y="3352800"/>
            <a:ext cx="7162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The</a:t>
            </a:r>
            <a:r>
              <a:rPr lang="en-US" sz="40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>
                <a:solidFill>
                  <a:srgbClr val="FFFF00"/>
                </a:solidFill>
                <a:latin typeface="Comic Sans MS" pitchFamily="66" charset="0"/>
              </a:rPr>
              <a:t>Conditions</a:t>
            </a:r>
            <a:endParaRPr lang="en-US" sz="2400" dirty="0">
              <a:solidFill>
                <a:schemeClr val="tx1">
                  <a:tint val="75000"/>
                </a:schemeClr>
              </a:solidFill>
              <a:latin typeface="Comic Sans MS" pitchFamily="66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                in a specific place, 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 bwMode="auto">
          <a:xfrm>
            <a:off x="2362200" y="4876800"/>
            <a:ext cx="7162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The</a:t>
            </a:r>
            <a:r>
              <a:rPr lang="en-US" sz="40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>
                <a:solidFill>
                  <a:srgbClr val="FFFF00"/>
                </a:solidFill>
                <a:latin typeface="Comic Sans MS" pitchFamily="66" charset="0"/>
              </a:rPr>
              <a:t>Connections</a:t>
            </a:r>
            <a:endParaRPr lang="en-US" sz="2400" dirty="0">
              <a:solidFill>
                <a:schemeClr val="tx1">
                  <a:tint val="75000"/>
                </a:schemeClr>
              </a:solidFill>
              <a:latin typeface="Comic Sans MS" pitchFamily="66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                          with other places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1708150" y="2092325"/>
            <a:ext cx="690245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800" kern="0" smtClean="0">
                <a:solidFill>
                  <a:srgbClr val="FFFFFF"/>
                </a:solidFill>
                <a:latin typeface="Comic Sans MS" pitchFamily="66" charset="0"/>
              </a:rPr>
              <a:t>The idea of location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800" kern="0" smtClean="0">
                <a:solidFill>
                  <a:srgbClr val="FFFFFF"/>
                </a:solidFill>
                <a:latin typeface="Comic Sans MS" pitchFamily="66" charset="0"/>
              </a:rPr>
              <a:t>    has two parts:</a:t>
            </a:r>
            <a:endParaRPr lang="en-US" sz="2800" kern="0" dirty="0" smtClean="0">
              <a:solidFill>
                <a:srgbClr val="FFFF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219200" y="2057400"/>
            <a:ext cx="6553200" cy="1752600"/>
          </a:xfrm>
        </p:spPr>
        <p:txBody>
          <a:bodyPr>
            <a:normAutofit/>
          </a:bodyPr>
          <a:lstStyle/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FFFF"/>
                </a:solidFill>
                <a:latin typeface="Comic Sans MS" pitchFamily="66" charset="0"/>
              </a:rPr>
              <a:t>The place you are about to investigate</a:t>
            </a:r>
          </a:p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FFFF"/>
                </a:solidFill>
                <a:latin typeface="Comic Sans MS" pitchFamily="66" charset="0"/>
              </a:rPr>
              <a:t>is  a real place,</a:t>
            </a:r>
          </a:p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FFFF"/>
                </a:solidFill>
                <a:latin typeface="Comic Sans MS" pitchFamily="66" charset="0"/>
              </a:rPr>
              <a:t>at a real time in history.</a:t>
            </a:r>
          </a:p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2800" dirty="0" smtClean="0">
              <a:solidFill>
                <a:srgbClr val="FFFF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 bwMode="auto">
          <a:xfrm>
            <a:off x="2362200" y="3352800"/>
            <a:ext cx="7162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The</a:t>
            </a:r>
            <a:r>
              <a:rPr lang="en-US" sz="40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>
                <a:solidFill>
                  <a:srgbClr val="FFFF00"/>
                </a:solidFill>
                <a:latin typeface="Comic Sans MS" pitchFamily="66" charset="0"/>
              </a:rPr>
              <a:t>Conditions</a:t>
            </a:r>
            <a:endParaRPr lang="en-US" sz="2400" dirty="0">
              <a:solidFill>
                <a:schemeClr val="tx1">
                  <a:tint val="75000"/>
                </a:schemeClr>
              </a:solidFill>
              <a:latin typeface="Comic Sans MS" pitchFamily="66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                in a specific place, 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 bwMode="auto">
          <a:xfrm>
            <a:off x="2362200" y="4876800"/>
            <a:ext cx="7162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The</a:t>
            </a:r>
            <a:r>
              <a:rPr lang="en-US" sz="40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>
                <a:solidFill>
                  <a:srgbClr val="FFFF00"/>
                </a:solidFill>
                <a:latin typeface="Comic Sans MS" pitchFamily="66" charset="0"/>
              </a:rPr>
              <a:t>Connections</a:t>
            </a:r>
            <a:endParaRPr lang="en-US" sz="2400" dirty="0">
              <a:solidFill>
                <a:schemeClr val="tx1">
                  <a:tint val="75000"/>
                </a:schemeClr>
              </a:solidFill>
              <a:latin typeface="Comic Sans MS" pitchFamily="66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                          with other places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1708150" y="2092325"/>
            <a:ext cx="690245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800" kern="0" smtClean="0">
                <a:solidFill>
                  <a:srgbClr val="FFFFFF"/>
                </a:solidFill>
                <a:latin typeface="Comic Sans MS" pitchFamily="66" charset="0"/>
              </a:rPr>
              <a:t>The idea of location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800" kern="0" smtClean="0">
                <a:solidFill>
                  <a:srgbClr val="FFFFFF"/>
                </a:solidFill>
                <a:latin typeface="Comic Sans MS" pitchFamily="66" charset="0"/>
              </a:rPr>
              <a:t>    has two parts:</a:t>
            </a:r>
            <a:endParaRPr lang="en-US" sz="2800" kern="0" dirty="0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3604550" y="3042312"/>
            <a:ext cx="4648200" cy="19637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These usually involve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movements of something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 from one place to another.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900" dirty="0">
              <a:solidFill>
                <a:srgbClr val="002060"/>
              </a:solidFill>
              <a:latin typeface="Comic Sans MS" pitchFamily="66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 What are some examples?</a:t>
            </a:r>
            <a:endParaRPr lang="en-US" sz="24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0447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 bwMode="auto">
          <a:xfrm>
            <a:off x="2362200" y="3352800"/>
            <a:ext cx="7162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The</a:t>
            </a:r>
            <a:r>
              <a:rPr lang="en-US" sz="40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>
                <a:solidFill>
                  <a:srgbClr val="FFFF00"/>
                </a:solidFill>
                <a:latin typeface="Comic Sans MS" pitchFamily="66" charset="0"/>
              </a:rPr>
              <a:t>Conditions</a:t>
            </a:r>
            <a:endParaRPr lang="en-US" sz="2400" dirty="0">
              <a:solidFill>
                <a:schemeClr val="tx1">
                  <a:tint val="75000"/>
                </a:schemeClr>
              </a:solidFill>
              <a:latin typeface="Comic Sans MS" pitchFamily="66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                in a specific place, 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4419600" y="609600"/>
            <a:ext cx="7162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None/>
            </a:pPr>
            <a:r>
              <a:rPr lang="en-US" altLang="en-US" sz="6000">
                <a:solidFill>
                  <a:srgbClr val="FF99CC"/>
                </a:solidFill>
                <a:latin typeface="Comic Sans MS" pitchFamily="66" charset="0"/>
              </a:rPr>
              <a:t>Road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609600" y="5486400"/>
            <a:ext cx="7162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None/>
            </a:pPr>
            <a:r>
              <a:rPr lang="en-US" altLang="en-US" sz="6000" dirty="0">
                <a:solidFill>
                  <a:srgbClr val="FF99CC"/>
                </a:solidFill>
                <a:latin typeface="Comic Sans MS" pitchFamily="66" charset="0"/>
              </a:rPr>
              <a:t>Upstream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5562600" y="1981200"/>
            <a:ext cx="3810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000" dirty="0">
                <a:solidFill>
                  <a:srgbClr val="FF99CC"/>
                </a:solidFill>
                <a:latin typeface="Comic Sans MS" pitchFamily="66" charset="0"/>
              </a:rPr>
              <a:t>Far from</a:t>
            </a:r>
            <a:br>
              <a:rPr lang="en-US" sz="6000" dirty="0">
                <a:solidFill>
                  <a:srgbClr val="FF99CC"/>
                </a:solidFill>
                <a:latin typeface="Comic Sans MS" pitchFamily="66" charset="0"/>
              </a:rPr>
            </a:br>
            <a:r>
              <a:rPr lang="en-US" sz="6000" dirty="0">
                <a:solidFill>
                  <a:srgbClr val="FF99CC"/>
                </a:solidFill>
                <a:latin typeface="Comic Sans MS" pitchFamily="66" charset="0"/>
              </a:rPr>
              <a:t>    camp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1066800" y="685800"/>
            <a:ext cx="7162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None/>
            </a:pPr>
            <a:r>
              <a:rPr lang="en-US" altLang="en-US" sz="6000">
                <a:solidFill>
                  <a:srgbClr val="FF99CC"/>
                </a:solidFill>
                <a:latin typeface="Comic Sans MS" pitchFamily="66" charset="0"/>
              </a:rPr>
              <a:t> Canal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6400800" y="4191000"/>
            <a:ext cx="2971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None/>
            </a:pPr>
            <a:r>
              <a:rPr lang="en-US" altLang="en-US" sz="6000" dirty="0">
                <a:solidFill>
                  <a:srgbClr val="FF99CC"/>
                </a:solidFill>
                <a:latin typeface="Comic Sans MS" pitchFamily="66" charset="0"/>
              </a:rPr>
              <a:t> Trade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609600" y="3886200"/>
            <a:ext cx="7162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None/>
            </a:pPr>
            <a:r>
              <a:rPr lang="en-US" altLang="en-US" sz="6000">
                <a:solidFill>
                  <a:srgbClr val="FF99CC"/>
                </a:solidFill>
                <a:latin typeface="Comic Sans MS" pitchFamily="66" charset="0"/>
              </a:rPr>
              <a:t> Treaty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 bwMode="auto">
          <a:xfrm>
            <a:off x="2362200" y="4876800"/>
            <a:ext cx="7162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The</a:t>
            </a:r>
            <a:r>
              <a:rPr lang="en-US" sz="40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>
                <a:solidFill>
                  <a:srgbClr val="FFFF00"/>
                </a:solidFill>
                <a:latin typeface="Comic Sans MS" pitchFamily="66" charset="0"/>
              </a:rPr>
              <a:t>Connections</a:t>
            </a:r>
            <a:endParaRPr lang="en-US" sz="2400" dirty="0">
              <a:solidFill>
                <a:schemeClr val="tx1">
                  <a:tint val="75000"/>
                </a:schemeClr>
              </a:solidFill>
              <a:latin typeface="Comic Sans MS" pitchFamily="66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                          with other places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1708150" y="2092325"/>
            <a:ext cx="690245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800" kern="0" smtClean="0">
                <a:solidFill>
                  <a:srgbClr val="FFFFFF"/>
                </a:solidFill>
                <a:latin typeface="Comic Sans MS" pitchFamily="66" charset="0"/>
              </a:rPr>
              <a:t>The idea of location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800" kern="0" smtClean="0">
                <a:solidFill>
                  <a:srgbClr val="FFFFFF"/>
                </a:solidFill>
                <a:latin typeface="Comic Sans MS" pitchFamily="66" charset="0"/>
              </a:rPr>
              <a:t>    has two parts:</a:t>
            </a:r>
            <a:endParaRPr lang="en-US" sz="2800" kern="0" dirty="0" smtClean="0">
              <a:solidFill>
                <a:srgbClr val="FFFF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35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  <p:bldP spid="8" grpId="0" build="allAtOnce"/>
      <p:bldP spid="9" grpId="0" build="allAtOnce"/>
      <p:bldP spid="10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 bwMode="auto">
          <a:xfrm>
            <a:off x="2362200" y="3352800"/>
            <a:ext cx="7162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The</a:t>
            </a:r>
            <a:r>
              <a:rPr lang="en-US" sz="40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>
                <a:solidFill>
                  <a:srgbClr val="FFFF00"/>
                </a:solidFill>
                <a:latin typeface="Comic Sans MS" pitchFamily="66" charset="0"/>
              </a:rPr>
              <a:t>Conditions</a:t>
            </a:r>
            <a:endParaRPr lang="en-US" sz="2400" dirty="0">
              <a:solidFill>
                <a:schemeClr val="tx1">
                  <a:tint val="75000"/>
                </a:schemeClr>
              </a:solidFill>
              <a:latin typeface="Comic Sans MS" pitchFamily="66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                in a specific place, 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2362200" y="4876800"/>
            <a:ext cx="7162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The</a:t>
            </a:r>
            <a:r>
              <a:rPr lang="en-US" sz="40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>
                <a:solidFill>
                  <a:srgbClr val="FFFF00"/>
                </a:solidFill>
                <a:latin typeface="Comic Sans MS" pitchFamily="66" charset="0"/>
              </a:rPr>
              <a:t>Connections</a:t>
            </a:r>
            <a:endParaRPr lang="en-US" sz="2400" dirty="0">
              <a:solidFill>
                <a:schemeClr val="tx1">
                  <a:tint val="75000"/>
                </a:schemeClr>
              </a:solidFill>
              <a:latin typeface="Comic Sans MS" pitchFamily="66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                          with other places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1708150" y="2092325"/>
            <a:ext cx="690245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800" kern="0" smtClean="0">
                <a:solidFill>
                  <a:srgbClr val="FFFFFF"/>
                </a:solidFill>
                <a:latin typeface="Comic Sans MS" pitchFamily="66" charset="0"/>
              </a:rPr>
              <a:t>The idea of location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800" kern="0" smtClean="0">
                <a:solidFill>
                  <a:srgbClr val="FFFFFF"/>
                </a:solidFill>
                <a:latin typeface="Comic Sans MS" pitchFamily="66" charset="0"/>
              </a:rPr>
              <a:t>    has two parts:</a:t>
            </a:r>
            <a:endParaRPr lang="en-US" sz="2800" kern="0" dirty="0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523772" y="246163"/>
            <a:ext cx="4391628" cy="1828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solidFill>
                  <a:srgbClr val="002060"/>
                </a:solidFill>
                <a:latin typeface="Comic Sans MS" pitchFamily="66" charset="0"/>
              </a:rPr>
              <a:t>   Can </a:t>
            </a:r>
            <a:r>
              <a:rPr lang="en-US" sz="2800" dirty="0">
                <a:solidFill>
                  <a:srgbClr val="002060"/>
                </a:solidFill>
                <a:latin typeface="Comic Sans MS" pitchFamily="66" charset="0"/>
              </a:rPr>
              <a:t>you name </a:t>
            </a:r>
            <a:endParaRPr lang="en-US" sz="28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Comic Sans MS" pitchFamily="66" charset="0"/>
              </a:rPr>
              <a:t> any </a:t>
            </a:r>
            <a:r>
              <a:rPr lang="en-US" sz="2800" dirty="0">
                <a:solidFill>
                  <a:srgbClr val="002060"/>
                </a:solidFill>
                <a:latin typeface="Comic Sans MS" pitchFamily="66" charset="0"/>
              </a:rPr>
              <a:t>kind of </a:t>
            </a:r>
            <a:r>
              <a:rPr lang="en-US" sz="2800" dirty="0" smtClean="0">
                <a:solidFill>
                  <a:srgbClr val="002060"/>
                </a:solidFill>
                <a:latin typeface="Comic Sans MS" pitchFamily="66" charset="0"/>
              </a:rPr>
              <a:t>connection</a:t>
            </a:r>
            <a:endParaRPr lang="en-US" sz="2800" dirty="0">
              <a:solidFill>
                <a:srgbClr val="002060"/>
              </a:solidFill>
              <a:latin typeface="Comic Sans MS" pitchFamily="66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solidFill>
                  <a:srgbClr val="002060"/>
                </a:solidFill>
                <a:latin typeface="Comic Sans MS" pitchFamily="66" charset="0"/>
              </a:rPr>
              <a:t>   </a:t>
            </a:r>
            <a:r>
              <a:rPr lang="en-US" sz="2800" dirty="0" smtClean="0">
                <a:solidFill>
                  <a:srgbClr val="002060"/>
                </a:solidFill>
                <a:latin typeface="Comic Sans MS" pitchFamily="66" charset="0"/>
              </a:rPr>
              <a:t> that </a:t>
            </a:r>
            <a:r>
              <a:rPr lang="en-US" sz="2800" dirty="0">
                <a:solidFill>
                  <a:srgbClr val="002060"/>
                </a:solidFill>
                <a:latin typeface="Comic Sans MS" pitchFamily="66" charset="0"/>
              </a:rPr>
              <a:t>did </a:t>
            </a:r>
            <a:r>
              <a:rPr lang="en-US" sz="2800" u="sng" dirty="0">
                <a:solidFill>
                  <a:srgbClr val="002060"/>
                </a:solidFill>
                <a:latin typeface="Comic Sans MS" pitchFamily="66" charset="0"/>
              </a:rPr>
              <a:t>not</a:t>
            </a:r>
            <a:r>
              <a:rPr lang="en-US" sz="2800" dirty="0">
                <a:solidFill>
                  <a:srgbClr val="002060"/>
                </a:solidFill>
                <a:latin typeface="Comic Sans MS" pitchFamily="66" charset="0"/>
              </a:rPr>
              <a:t> flash </a:t>
            </a:r>
            <a:endParaRPr lang="en-US" sz="28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Comic Sans MS" pitchFamily="66" charset="0"/>
              </a:rPr>
              <a:t>     on </a:t>
            </a:r>
            <a:r>
              <a:rPr lang="en-US" sz="2800" dirty="0">
                <a:solidFill>
                  <a:srgbClr val="002060"/>
                </a:solidFill>
                <a:latin typeface="Comic Sans MS" pitchFamily="66" charset="0"/>
              </a:rPr>
              <a:t>the screen?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81000" y="304800"/>
            <a:ext cx="8305800" cy="2438400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FFFFFF"/>
                </a:solidFill>
                <a:latin typeface="Comic Sans MS" pitchFamily="66" charset="0"/>
              </a:rPr>
              <a:t>Here is a quick review. When you click, a phrase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FFFFFF"/>
                </a:solidFill>
                <a:latin typeface="Comic Sans MS" pitchFamily="66" charset="0"/>
              </a:rPr>
              <a:t>     will flash on the screen.  Decide whether the phrase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FFFFFF"/>
                </a:solidFill>
                <a:latin typeface="Comic Sans MS" pitchFamily="66" charset="0"/>
              </a:rPr>
              <a:t>     is a geographic condition or connection. Then click.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685800" y="2743200"/>
            <a:ext cx="2971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rgbClr val="FFFF00"/>
                </a:solidFill>
                <a:latin typeface="Comic Sans MS" pitchFamily="66" charset="0"/>
              </a:rPr>
              <a:t>Geographic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rgbClr val="FFFF00"/>
                </a:solidFill>
                <a:latin typeface="Comic Sans MS" pitchFamily="66" charset="0"/>
              </a:rPr>
              <a:t>Condition</a:t>
            </a:r>
            <a:endParaRPr lang="en-US" sz="3200" dirty="0">
              <a:solidFill>
                <a:schemeClr val="tx1">
                  <a:tint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5257800" y="2743200"/>
            <a:ext cx="2971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rgbClr val="FFFF00"/>
                </a:solidFill>
                <a:latin typeface="Comic Sans MS" pitchFamily="66" charset="0"/>
              </a:rPr>
              <a:t>Geographic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rgbClr val="FFFF00"/>
                </a:solidFill>
                <a:latin typeface="Comic Sans MS" pitchFamily="66" charset="0"/>
              </a:rPr>
              <a:t>Connection</a:t>
            </a:r>
            <a:endParaRPr lang="en-US" sz="3200" dirty="0">
              <a:solidFill>
                <a:schemeClr val="tx1">
                  <a:tint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8229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81000" y="304800"/>
            <a:ext cx="8305800" cy="2438400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FFFFFF"/>
                </a:solidFill>
                <a:latin typeface="Comic Sans MS" pitchFamily="66" charset="0"/>
              </a:rPr>
              <a:t>Here is a quick review. When you click, a phrase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FFFFFF"/>
                </a:solidFill>
                <a:latin typeface="Comic Sans MS" pitchFamily="66" charset="0"/>
              </a:rPr>
              <a:t>     will flash on the screen.  Decide whether the phrase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FFFFFF"/>
                </a:solidFill>
                <a:latin typeface="Comic Sans MS" pitchFamily="66" charset="0"/>
              </a:rPr>
              <a:t>     is a geographic condition or connection. Then click.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685800" y="2743200"/>
            <a:ext cx="2971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rgbClr val="FFFF00"/>
                </a:solidFill>
                <a:latin typeface="Comic Sans MS" pitchFamily="66" charset="0"/>
              </a:rPr>
              <a:t>Geographic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rgbClr val="FFFF00"/>
                </a:solidFill>
                <a:latin typeface="Comic Sans MS" pitchFamily="66" charset="0"/>
              </a:rPr>
              <a:t>Condition</a:t>
            </a:r>
            <a:endParaRPr lang="en-US" sz="3200" dirty="0">
              <a:solidFill>
                <a:schemeClr val="tx1">
                  <a:tint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3048000" y="2057400"/>
            <a:ext cx="2971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Fertile soil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5257800" y="2743200"/>
            <a:ext cx="2971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rgbClr val="FFFF00"/>
                </a:solidFill>
                <a:latin typeface="Comic Sans MS" pitchFamily="66" charset="0"/>
              </a:rPr>
              <a:t>Geographic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rgbClr val="FFFF00"/>
                </a:solidFill>
                <a:latin typeface="Comic Sans MS" pitchFamily="66" charset="0"/>
              </a:rPr>
              <a:t>Connection</a:t>
            </a:r>
            <a:endParaRPr lang="en-US" sz="3200" dirty="0">
              <a:solidFill>
                <a:schemeClr val="tx1">
                  <a:tint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9725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81000" y="304800"/>
            <a:ext cx="8305800" cy="2438400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FFFFFF"/>
                </a:solidFill>
                <a:latin typeface="Comic Sans MS" pitchFamily="66" charset="0"/>
              </a:rPr>
              <a:t>Here is a quick review. When you click, a phrase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FFFFFF"/>
                </a:solidFill>
                <a:latin typeface="Comic Sans MS" pitchFamily="66" charset="0"/>
              </a:rPr>
              <a:t>     will flash on the screen.  Decide whether the phrase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FFFFFF"/>
                </a:solidFill>
                <a:latin typeface="Comic Sans MS" pitchFamily="66" charset="0"/>
              </a:rPr>
              <a:t>     is a geographic condition or connection. Then click.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685800" y="2743200"/>
            <a:ext cx="2971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rgbClr val="FFFF00"/>
                </a:solidFill>
                <a:latin typeface="Comic Sans MS" pitchFamily="66" charset="0"/>
              </a:rPr>
              <a:t>Geographic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smtClean="0">
                <a:solidFill>
                  <a:srgbClr val="FFFF00"/>
                </a:solidFill>
                <a:latin typeface="Comic Sans MS" pitchFamily="66" charset="0"/>
              </a:rPr>
              <a:t>Condition</a:t>
            </a:r>
            <a:endParaRPr lang="en-US" sz="3200" dirty="0">
              <a:solidFill>
                <a:schemeClr val="tx1">
                  <a:tint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5257800" y="2743200"/>
            <a:ext cx="2971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rgbClr val="FFFF00"/>
                </a:solidFill>
                <a:latin typeface="Comic Sans MS" pitchFamily="66" charset="0"/>
              </a:rPr>
              <a:t>Geographic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rgbClr val="FFFF00"/>
                </a:solidFill>
                <a:latin typeface="Comic Sans MS" pitchFamily="66" charset="0"/>
              </a:rPr>
              <a:t>Connection</a:t>
            </a:r>
            <a:endParaRPr lang="en-US" sz="3200" dirty="0">
              <a:solidFill>
                <a:schemeClr val="tx1">
                  <a:tint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762000" y="3886200"/>
            <a:ext cx="2971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Fertile soil</a:t>
            </a:r>
          </a:p>
        </p:txBody>
      </p:sp>
    </p:spTree>
    <p:extLst>
      <p:ext uri="{BB962C8B-B14F-4D97-AF65-F5344CB8AC3E}">
        <p14:creationId xmlns:p14="http://schemas.microsoft.com/office/powerpoint/2010/main" val="239891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81000" y="304800"/>
            <a:ext cx="8305800" cy="2438400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FFFFFF"/>
                </a:solidFill>
                <a:latin typeface="Comic Sans MS" pitchFamily="66" charset="0"/>
              </a:rPr>
              <a:t>Here is a quick review. When you click, a phrase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FFFFFF"/>
                </a:solidFill>
                <a:latin typeface="Comic Sans MS" pitchFamily="66" charset="0"/>
              </a:rPr>
              <a:t>     will flash on the screen.  Decide whether the phrase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FFFFFF"/>
                </a:solidFill>
                <a:latin typeface="Comic Sans MS" pitchFamily="66" charset="0"/>
              </a:rPr>
              <a:t>     is a geographic condition or connection. Then click.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685800" y="2743200"/>
            <a:ext cx="2971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rgbClr val="FFFF00"/>
                </a:solidFill>
                <a:latin typeface="Comic Sans MS" pitchFamily="66" charset="0"/>
              </a:rPr>
              <a:t>Geographic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smtClean="0">
                <a:solidFill>
                  <a:srgbClr val="FFFF00"/>
                </a:solidFill>
                <a:latin typeface="Comic Sans MS" pitchFamily="66" charset="0"/>
              </a:rPr>
              <a:t>Condition</a:t>
            </a:r>
            <a:endParaRPr lang="en-US" sz="3200" dirty="0">
              <a:solidFill>
                <a:schemeClr val="tx1">
                  <a:tint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5257800" y="2743200"/>
            <a:ext cx="2971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rgbClr val="FFFF00"/>
                </a:solidFill>
                <a:latin typeface="Comic Sans MS" pitchFamily="66" charset="0"/>
              </a:rPr>
              <a:t>Geographic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rgbClr val="FFFF00"/>
                </a:solidFill>
                <a:latin typeface="Comic Sans MS" pitchFamily="66" charset="0"/>
              </a:rPr>
              <a:t>Connection</a:t>
            </a:r>
            <a:endParaRPr lang="en-US" sz="3200" dirty="0">
              <a:solidFill>
                <a:schemeClr val="tx1">
                  <a:tint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762000" y="3886200"/>
            <a:ext cx="2971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Fertile soil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2286000" y="1882815"/>
            <a:ext cx="457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Upstream from swamp</a:t>
            </a:r>
          </a:p>
        </p:txBody>
      </p:sp>
    </p:spTree>
    <p:extLst>
      <p:ext uri="{BB962C8B-B14F-4D97-AF65-F5344CB8AC3E}">
        <p14:creationId xmlns:p14="http://schemas.microsoft.com/office/powerpoint/2010/main" val="407462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81000" y="304800"/>
            <a:ext cx="8305800" cy="2438400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FFFFFF"/>
                </a:solidFill>
                <a:latin typeface="Comic Sans MS" pitchFamily="66" charset="0"/>
              </a:rPr>
              <a:t>Here is a quick review. When you click, a phrase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FFFFFF"/>
                </a:solidFill>
                <a:latin typeface="Comic Sans MS" pitchFamily="66" charset="0"/>
              </a:rPr>
              <a:t>     will flash on the screen.  Decide whether the phrase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FFFFFF"/>
                </a:solidFill>
                <a:latin typeface="Comic Sans MS" pitchFamily="66" charset="0"/>
              </a:rPr>
              <a:t>     is a geographic condition or connection. Then click.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685800" y="2743200"/>
            <a:ext cx="2971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rgbClr val="FFFF00"/>
                </a:solidFill>
                <a:latin typeface="Comic Sans MS" pitchFamily="66" charset="0"/>
              </a:rPr>
              <a:t>Geographic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smtClean="0">
                <a:solidFill>
                  <a:srgbClr val="FFFF00"/>
                </a:solidFill>
                <a:latin typeface="Comic Sans MS" pitchFamily="66" charset="0"/>
              </a:rPr>
              <a:t>Condition</a:t>
            </a:r>
            <a:endParaRPr lang="en-US" sz="3200" dirty="0">
              <a:solidFill>
                <a:schemeClr val="tx1">
                  <a:tint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5257800" y="2743200"/>
            <a:ext cx="2971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rgbClr val="FFFF00"/>
                </a:solidFill>
                <a:latin typeface="Comic Sans MS" pitchFamily="66" charset="0"/>
              </a:rPr>
              <a:t>Geographic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rgbClr val="FFFF00"/>
                </a:solidFill>
                <a:latin typeface="Comic Sans MS" pitchFamily="66" charset="0"/>
              </a:rPr>
              <a:t>Connection</a:t>
            </a:r>
            <a:endParaRPr lang="en-US" sz="3200" dirty="0">
              <a:solidFill>
                <a:schemeClr val="tx1">
                  <a:tint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762000" y="3886200"/>
            <a:ext cx="2971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Fertile soil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4457700" y="3886200"/>
            <a:ext cx="457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Upstream from swamp</a:t>
            </a:r>
          </a:p>
        </p:txBody>
      </p:sp>
    </p:spTree>
    <p:extLst>
      <p:ext uri="{BB962C8B-B14F-4D97-AF65-F5344CB8AC3E}">
        <p14:creationId xmlns:p14="http://schemas.microsoft.com/office/powerpoint/2010/main" val="198216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81000" y="304800"/>
            <a:ext cx="8305800" cy="2438400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FFFFFF"/>
                </a:solidFill>
                <a:latin typeface="Comic Sans MS" pitchFamily="66" charset="0"/>
              </a:rPr>
              <a:t>Here is a quick review. When you click, a phrase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FFFFFF"/>
                </a:solidFill>
                <a:latin typeface="Comic Sans MS" pitchFamily="66" charset="0"/>
              </a:rPr>
              <a:t>     will flash on the screen.  Decide whether the phrase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FFFFFF"/>
                </a:solidFill>
                <a:latin typeface="Comic Sans MS" pitchFamily="66" charset="0"/>
              </a:rPr>
              <a:t>     is a geographic condition or connection. Then click.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685800" y="2743200"/>
            <a:ext cx="2971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rgbClr val="FFFF00"/>
                </a:solidFill>
                <a:latin typeface="Comic Sans MS" pitchFamily="66" charset="0"/>
              </a:rPr>
              <a:t>Geographic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smtClean="0">
                <a:solidFill>
                  <a:srgbClr val="FFFF00"/>
                </a:solidFill>
                <a:latin typeface="Comic Sans MS" pitchFamily="66" charset="0"/>
              </a:rPr>
              <a:t>Condition</a:t>
            </a:r>
            <a:endParaRPr lang="en-US" sz="3200" dirty="0">
              <a:solidFill>
                <a:schemeClr val="tx1">
                  <a:tint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5257800" y="2743200"/>
            <a:ext cx="2971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rgbClr val="FFFF00"/>
                </a:solidFill>
                <a:latin typeface="Comic Sans MS" pitchFamily="66" charset="0"/>
              </a:rPr>
              <a:t>Geographic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rgbClr val="FFFF00"/>
                </a:solidFill>
                <a:latin typeface="Comic Sans MS" pitchFamily="66" charset="0"/>
              </a:rPr>
              <a:t>Connection</a:t>
            </a:r>
            <a:endParaRPr lang="en-US" sz="3200" dirty="0">
              <a:solidFill>
                <a:schemeClr val="tx1">
                  <a:tint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762000" y="3886200"/>
            <a:ext cx="2971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Fertile soil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4457700" y="3886200"/>
            <a:ext cx="457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Upstream from swamp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2193403" y="1828800"/>
            <a:ext cx="457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Trade with France</a:t>
            </a:r>
            <a:endParaRPr lang="en-US" sz="3200" dirty="0">
              <a:solidFill>
                <a:schemeClr val="tx1">
                  <a:lumMod val="9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64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81000" y="304800"/>
            <a:ext cx="8305800" cy="2438400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FFFFFF"/>
                </a:solidFill>
                <a:latin typeface="Comic Sans MS" pitchFamily="66" charset="0"/>
              </a:rPr>
              <a:t>Here is a quick review. When you click, a phrase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FFFFFF"/>
                </a:solidFill>
                <a:latin typeface="Comic Sans MS" pitchFamily="66" charset="0"/>
              </a:rPr>
              <a:t>     will flash on the screen.  Decide whether the phrase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FFFFFF"/>
                </a:solidFill>
                <a:latin typeface="Comic Sans MS" pitchFamily="66" charset="0"/>
              </a:rPr>
              <a:t>     is a geographic condition or connection. Then click.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685800" y="2743200"/>
            <a:ext cx="2971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rgbClr val="FFFF00"/>
                </a:solidFill>
                <a:latin typeface="Comic Sans MS" pitchFamily="66" charset="0"/>
              </a:rPr>
              <a:t>Geographic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smtClean="0">
                <a:solidFill>
                  <a:srgbClr val="FFFF00"/>
                </a:solidFill>
                <a:latin typeface="Comic Sans MS" pitchFamily="66" charset="0"/>
              </a:rPr>
              <a:t>Condition</a:t>
            </a:r>
            <a:endParaRPr lang="en-US" sz="3200" dirty="0">
              <a:solidFill>
                <a:schemeClr val="tx1">
                  <a:tint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5257800" y="2743200"/>
            <a:ext cx="2971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rgbClr val="FFFF00"/>
                </a:solidFill>
                <a:latin typeface="Comic Sans MS" pitchFamily="66" charset="0"/>
              </a:rPr>
              <a:t>Geographic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rgbClr val="FFFF00"/>
                </a:solidFill>
                <a:latin typeface="Comic Sans MS" pitchFamily="66" charset="0"/>
              </a:rPr>
              <a:t>Connection</a:t>
            </a:r>
            <a:endParaRPr lang="en-US" sz="3200" dirty="0">
              <a:solidFill>
                <a:schemeClr val="tx1">
                  <a:tint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762000" y="3886200"/>
            <a:ext cx="2971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Fertile soil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4457700" y="3886200"/>
            <a:ext cx="457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Upstream from swamp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4479403" y="4495800"/>
            <a:ext cx="457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Trade with France</a:t>
            </a:r>
            <a:endParaRPr lang="en-US" sz="3200" dirty="0">
              <a:solidFill>
                <a:schemeClr val="tx1">
                  <a:lumMod val="9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4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219200" y="2057400"/>
            <a:ext cx="6553200" cy="1752600"/>
          </a:xfrm>
        </p:spPr>
        <p:txBody>
          <a:bodyPr>
            <a:normAutofit/>
          </a:bodyPr>
          <a:lstStyle/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FFFF"/>
                </a:solidFill>
                <a:latin typeface="Comic Sans MS" pitchFamily="66" charset="0"/>
              </a:rPr>
              <a:t>The place you are about to investigate</a:t>
            </a:r>
          </a:p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FFFF"/>
                </a:solidFill>
                <a:latin typeface="Comic Sans MS" pitchFamily="66" charset="0"/>
              </a:rPr>
              <a:t>is  a real place,</a:t>
            </a:r>
          </a:p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FFFF"/>
                </a:solidFill>
                <a:latin typeface="Comic Sans MS" pitchFamily="66" charset="0"/>
              </a:rPr>
              <a:t>at a real time in history.</a:t>
            </a:r>
          </a:p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2800" dirty="0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381000" y="3962400"/>
            <a:ext cx="7010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You might try to figure out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where in the world this is.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>
              <a:solidFill>
                <a:schemeClr val="bg1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We are keeping </a:t>
            </a:r>
            <a:endParaRPr lang="en-US" sz="2400" dirty="0" smtClean="0">
              <a:solidFill>
                <a:schemeClr val="bg1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its 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identity secret, </a:t>
            </a:r>
            <a:r>
              <a:rPr lang="en-US" sz="24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for 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now,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in order to focus on </a:t>
            </a:r>
            <a:r>
              <a:rPr lang="en-US" sz="24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a 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more important question.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>
              <a:solidFill>
                <a:schemeClr val="bg1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Picture 4" descr="&lt;strong&gt;Top-Secret&lt;/strong&gt; - LinkedIn Riche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100578"/>
            <a:ext cx="3429000" cy="1776222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81000" y="304800"/>
            <a:ext cx="8305800" cy="2438400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FFFFFF"/>
                </a:solidFill>
                <a:latin typeface="Comic Sans MS" pitchFamily="66" charset="0"/>
              </a:rPr>
              <a:t>Here is a quick review. When you click, a phrase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FFFFFF"/>
                </a:solidFill>
                <a:latin typeface="Comic Sans MS" pitchFamily="66" charset="0"/>
              </a:rPr>
              <a:t>     will flash on the screen.  Decide whether the phrase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FFFFFF"/>
                </a:solidFill>
                <a:latin typeface="Comic Sans MS" pitchFamily="66" charset="0"/>
              </a:rPr>
              <a:t>     is a geographic condition or connection. Then click.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685800" y="2743200"/>
            <a:ext cx="2971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rgbClr val="FFFF00"/>
                </a:solidFill>
                <a:latin typeface="Comic Sans MS" pitchFamily="66" charset="0"/>
              </a:rPr>
              <a:t>Geographic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smtClean="0">
                <a:solidFill>
                  <a:srgbClr val="FFFF00"/>
                </a:solidFill>
                <a:latin typeface="Comic Sans MS" pitchFamily="66" charset="0"/>
              </a:rPr>
              <a:t>Condition</a:t>
            </a:r>
            <a:endParaRPr lang="en-US" sz="3200" dirty="0">
              <a:solidFill>
                <a:schemeClr val="tx1">
                  <a:tint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5257800" y="2743200"/>
            <a:ext cx="2971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rgbClr val="FFFF00"/>
                </a:solidFill>
                <a:latin typeface="Comic Sans MS" pitchFamily="66" charset="0"/>
              </a:rPr>
              <a:t>Geographic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rgbClr val="FFFF00"/>
                </a:solidFill>
                <a:latin typeface="Comic Sans MS" pitchFamily="66" charset="0"/>
              </a:rPr>
              <a:t>Connection</a:t>
            </a:r>
            <a:endParaRPr lang="en-US" sz="3200" dirty="0">
              <a:solidFill>
                <a:schemeClr val="tx1">
                  <a:tint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762000" y="3886200"/>
            <a:ext cx="2971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Fertile soil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4457700" y="3886200"/>
            <a:ext cx="457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Upstream from swamp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4479403" y="4495800"/>
            <a:ext cx="457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Trade with France</a:t>
            </a:r>
            <a:endParaRPr lang="en-US" sz="3200" dirty="0">
              <a:solidFill>
                <a:schemeClr val="tx1">
                  <a:lumMod val="9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2204495" y="1828800"/>
            <a:ext cx="457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Flat land</a:t>
            </a:r>
            <a:endParaRPr lang="en-US" sz="3200" dirty="0">
              <a:solidFill>
                <a:schemeClr val="tx1">
                  <a:lumMod val="9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48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81000" y="304800"/>
            <a:ext cx="8305800" cy="2438400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FFFFFF"/>
                </a:solidFill>
                <a:latin typeface="Comic Sans MS" pitchFamily="66" charset="0"/>
              </a:rPr>
              <a:t>Here is a quick review. When you click, a phrase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FFFFFF"/>
                </a:solidFill>
                <a:latin typeface="Comic Sans MS" pitchFamily="66" charset="0"/>
              </a:rPr>
              <a:t>     will flash on the screen.  Decide whether the phrase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FFFFFF"/>
                </a:solidFill>
                <a:latin typeface="Comic Sans MS" pitchFamily="66" charset="0"/>
              </a:rPr>
              <a:t>     is a geographic condition or connection. Then click.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685800" y="2743200"/>
            <a:ext cx="2971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rgbClr val="FFFF00"/>
                </a:solidFill>
                <a:latin typeface="Comic Sans MS" pitchFamily="66" charset="0"/>
              </a:rPr>
              <a:t>Geographic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smtClean="0">
                <a:solidFill>
                  <a:srgbClr val="FFFF00"/>
                </a:solidFill>
                <a:latin typeface="Comic Sans MS" pitchFamily="66" charset="0"/>
              </a:rPr>
              <a:t>Condition</a:t>
            </a:r>
            <a:endParaRPr lang="en-US" sz="3200" dirty="0">
              <a:solidFill>
                <a:schemeClr val="tx1">
                  <a:tint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5257800" y="2743200"/>
            <a:ext cx="2971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rgbClr val="FFFF00"/>
                </a:solidFill>
                <a:latin typeface="Comic Sans MS" pitchFamily="66" charset="0"/>
              </a:rPr>
              <a:t>Geographic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rgbClr val="FFFF00"/>
                </a:solidFill>
                <a:latin typeface="Comic Sans MS" pitchFamily="66" charset="0"/>
              </a:rPr>
              <a:t>Connection</a:t>
            </a:r>
            <a:endParaRPr lang="en-US" sz="3200" dirty="0">
              <a:solidFill>
                <a:schemeClr val="tx1">
                  <a:tint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762000" y="3886200"/>
            <a:ext cx="2971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Fertile soil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4457700" y="3886200"/>
            <a:ext cx="457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Upstream from swamp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4479403" y="4495800"/>
            <a:ext cx="457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Trade with France</a:t>
            </a:r>
            <a:endParaRPr lang="en-US" sz="3200" dirty="0">
              <a:solidFill>
                <a:schemeClr val="tx1">
                  <a:lumMod val="9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0" y="4495800"/>
            <a:ext cx="457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Flat land</a:t>
            </a:r>
            <a:endParaRPr lang="en-US" sz="3200" dirty="0">
              <a:solidFill>
                <a:schemeClr val="tx1">
                  <a:lumMod val="9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24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81000" y="304800"/>
            <a:ext cx="8305800" cy="2438400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FFFFFF"/>
                </a:solidFill>
                <a:latin typeface="Comic Sans MS" pitchFamily="66" charset="0"/>
              </a:rPr>
              <a:t>Here is a quick review. When you click, a phrase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FFFFFF"/>
                </a:solidFill>
                <a:latin typeface="Comic Sans MS" pitchFamily="66" charset="0"/>
              </a:rPr>
              <a:t>     will flash on the screen.  Decide whether the phrase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FFFFFF"/>
                </a:solidFill>
                <a:latin typeface="Comic Sans MS" pitchFamily="66" charset="0"/>
              </a:rPr>
              <a:t>     is a geographic condition or connection. Then click.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685800" y="2743200"/>
            <a:ext cx="2971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rgbClr val="FFFF00"/>
                </a:solidFill>
                <a:latin typeface="Comic Sans MS" pitchFamily="66" charset="0"/>
              </a:rPr>
              <a:t>Geographic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smtClean="0">
                <a:solidFill>
                  <a:srgbClr val="FFFF00"/>
                </a:solidFill>
                <a:latin typeface="Comic Sans MS" pitchFamily="66" charset="0"/>
              </a:rPr>
              <a:t>Condition</a:t>
            </a:r>
            <a:endParaRPr lang="en-US" sz="3200" dirty="0">
              <a:solidFill>
                <a:schemeClr val="tx1">
                  <a:tint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5257800" y="2743200"/>
            <a:ext cx="2971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rgbClr val="FFFF00"/>
                </a:solidFill>
                <a:latin typeface="Comic Sans MS" pitchFamily="66" charset="0"/>
              </a:rPr>
              <a:t>Geographic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rgbClr val="FFFF00"/>
                </a:solidFill>
                <a:latin typeface="Comic Sans MS" pitchFamily="66" charset="0"/>
              </a:rPr>
              <a:t>Connection</a:t>
            </a:r>
            <a:endParaRPr lang="en-US" sz="3200" dirty="0">
              <a:solidFill>
                <a:schemeClr val="tx1">
                  <a:tint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762000" y="3886200"/>
            <a:ext cx="2971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Fertile soil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4457700" y="3886200"/>
            <a:ext cx="457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Upstream from swamp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4479403" y="4495800"/>
            <a:ext cx="457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Trade with France</a:t>
            </a:r>
            <a:endParaRPr lang="en-US" sz="3200" dirty="0">
              <a:solidFill>
                <a:schemeClr val="tx1">
                  <a:lumMod val="9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0" y="4495800"/>
            <a:ext cx="457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Flat land</a:t>
            </a:r>
            <a:endParaRPr lang="en-US" sz="3200" dirty="0">
              <a:solidFill>
                <a:schemeClr val="tx1">
                  <a:lumMod val="9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3086100" y="1905000"/>
            <a:ext cx="2971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Close to town</a:t>
            </a:r>
          </a:p>
        </p:txBody>
      </p:sp>
    </p:spTree>
    <p:extLst>
      <p:ext uri="{BB962C8B-B14F-4D97-AF65-F5344CB8AC3E}">
        <p14:creationId xmlns:p14="http://schemas.microsoft.com/office/powerpoint/2010/main" val="204853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81000" y="304800"/>
            <a:ext cx="8305800" cy="2438400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FFFFFF"/>
                </a:solidFill>
                <a:latin typeface="Comic Sans MS" pitchFamily="66" charset="0"/>
              </a:rPr>
              <a:t>Here is a quick review. When you click, a phrase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FFFFFF"/>
                </a:solidFill>
                <a:latin typeface="Comic Sans MS" pitchFamily="66" charset="0"/>
              </a:rPr>
              <a:t>     will flash on the screen.  Decide whether the phrase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FFFFFF"/>
                </a:solidFill>
                <a:latin typeface="Comic Sans MS" pitchFamily="66" charset="0"/>
              </a:rPr>
              <a:t>     is a geographic condition or connection. Then click.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685800" y="2743200"/>
            <a:ext cx="2971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rgbClr val="FFFF00"/>
                </a:solidFill>
                <a:latin typeface="Comic Sans MS" pitchFamily="66" charset="0"/>
              </a:rPr>
              <a:t>Geographic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smtClean="0">
                <a:solidFill>
                  <a:srgbClr val="FFFF00"/>
                </a:solidFill>
                <a:latin typeface="Comic Sans MS" pitchFamily="66" charset="0"/>
              </a:rPr>
              <a:t>Condition</a:t>
            </a:r>
            <a:endParaRPr lang="en-US" sz="3200" dirty="0">
              <a:solidFill>
                <a:schemeClr val="tx1">
                  <a:tint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5257800" y="2743200"/>
            <a:ext cx="2971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rgbClr val="FFFF00"/>
                </a:solidFill>
                <a:latin typeface="Comic Sans MS" pitchFamily="66" charset="0"/>
              </a:rPr>
              <a:t>Geographic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rgbClr val="FFFF00"/>
                </a:solidFill>
                <a:latin typeface="Comic Sans MS" pitchFamily="66" charset="0"/>
              </a:rPr>
              <a:t>Connection</a:t>
            </a:r>
            <a:endParaRPr lang="en-US" sz="3200" dirty="0">
              <a:solidFill>
                <a:schemeClr val="tx1">
                  <a:tint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762000" y="3886200"/>
            <a:ext cx="2971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Fertile soil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4457700" y="3886200"/>
            <a:ext cx="457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Upstream from swamp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4479403" y="4495800"/>
            <a:ext cx="457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Trade with France</a:t>
            </a:r>
            <a:endParaRPr lang="en-US" sz="3200" dirty="0">
              <a:solidFill>
                <a:schemeClr val="tx1">
                  <a:lumMod val="9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0" y="4495800"/>
            <a:ext cx="457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Flat land</a:t>
            </a:r>
            <a:endParaRPr lang="en-US" sz="3200" dirty="0">
              <a:solidFill>
                <a:schemeClr val="tx1">
                  <a:lumMod val="9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5285772" y="5105400"/>
            <a:ext cx="2971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Close to town</a:t>
            </a:r>
          </a:p>
        </p:txBody>
      </p:sp>
    </p:spTree>
    <p:extLst>
      <p:ext uri="{BB962C8B-B14F-4D97-AF65-F5344CB8AC3E}">
        <p14:creationId xmlns:p14="http://schemas.microsoft.com/office/powerpoint/2010/main" val="21298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81000" y="304800"/>
            <a:ext cx="8305800" cy="2438400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FFFFFF"/>
                </a:solidFill>
                <a:latin typeface="Comic Sans MS" pitchFamily="66" charset="0"/>
              </a:rPr>
              <a:t>Here is a quick review. When you click, a phrase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FFFFFF"/>
                </a:solidFill>
                <a:latin typeface="Comic Sans MS" pitchFamily="66" charset="0"/>
              </a:rPr>
              <a:t>     will flash on the screen.  Decide whether the phrase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FFFFFF"/>
                </a:solidFill>
                <a:latin typeface="Comic Sans MS" pitchFamily="66" charset="0"/>
              </a:rPr>
              <a:t>     is a geographic condition or connection. Then click.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685800" y="2743200"/>
            <a:ext cx="2971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rgbClr val="FFFF00"/>
                </a:solidFill>
                <a:latin typeface="Comic Sans MS" pitchFamily="66" charset="0"/>
              </a:rPr>
              <a:t>Geographic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smtClean="0">
                <a:solidFill>
                  <a:srgbClr val="FFFF00"/>
                </a:solidFill>
                <a:latin typeface="Comic Sans MS" pitchFamily="66" charset="0"/>
              </a:rPr>
              <a:t>Condition</a:t>
            </a:r>
            <a:endParaRPr lang="en-US" sz="3200" dirty="0">
              <a:solidFill>
                <a:schemeClr val="tx1">
                  <a:tint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5257800" y="2743200"/>
            <a:ext cx="2971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rgbClr val="FFFF00"/>
                </a:solidFill>
                <a:latin typeface="Comic Sans MS" pitchFamily="66" charset="0"/>
              </a:rPr>
              <a:t>Geographic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rgbClr val="FFFF00"/>
                </a:solidFill>
                <a:latin typeface="Comic Sans MS" pitchFamily="66" charset="0"/>
              </a:rPr>
              <a:t>Connection</a:t>
            </a:r>
            <a:endParaRPr lang="en-US" sz="3200" dirty="0">
              <a:solidFill>
                <a:schemeClr val="tx1">
                  <a:tint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762000" y="3886200"/>
            <a:ext cx="2971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Fertile soil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4457700" y="3886200"/>
            <a:ext cx="457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Upstream from swamp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4479403" y="4495800"/>
            <a:ext cx="457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Trade with France</a:t>
            </a:r>
            <a:endParaRPr lang="en-US" sz="3200" dirty="0">
              <a:solidFill>
                <a:schemeClr val="tx1">
                  <a:lumMod val="9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0" y="4495800"/>
            <a:ext cx="457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Flat land</a:t>
            </a:r>
            <a:endParaRPr lang="en-US" sz="3200" dirty="0">
              <a:solidFill>
                <a:schemeClr val="tx1">
                  <a:lumMod val="9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5285772" y="5105400"/>
            <a:ext cx="2971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Close to town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 bwMode="auto">
          <a:xfrm>
            <a:off x="2306256" y="1900177"/>
            <a:ext cx="457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Next to river</a:t>
            </a:r>
            <a:endParaRPr lang="en-US" sz="3200" dirty="0">
              <a:solidFill>
                <a:schemeClr val="tx1">
                  <a:lumMod val="9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01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81000" y="304800"/>
            <a:ext cx="8305800" cy="2438400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FFFFFF"/>
                </a:solidFill>
                <a:latin typeface="Comic Sans MS" pitchFamily="66" charset="0"/>
              </a:rPr>
              <a:t>Here is a quick review. When you click, a phrase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FFFFFF"/>
                </a:solidFill>
                <a:latin typeface="Comic Sans MS" pitchFamily="66" charset="0"/>
              </a:rPr>
              <a:t>     will flash on the screen.  Decide whether the phrase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FFFFFF"/>
                </a:solidFill>
                <a:latin typeface="Comic Sans MS" pitchFamily="66" charset="0"/>
              </a:rPr>
              <a:t>     is a geographic condition or connection. Then click.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685800" y="2743200"/>
            <a:ext cx="2971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rgbClr val="FFFF00"/>
                </a:solidFill>
                <a:latin typeface="Comic Sans MS" pitchFamily="66" charset="0"/>
              </a:rPr>
              <a:t>Geographic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smtClean="0">
                <a:solidFill>
                  <a:srgbClr val="FFFF00"/>
                </a:solidFill>
                <a:latin typeface="Comic Sans MS" pitchFamily="66" charset="0"/>
              </a:rPr>
              <a:t>Condition</a:t>
            </a:r>
            <a:endParaRPr lang="en-US" sz="3200" dirty="0">
              <a:solidFill>
                <a:schemeClr val="tx1">
                  <a:tint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5257800" y="2743200"/>
            <a:ext cx="2971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rgbClr val="FFFF00"/>
                </a:solidFill>
                <a:latin typeface="Comic Sans MS" pitchFamily="66" charset="0"/>
              </a:rPr>
              <a:t>Geographic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rgbClr val="FFFF00"/>
                </a:solidFill>
                <a:latin typeface="Comic Sans MS" pitchFamily="66" charset="0"/>
              </a:rPr>
              <a:t>Connection</a:t>
            </a:r>
            <a:endParaRPr lang="en-US" sz="3200" dirty="0">
              <a:solidFill>
                <a:schemeClr val="tx1">
                  <a:tint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762000" y="3886200"/>
            <a:ext cx="2971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Fertile soil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4457700" y="3886200"/>
            <a:ext cx="457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Upstream from swamp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4479403" y="4495800"/>
            <a:ext cx="457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Trade with France</a:t>
            </a:r>
            <a:endParaRPr lang="en-US" sz="3200" dirty="0">
              <a:solidFill>
                <a:schemeClr val="tx1">
                  <a:lumMod val="9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0" y="4495800"/>
            <a:ext cx="457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Flat land</a:t>
            </a:r>
            <a:endParaRPr lang="en-US" sz="3200" dirty="0">
              <a:solidFill>
                <a:schemeClr val="tx1">
                  <a:lumMod val="9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5285772" y="5105400"/>
            <a:ext cx="2971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Close to town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 bwMode="auto">
          <a:xfrm>
            <a:off x="106100" y="5181600"/>
            <a:ext cx="457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Next to river?</a:t>
            </a:r>
            <a:endParaRPr lang="en-US" sz="3200" dirty="0">
              <a:solidFill>
                <a:schemeClr val="tx1">
                  <a:lumMod val="9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 bwMode="auto">
          <a:xfrm>
            <a:off x="4639523" y="5716447"/>
            <a:ext cx="457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Next to river?</a:t>
            </a:r>
            <a:endParaRPr lang="en-US" sz="3200" dirty="0">
              <a:solidFill>
                <a:schemeClr val="tx1">
                  <a:lumMod val="9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81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81000" y="304800"/>
            <a:ext cx="8305800" cy="2438400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FFFFFF"/>
                </a:solidFill>
                <a:latin typeface="Comic Sans MS" pitchFamily="66" charset="0"/>
              </a:rPr>
              <a:t>Here is a quick review. When you click, a phrase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FFFFFF"/>
                </a:solidFill>
                <a:latin typeface="Comic Sans MS" pitchFamily="66" charset="0"/>
              </a:rPr>
              <a:t>     will flash on the screen.  Decide whether the phrase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FFFFFF"/>
                </a:solidFill>
                <a:latin typeface="Comic Sans MS" pitchFamily="66" charset="0"/>
              </a:rPr>
              <a:t>     is a geographic condition or connection. Then click.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685800" y="2743200"/>
            <a:ext cx="2971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rgbClr val="FFFF00"/>
                </a:solidFill>
                <a:latin typeface="Comic Sans MS" pitchFamily="66" charset="0"/>
              </a:rPr>
              <a:t>Geographic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smtClean="0">
                <a:solidFill>
                  <a:srgbClr val="FFFF00"/>
                </a:solidFill>
                <a:latin typeface="Comic Sans MS" pitchFamily="66" charset="0"/>
              </a:rPr>
              <a:t>Condition</a:t>
            </a:r>
            <a:endParaRPr lang="en-US" sz="3200" dirty="0">
              <a:solidFill>
                <a:schemeClr val="tx1">
                  <a:tint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5257800" y="2743200"/>
            <a:ext cx="2971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rgbClr val="FFFF00"/>
                </a:solidFill>
                <a:latin typeface="Comic Sans MS" pitchFamily="66" charset="0"/>
              </a:rPr>
              <a:t>Geographic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rgbClr val="FFFF00"/>
                </a:solidFill>
                <a:latin typeface="Comic Sans MS" pitchFamily="66" charset="0"/>
              </a:rPr>
              <a:t>Connection</a:t>
            </a:r>
            <a:endParaRPr lang="en-US" sz="3200" dirty="0">
              <a:solidFill>
                <a:schemeClr val="tx1">
                  <a:tint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762000" y="3886200"/>
            <a:ext cx="2971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Fertile soil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4457700" y="3886200"/>
            <a:ext cx="457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Upstream from swamp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4479403" y="4495800"/>
            <a:ext cx="457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Trade with France</a:t>
            </a:r>
            <a:endParaRPr lang="en-US" sz="3200" dirty="0">
              <a:solidFill>
                <a:schemeClr val="tx1">
                  <a:lumMod val="9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0" y="4495800"/>
            <a:ext cx="457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Flat land</a:t>
            </a:r>
            <a:endParaRPr lang="en-US" sz="3200" dirty="0">
              <a:solidFill>
                <a:schemeClr val="tx1">
                  <a:lumMod val="9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5285772" y="5105400"/>
            <a:ext cx="2971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Close to town</a:t>
            </a:r>
          </a:p>
        </p:txBody>
      </p:sp>
      <p:sp>
        <p:nvSpPr>
          <p:cNvPr id="14" name="Subtitle 2"/>
          <p:cNvSpPr txBox="1">
            <a:spLocks/>
          </p:cNvSpPr>
          <p:nvPr/>
        </p:nvSpPr>
        <p:spPr bwMode="auto">
          <a:xfrm>
            <a:off x="0" y="5181600"/>
            <a:ext cx="457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Next to river</a:t>
            </a:r>
            <a:br>
              <a:rPr lang="en-US" sz="320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</a:b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for drinking water</a:t>
            </a:r>
            <a:endParaRPr lang="en-US" sz="3200" dirty="0">
              <a:solidFill>
                <a:schemeClr val="tx1">
                  <a:lumMod val="9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 bwMode="auto">
          <a:xfrm>
            <a:off x="4546922" y="5715000"/>
            <a:ext cx="457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Next to river</a:t>
            </a:r>
            <a:br>
              <a:rPr lang="en-US" sz="320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</a:b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for trade by boat</a:t>
            </a:r>
            <a:endParaRPr lang="en-US" sz="3200" dirty="0">
              <a:solidFill>
                <a:schemeClr val="tx1">
                  <a:lumMod val="9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80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CndCnnNC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75" y="228600"/>
            <a:ext cx="7121525" cy="614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le 11"/>
          <p:cNvSpPr/>
          <p:nvPr/>
        </p:nvSpPr>
        <p:spPr bwMode="auto">
          <a:xfrm>
            <a:off x="2209800" y="2267960"/>
            <a:ext cx="4648200" cy="2532640"/>
          </a:xfrm>
          <a:prstGeom prst="roundRect">
            <a:avLst/>
          </a:prstGeom>
          <a:solidFill>
            <a:srgbClr val="FFCC66"/>
          </a:solidFill>
          <a:ln w="28575">
            <a:solidFill>
              <a:schemeClr val="tx2">
                <a:lumMod val="2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400" dirty="0" smtClean="0">
                <a:solidFill>
                  <a:schemeClr val="accent4">
                    <a:lumMod val="25000"/>
                  </a:schemeClr>
                </a:solidFill>
              </a:rPr>
              <a:t>You might also want</a:t>
            </a:r>
          </a:p>
          <a:p>
            <a:pPr algn="ctr"/>
            <a:r>
              <a:rPr lang="en-US" altLang="en-US" sz="2400" dirty="0" smtClean="0">
                <a:solidFill>
                  <a:schemeClr val="accent4">
                    <a:lumMod val="25000"/>
                  </a:schemeClr>
                </a:solidFill>
              </a:rPr>
              <a:t>to know about the size</a:t>
            </a:r>
          </a:p>
          <a:p>
            <a:pPr algn="ctr"/>
            <a:r>
              <a:rPr lang="en-US" altLang="en-US" sz="2400" dirty="0" smtClean="0">
                <a:solidFill>
                  <a:schemeClr val="accent4">
                    <a:lumMod val="25000"/>
                  </a:schemeClr>
                </a:solidFill>
              </a:rPr>
              <a:t>of the area shown </a:t>
            </a:r>
          </a:p>
          <a:p>
            <a:pPr algn="ctr"/>
            <a:r>
              <a:rPr lang="en-US" altLang="en-US" sz="2400" dirty="0" smtClean="0">
                <a:solidFill>
                  <a:schemeClr val="accent4">
                    <a:lumMod val="25000"/>
                  </a:schemeClr>
                </a:solidFill>
              </a:rPr>
              <a:t>by this map</a:t>
            </a:r>
            <a:endParaRPr lang="en-US" altLang="en-US" sz="2000" dirty="0">
              <a:solidFill>
                <a:schemeClr val="accent4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0478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CndCnnNC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75" y="228600"/>
            <a:ext cx="7121525" cy="614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0" descr="MichBas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76200"/>
            <a:ext cx="1196975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 bwMode="auto">
          <a:xfrm>
            <a:off x="254643" y="4495730"/>
            <a:ext cx="4495800" cy="2068080"/>
          </a:xfrm>
          <a:prstGeom prst="round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400" dirty="0">
                <a:solidFill>
                  <a:srgbClr val="800000"/>
                </a:solidFill>
              </a:rPr>
              <a:t>Think Brazil,</a:t>
            </a:r>
          </a:p>
          <a:p>
            <a:pPr algn="ctr"/>
            <a:r>
              <a:rPr lang="en-US" altLang="en-US" sz="2400" dirty="0">
                <a:solidFill>
                  <a:srgbClr val="800000"/>
                </a:solidFill>
              </a:rPr>
              <a:t>or Africa, China, India . . </a:t>
            </a:r>
            <a:r>
              <a:rPr lang="en-US" altLang="en-US" sz="2400" dirty="0" smtClean="0">
                <a:solidFill>
                  <a:srgbClr val="800000"/>
                </a:solidFill>
              </a:rPr>
              <a:t>.</a:t>
            </a:r>
          </a:p>
          <a:p>
            <a:pPr algn="ctr"/>
            <a:endParaRPr lang="en-US" altLang="en-US" sz="900" dirty="0">
              <a:solidFill>
                <a:srgbClr val="800000"/>
              </a:solidFill>
            </a:endParaRPr>
          </a:p>
          <a:p>
            <a:pPr algn="ctr"/>
            <a:r>
              <a:rPr lang="en-US" altLang="en-US" sz="2000" dirty="0">
                <a:solidFill>
                  <a:srgbClr val="800000"/>
                </a:solidFill>
              </a:rPr>
              <a:t>Some place where people</a:t>
            </a:r>
          </a:p>
          <a:p>
            <a:pPr algn="ctr"/>
            <a:r>
              <a:rPr lang="en-US" altLang="en-US" sz="2000" dirty="0">
                <a:solidFill>
                  <a:srgbClr val="800000"/>
                </a:solidFill>
              </a:rPr>
              <a:t>could get two or three crops</a:t>
            </a:r>
          </a:p>
          <a:p>
            <a:pPr algn="ctr"/>
            <a:r>
              <a:rPr lang="en-US" altLang="en-US" sz="2000" dirty="0">
                <a:solidFill>
                  <a:srgbClr val="800000"/>
                </a:solidFill>
              </a:rPr>
              <a:t>in a single year</a:t>
            </a:r>
            <a:r>
              <a:rPr lang="en-US" altLang="en-US" sz="2000" dirty="0" smtClean="0">
                <a:solidFill>
                  <a:srgbClr val="800000"/>
                </a:solidFill>
              </a:rPr>
              <a:t>.</a:t>
            </a:r>
            <a:endParaRPr lang="en-US" altLang="en-US" sz="2400" dirty="0">
              <a:solidFill>
                <a:srgbClr val="80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41139" y="4495730"/>
            <a:ext cx="4495800" cy="2068080"/>
          </a:xfrm>
          <a:prstGeom prst="round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800" dirty="0">
                <a:solidFill>
                  <a:srgbClr val="800000"/>
                </a:solidFill>
              </a:rPr>
              <a:t>Most of the area, </a:t>
            </a:r>
          </a:p>
          <a:p>
            <a:pPr algn="ctr"/>
            <a:r>
              <a:rPr lang="en-US" altLang="en-US" sz="2800" dirty="0">
                <a:solidFill>
                  <a:srgbClr val="800000"/>
                </a:solidFill>
              </a:rPr>
              <a:t>however,</a:t>
            </a:r>
          </a:p>
          <a:p>
            <a:pPr algn="ctr"/>
            <a:r>
              <a:rPr lang="en-US" altLang="en-US" sz="2800" dirty="0">
                <a:solidFill>
                  <a:srgbClr val="800000"/>
                </a:solidFill>
              </a:rPr>
              <a:t>is much warmer </a:t>
            </a:r>
          </a:p>
          <a:p>
            <a:pPr algn="ctr"/>
            <a:r>
              <a:rPr lang="en-US" altLang="en-US" sz="2800" dirty="0">
                <a:solidFill>
                  <a:srgbClr val="800000"/>
                </a:solidFill>
              </a:rPr>
              <a:t>than most of the U.S.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241139" y="4485120"/>
            <a:ext cx="4495800" cy="2068080"/>
          </a:xfrm>
          <a:prstGeom prst="round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400" dirty="0">
                <a:solidFill>
                  <a:schemeClr val="accent4">
                    <a:lumMod val="25000"/>
                  </a:schemeClr>
                </a:solidFill>
              </a:rPr>
              <a:t>This map shows an area</a:t>
            </a:r>
          </a:p>
          <a:p>
            <a:pPr algn="ctr"/>
            <a:r>
              <a:rPr lang="en-US" altLang="en-US" sz="2400" dirty="0">
                <a:solidFill>
                  <a:schemeClr val="accent4">
                    <a:lumMod val="25000"/>
                  </a:schemeClr>
                </a:solidFill>
              </a:rPr>
              <a:t>about </a:t>
            </a:r>
            <a:r>
              <a:rPr lang="en-US" altLang="en-US" sz="2400" dirty="0" smtClean="0">
                <a:solidFill>
                  <a:schemeClr val="accent4">
                    <a:lumMod val="25000"/>
                  </a:schemeClr>
                </a:solidFill>
              </a:rPr>
              <a:t>half as </a:t>
            </a:r>
            <a:r>
              <a:rPr lang="en-US" altLang="en-US" sz="2400" dirty="0">
                <a:solidFill>
                  <a:schemeClr val="accent4">
                    <a:lumMod val="25000"/>
                  </a:schemeClr>
                </a:solidFill>
              </a:rPr>
              <a:t>large</a:t>
            </a:r>
          </a:p>
          <a:p>
            <a:pPr algn="ctr"/>
            <a:r>
              <a:rPr lang="en-US" altLang="en-US" sz="2400" dirty="0">
                <a:solidFill>
                  <a:schemeClr val="accent4">
                    <a:lumMod val="25000"/>
                  </a:schemeClr>
                </a:solidFill>
              </a:rPr>
              <a:t>as the United States </a:t>
            </a:r>
            <a:br>
              <a:rPr lang="en-US" altLang="en-US" sz="2400" dirty="0">
                <a:solidFill>
                  <a:schemeClr val="accent4">
                    <a:lumMod val="25000"/>
                  </a:schemeClr>
                </a:solidFill>
              </a:rPr>
            </a:br>
            <a:r>
              <a:rPr lang="en-US" altLang="en-US" sz="2000" dirty="0" smtClean="0">
                <a:solidFill>
                  <a:schemeClr val="accent4">
                    <a:lumMod val="25000"/>
                  </a:schemeClr>
                </a:solidFill>
              </a:rPr>
              <a:t>(without Alaska).</a:t>
            </a:r>
            <a:endParaRPr lang="en-US" altLang="en-US" sz="2000" dirty="0">
              <a:solidFill>
                <a:schemeClr val="accent4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CndCnnNC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75" y="228600"/>
            <a:ext cx="7121525" cy="614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0" descr="MichBas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76200"/>
            <a:ext cx="1196975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 bwMode="auto">
          <a:xfrm>
            <a:off x="254643" y="4495730"/>
            <a:ext cx="4495800" cy="2068080"/>
          </a:xfrm>
          <a:prstGeom prst="round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400" dirty="0">
                <a:solidFill>
                  <a:srgbClr val="800000"/>
                </a:solidFill>
              </a:rPr>
              <a:t>Think Brazil,</a:t>
            </a:r>
          </a:p>
          <a:p>
            <a:pPr algn="ctr"/>
            <a:r>
              <a:rPr lang="en-US" altLang="en-US" sz="2400" dirty="0">
                <a:solidFill>
                  <a:srgbClr val="800000"/>
                </a:solidFill>
              </a:rPr>
              <a:t>or Africa, China, India . . </a:t>
            </a:r>
            <a:r>
              <a:rPr lang="en-US" altLang="en-US" sz="2400" dirty="0" smtClean="0">
                <a:solidFill>
                  <a:srgbClr val="800000"/>
                </a:solidFill>
              </a:rPr>
              <a:t>.</a:t>
            </a:r>
          </a:p>
          <a:p>
            <a:pPr algn="ctr"/>
            <a:endParaRPr lang="en-US" altLang="en-US" sz="900" dirty="0">
              <a:solidFill>
                <a:srgbClr val="800000"/>
              </a:solidFill>
            </a:endParaRPr>
          </a:p>
          <a:p>
            <a:pPr algn="ctr"/>
            <a:r>
              <a:rPr lang="en-US" altLang="en-US" sz="2000" dirty="0">
                <a:solidFill>
                  <a:srgbClr val="800000"/>
                </a:solidFill>
              </a:rPr>
              <a:t>Some place where people</a:t>
            </a:r>
          </a:p>
          <a:p>
            <a:pPr algn="ctr"/>
            <a:r>
              <a:rPr lang="en-US" altLang="en-US" sz="2000" dirty="0">
                <a:solidFill>
                  <a:srgbClr val="800000"/>
                </a:solidFill>
              </a:rPr>
              <a:t>could get two or three crops</a:t>
            </a:r>
          </a:p>
          <a:p>
            <a:pPr algn="ctr"/>
            <a:r>
              <a:rPr lang="en-US" altLang="en-US" sz="2000" dirty="0">
                <a:solidFill>
                  <a:srgbClr val="800000"/>
                </a:solidFill>
              </a:rPr>
              <a:t>in a single year</a:t>
            </a:r>
            <a:r>
              <a:rPr lang="en-US" altLang="en-US" sz="2000" dirty="0" smtClean="0">
                <a:solidFill>
                  <a:srgbClr val="800000"/>
                </a:solidFill>
              </a:rPr>
              <a:t>.</a:t>
            </a:r>
            <a:endParaRPr lang="en-US" altLang="en-US" sz="2400" dirty="0">
              <a:solidFill>
                <a:srgbClr val="80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41139" y="4495730"/>
            <a:ext cx="4495800" cy="2068080"/>
          </a:xfrm>
          <a:prstGeom prst="round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400" dirty="0">
                <a:solidFill>
                  <a:schemeClr val="accent4">
                    <a:lumMod val="25000"/>
                  </a:schemeClr>
                </a:solidFill>
              </a:rPr>
              <a:t>Most of the area, </a:t>
            </a:r>
          </a:p>
          <a:p>
            <a:pPr algn="ctr"/>
            <a:r>
              <a:rPr lang="en-US" altLang="en-US" sz="2400" dirty="0">
                <a:solidFill>
                  <a:schemeClr val="accent4">
                    <a:lumMod val="25000"/>
                  </a:schemeClr>
                </a:solidFill>
              </a:rPr>
              <a:t>however,</a:t>
            </a:r>
          </a:p>
          <a:p>
            <a:pPr algn="ctr"/>
            <a:r>
              <a:rPr lang="en-US" altLang="en-US" sz="2400" dirty="0">
                <a:solidFill>
                  <a:schemeClr val="accent4">
                    <a:lumMod val="25000"/>
                  </a:schemeClr>
                </a:solidFill>
              </a:rPr>
              <a:t>is much warmer </a:t>
            </a:r>
          </a:p>
          <a:p>
            <a:pPr algn="ctr"/>
            <a:r>
              <a:rPr lang="en-US" altLang="en-US" sz="2400" dirty="0">
                <a:solidFill>
                  <a:schemeClr val="accent4">
                    <a:lumMod val="25000"/>
                  </a:schemeClr>
                </a:solidFill>
              </a:rPr>
              <a:t>than most of the U.S.</a:t>
            </a:r>
          </a:p>
        </p:txBody>
      </p:sp>
    </p:spTree>
    <p:extLst>
      <p:ext uri="{BB962C8B-B14F-4D97-AF65-F5344CB8AC3E}">
        <p14:creationId xmlns:p14="http://schemas.microsoft.com/office/powerpoint/2010/main" val="36523045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219200" y="2057400"/>
            <a:ext cx="6553200" cy="2209800"/>
          </a:xfrm>
        </p:spPr>
        <p:txBody>
          <a:bodyPr>
            <a:noAutofit/>
          </a:bodyPr>
          <a:lstStyle/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FFFF"/>
                </a:solidFill>
                <a:latin typeface="Comic Sans MS" pitchFamily="66" charset="0"/>
              </a:rPr>
              <a:t>Here is the big question:</a:t>
            </a:r>
          </a:p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2800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3600" dirty="0" smtClean="0">
                <a:solidFill>
                  <a:srgbClr val="FFFF99"/>
                </a:solidFill>
                <a:latin typeface="Comic Sans MS" pitchFamily="66" charset="0"/>
              </a:rPr>
              <a:t>How do people decide</a:t>
            </a:r>
          </a:p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3600" dirty="0" smtClean="0">
                <a:solidFill>
                  <a:srgbClr val="FFFF99"/>
                </a:solidFill>
                <a:latin typeface="Comic Sans MS" pitchFamily="66" charset="0"/>
              </a:rPr>
              <a:t>where to live?</a:t>
            </a:r>
          </a:p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2800" dirty="0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4" name="Picture 3" descr="Free World U Library Blog | All posts tagged 'Websites for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810000"/>
            <a:ext cx="2204403" cy="249555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CndCnnNC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75" y="228600"/>
            <a:ext cx="7121525" cy="614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0" descr="MichBas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76200"/>
            <a:ext cx="1196975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 bwMode="auto">
          <a:xfrm>
            <a:off x="254643" y="4495730"/>
            <a:ext cx="4495800" cy="2068080"/>
          </a:xfrm>
          <a:prstGeom prst="round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400" dirty="0">
                <a:solidFill>
                  <a:schemeClr val="accent4">
                    <a:lumMod val="25000"/>
                  </a:schemeClr>
                </a:solidFill>
              </a:rPr>
              <a:t>Think Brazil,</a:t>
            </a:r>
          </a:p>
          <a:p>
            <a:pPr algn="ctr"/>
            <a:r>
              <a:rPr lang="en-US" altLang="en-US" sz="2400" dirty="0">
                <a:solidFill>
                  <a:schemeClr val="accent4">
                    <a:lumMod val="25000"/>
                  </a:schemeClr>
                </a:solidFill>
              </a:rPr>
              <a:t>or Africa, China, India . . </a:t>
            </a:r>
            <a:r>
              <a:rPr lang="en-US" altLang="en-US" sz="2400" dirty="0" smtClean="0">
                <a:solidFill>
                  <a:schemeClr val="accent4">
                    <a:lumMod val="25000"/>
                  </a:schemeClr>
                </a:solidFill>
              </a:rPr>
              <a:t>.</a:t>
            </a:r>
          </a:p>
          <a:p>
            <a:pPr algn="ctr"/>
            <a:endParaRPr lang="en-US" altLang="en-US" sz="900" dirty="0">
              <a:solidFill>
                <a:schemeClr val="accent4">
                  <a:lumMod val="25000"/>
                </a:schemeClr>
              </a:solidFill>
            </a:endParaRPr>
          </a:p>
          <a:p>
            <a:pPr algn="ctr"/>
            <a:r>
              <a:rPr lang="en-US" altLang="en-US" sz="2000" dirty="0">
                <a:solidFill>
                  <a:schemeClr val="accent4">
                    <a:lumMod val="25000"/>
                  </a:schemeClr>
                </a:solidFill>
              </a:rPr>
              <a:t>Some place where people</a:t>
            </a:r>
          </a:p>
          <a:p>
            <a:pPr algn="ctr"/>
            <a:r>
              <a:rPr lang="en-US" altLang="en-US" sz="2000" dirty="0">
                <a:solidFill>
                  <a:schemeClr val="accent4">
                    <a:lumMod val="25000"/>
                  </a:schemeClr>
                </a:solidFill>
              </a:rPr>
              <a:t>could </a:t>
            </a:r>
            <a:r>
              <a:rPr lang="en-US" altLang="en-US" sz="2000" dirty="0" smtClean="0">
                <a:solidFill>
                  <a:schemeClr val="accent4">
                    <a:lumMod val="25000"/>
                  </a:schemeClr>
                </a:solidFill>
              </a:rPr>
              <a:t>grow two </a:t>
            </a:r>
            <a:r>
              <a:rPr lang="en-US" altLang="en-US" sz="2000" dirty="0">
                <a:solidFill>
                  <a:schemeClr val="accent4">
                    <a:lumMod val="25000"/>
                  </a:schemeClr>
                </a:solidFill>
              </a:rPr>
              <a:t>or three crops</a:t>
            </a:r>
          </a:p>
          <a:p>
            <a:pPr algn="ctr"/>
            <a:r>
              <a:rPr lang="en-US" altLang="en-US" sz="2000" dirty="0">
                <a:solidFill>
                  <a:schemeClr val="accent4">
                    <a:lumMod val="25000"/>
                  </a:schemeClr>
                </a:solidFill>
              </a:rPr>
              <a:t>in a single year</a:t>
            </a:r>
            <a:r>
              <a:rPr lang="en-US" altLang="en-US" sz="2000" dirty="0" smtClean="0">
                <a:solidFill>
                  <a:schemeClr val="accent4">
                    <a:lumMod val="25000"/>
                  </a:schemeClr>
                </a:solidFill>
              </a:rPr>
              <a:t>.</a:t>
            </a:r>
            <a:endParaRPr lang="en-US" altLang="en-US" sz="2400" dirty="0">
              <a:solidFill>
                <a:schemeClr val="accent4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3953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CndCnnNC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75" y="228600"/>
            <a:ext cx="7121525" cy="614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0" descr="MichBas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76200"/>
            <a:ext cx="1196975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 bwMode="auto">
          <a:xfrm>
            <a:off x="254643" y="4495730"/>
            <a:ext cx="4495800" cy="2068080"/>
          </a:xfrm>
          <a:prstGeom prst="round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400" dirty="0">
                <a:solidFill>
                  <a:srgbClr val="800000"/>
                </a:solidFill>
              </a:rPr>
              <a:t>Think Brazil,</a:t>
            </a:r>
          </a:p>
          <a:p>
            <a:pPr algn="ctr"/>
            <a:r>
              <a:rPr lang="en-US" altLang="en-US" sz="2400" dirty="0">
                <a:solidFill>
                  <a:srgbClr val="800000"/>
                </a:solidFill>
              </a:rPr>
              <a:t>or Africa, China, India . . </a:t>
            </a:r>
            <a:r>
              <a:rPr lang="en-US" altLang="en-US" sz="2400" dirty="0" smtClean="0">
                <a:solidFill>
                  <a:srgbClr val="800000"/>
                </a:solidFill>
              </a:rPr>
              <a:t>.</a:t>
            </a:r>
          </a:p>
          <a:p>
            <a:pPr algn="ctr"/>
            <a:endParaRPr lang="en-US" altLang="en-US" sz="900" dirty="0">
              <a:solidFill>
                <a:srgbClr val="800000"/>
              </a:solidFill>
            </a:endParaRPr>
          </a:p>
          <a:p>
            <a:pPr algn="ctr"/>
            <a:r>
              <a:rPr lang="en-US" altLang="en-US" sz="2000" dirty="0">
                <a:solidFill>
                  <a:srgbClr val="800000"/>
                </a:solidFill>
              </a:rPr>
              <a:t>Some place where people</a:t>
            </a:r>
          </a:p>
          <a:p>
            <a:pPr algn="ctr"/>
            <a:r>
              <a:rPr lang="en-US" altLang="en-US" sz="2000" dirty="0">
                <a:solidFill>
                  <a:srgbClr val="800000"/>
                </a:solidFill>
              </a:rPr>
              <a:t>could get two or three crops</a:t>
            </a:r>
          </a:p>
          <a:p>
            <a:pPr algn="ctr"/>
            <a:r>
              <a:rPr lang="en-US" altLang="en-US" sz="2000" dirty="0">
                <a:solidFill>
                  <a:srgbClr val="800000"/>
                </a:solidFill>
              </a:rPr>
              <a:t>in a single year</a:t>
            </a:r>
            <a:r>
              <a:rPr lang="en-US" altLang="en-US" sz="2000" dirty="0" smtClean="0">
                <a:solidFill>
                  <a:srgbClr val="800000"/>
                </a:solidFill>
              </a:rPr>
              <a:t>.</a:t>
            </a:r>
            <a:endParaRPr lang="en-US" altLang="en-US" sz="2400" dirty="0">
              <a:solidFill>
                <a:srgbClr val="80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41139" y="4495730"/>
            <a:ext cx="4495800" cy="2068080"/>
          </a:xfrm>
          <a:prstGeom prst="round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800" dirty="0">
                <a:solidFill>
                  <a:srgbClr val="800000"/>
                </a:solidFill>
              </a:rPr>
              <a:t>Most of the area, </a:t>
            </a:r>
          </a:p>
          <a:p>
            <a:pPr algn="ctr"/>
            <a:r>
              <a:rPr lang="en-US" altLang="en-US" sz="2800" dirty="0">
                <a:solidFill>
                  <a:srgbClr val="800000"/>
                </a:solidFill>
              </a:rPr>
              <a:t>however,</a:t>
            </a:r>
          </a:p>
          <a:p>
            <a:pPr algn="ctr"/>
            <a:r>
              <a:rPr lang="en-US" altLang="en-US" sz="2800" dirty="0">
                <a:solidFill>
                  <a:srgbClr val="800000"/>
                </a:solidFill>
              </a:rPr>
              <a:t>is much warmer </a:t>
            </a:r>
          </a:p>
          <a:p>
            <a:pPr algn="ctr"/>
            <a:r>
              <a:rPr lang="en-US" altLang="en-US" sz="2800" dirty="0">
                <a:solidFill>
                  <a:srgbClr val="800000"/>
                </a:solidFill>
              </a:rPr>
              <a:t>than most of the U.S.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241139" y="4485120"/>
            <a:ext cx="4495800" cy="2068080"/>
          </a:xfrm>
          <a:prstGeom prst="round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800" dirty="0">
                <a:solidFill>
                  <a:srgbClr val="800000"/>
                </a:solidFill>
              </a:rPr>
              <a:t>This map shows an area</a:t>
            </a:r>
          </a:p>
          <a:p>
            <a:pPr algn="ctr"/>
            <a:r>
              <a:rPr lang="en-US" altLang="en-US" sz="2800" dirty="0">
                <a:solidFill>
                  <a:srgbClr val="800000"/>
                </a:solidFill>
              </a:rPr>
              <a:t>about two thirds as large</a:t>
            </a:r>
          </a:p>
          <a:p>
            <a:pPr algn="ctr"/>
            <a:r>
              <a:rPr lang="en-US" altLang="en-US" sz="2800" dirty="0">
                <a:solidFill>
                  <a:srgbClr val="800000"/>
                </a:solidFill>
              </a:rPr>
              <a:t>as the United States </a:t>
            </a:r>
            <a:r>
              <a:rPr lang="en-US" altLang="en-US" sz="2400" dirty="0">
                <a:solidFill>
                  <a:srgbClr val="800000"/>
                </a:solidFill>
              </a:rPr>
              <a:t/>
            </a:r>
            <a:br>
              <a:rPr lang="en-US" altLang="en-US" sz="2400" dirty="0">
                <a:solidFill>
                  <a:srgbClr val="800000"/>
                </a:solidFill>
              </a:rPr>
            </a:br>
            <a:r>
              <a:rPr lang="en-US" altLang="en-US" sz="2400" dirty="0" smtClean="0">
                <a:solidFill>
                  <a:srgbClr val="800000"/>
                </a:solidFill>
              </a:rPr>
              <a:t>(without Alaska).</a:t>
            </a:r>
            <a:endParaRPr lang="en-US" altLang="en-US" sz="2800" dirty="0">
              <a:solidFill>
                <a:srgbClr val="80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256210" y="4495730"/>
            <a:ext cx="4495800" cy="206808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4400" dirty="0">
                <a:solidFill>
                  <a:schemeClr val="tx1">
                    <a:lumMod val="95000"/>
                  </a:schemeClr>
                </a:solidFill>
                <a:latin typeface="Lucida Handwriting" pitchFamily="66" charset="0"/>
              </a:rPr>
              <a:t>No snow!</a:t>
            </a:r>
          </a:p>
          <a:p>
            <a:pPr algn="ctr"/>
            <a:endParaRPr lang="en-US" altLang="en-US" sz="1000" dirty="0">
              <a:solidFill>
                <a:srgbClr val="002060"/>
              </a:solidFill>
            </a:endParaRPr>
          </a:p>
          <a:p>
            <a:pPr algn="ctr"/>
            <a:r>
              <a:rPr lang="en-US" altLang="en-US" sz="2400" dirty="0">
                <a:solidFill>
                  <a:srgbClr val="002060"/>
                </a:solidFill>
              </a:rPr>
              <a:t>(</a:t>
            </a:r>
            <a:r>
              <a:rPr lang="en-US" altLang="en-US" sz="2400" dirty="0">
                <a:solidFill>
                  <a:schemeClr val="tx1">
                    <a:lumMod val="85000"/>
                  </a:schemeClr>
                </a:solidFill>
              </a:rPr>
              <a:t>Is that good or bad?)</a:t>
            </a:r>
          </a:p>
        </p:txBody>
      </p:sp>
    </p:spTree>
    <p:extLst>
      <p:ext uri="{BB962C8B-B14F-4D97-AF65-F5344CB8AC3E}">
        <p14:creationId xmlns:p14="http://schemas.microsoft.com/office/powerpoint/2010/main" val="321780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ndCnnN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228600"/>
            <a:ext cx="7112000" cy="613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 bwMode="auto">
          <a:xfrm>
            <a:off x="228600" y="4598988"/>
            <a:ext cx="4495800" cy="2068080"/>
          </a:xfrm>
          <a:prstGeom prst="round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Discuss, and choose</a:t>
            </a:r>
          </a:p>
          <a:p>
            <a:pPr algn="ctr"/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up to three places.</a:t>
            </a:r>
          </a:p>
          <a:p>
            <a:pPr algn="ctr"/>
            <a:endParaRPr lang="en-US" altLang="en-US" sz="1000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Write the main reason</a:t>
            </a:r>
          </a:p>
          <a:p>
            <a:pPr algn="ctr"/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why you chose each place.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228600" y="4598988"/>
            <a:ext cx="4495800" cy="2068080"/>
          </a:xfrm>
          <a:prstGeom prst="round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400" dirty="0">
                <a:solidFill>
                  <a:schemeClr val="accent4">
                    <a:lumMod val="25000"/>
                  </a:schemeClr>
                </a:solidFill>
              </a:rPr>
              <a:t>Here are </a:t>
            </a:r>
            <a:r>
              <a:rPr lang="en-US" altLang="en-US" sz="2400" dirty="0" smtClean="0">
                <a:solidFill>
                  <a:schemeClr val="accent4">
                    <a:lumMod val="25000"/>
                  </a:schemeClr>
                </a:solidFill>
              </a:rPr>
              <a:t>the places</a:t>
            </a:r>
            <a:endParaRPr lang="en-US" altLang="en-US" sz="2400" dirty="0">
              <a:solidFill>
                <a:schemeClr val="accent4">
                  <a:lumMod val="25000"/>
                </a:schemeClr>
              </a:solidFill>
            </a:endParaRPr>
          </a:p>
          <a:p>
            <a:pPr algn="ctr"/>
            <a:r>
              <a:rPr lang="en-US" altLang="en-US" sz="2400" dirty="0">
                <a:solidFill>
                  <a:schemeClr val="accent4">
                    <a:lumMod val="25000"/>
                  </a:schemeClr>
                </a:solidFill>
              </a:rPr>
              <a:t>where you might live.</a:t>
            </a:r>
          </a:p>
          <a:p>
            <a:pPr algn="ctr"/>
            <a:endParaRPr lang="en-US" altLang="en-US" sz="1000" dirty="0">
              <a:solidFill>
                <a:schemeClr val="accent4">
                  <a:lumMod val="25000"/>
                </a:schemeClr>
              </a:solidFill>
            </a:endParaRPr>
          </a:p>
          <a:p>
            <a:pPr algn="ctr"/>
            <a:r>
              <a:rPr lang="en-US" altLang="en-US" sz="2000" dirty="0">
                <a:solidFill>
                  <a:schemeClr val="accent4">
                    <a:lumMod val="25000"/>
                  </a:schemeClr>
                </a:solidFill>
              </a:rPr>
              <a:t>The map doesn’t have</a:t>
            </a:r>
          </a:p>
          <a:p>
            <a:pPr algn="ctr"/>
            <a:r>
              <a:rPr lang="en-US" altLang="en-US" sz="2000" dirty="0">
                <a:solidFill>
                  <a:schemeClr val="accent4">
                    <a:lumMod val="25000"/>
                  </a:schemeClr>
                </a:solidFill>
              </a:rPr>
              <a:t>a lot of information,</a:t>
            </a:r>
          </a:p>
          <a:p>
            <a:pPr algn="ctr"/>
            <a:r>
              <a:rPr lang="en-US" altLang="en-US" sz="2000" dirty="0">
                <a:solidFill>
                  <a:schemeClr val="accent4">
                    <a:lumMod val="25000"/>
                  </a:schemeClr>
                </a:solidFill>
              </a:rPr>
              <a:t>but it’s better than nothing!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ndCnnN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228600"/>
            <a:ext cx="7112000" cy="613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 bwMode="auto">
          <a:xfrm>
            <a:off x="228600" y="4598988"/>
            <a:ext cx="4495800" cy="2068080"/>
          </a:xfrm>
          <a:prstGeom prst="round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Discuss, and choose</a:t>
            </a:r>
          </a:p>
          <a:p>
            <a:pPr algn="ctr"/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up to three places.</a:t>
            </a:r>
          </a:p>
          <a:p>
            <a:pPr algn="ctr"/>
            <a:endParaRPr lang="en-US" altLang="en-US" sz="1000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Write the main reason</a:t>
            </a:r>
          </a:p>
          <a:p>
            <a:pPr algn="ctr"/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why you chose each place.</a:t>
            </a:r>
          </a:p>
        </p:txBody>
      </p:sp>
    </p:spTree>
    <p:extLst>
      <p:ext uri="{BB962C8B-B14F-4D97-AF65-F5344CB8AC3E}">
        <p14:creationId xmlns:p14="http://schemas.microsoft.com/office/powerpoint/2010/main" val="26103169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ndCnnN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228600"/>
            <a:ext cx="7112000" cy="613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 bwMode="auto">
          <a:xfrm>
            <a:off x="2133600" y="2667000"/>
            <a:ext cx="4495800" cy="2068080"/>
          </a:xfrm>
          <a:prstGeom prst="round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400" dirty="0" smtClean="0">
                <a:solidFill>
                  <a:schemeClr val="bg1">
                    <a:lumMod val="75000"/>
                  </a:schemeClr>
                </a:solidFill>
              </a:rPr>
              <a:t>Here are some examples,</a:t>
            </a:r>
          </a:p>
          <a:p>
            <a:pPr algn="ctr"/>
            <a:r>
              <a:rPr lang="en-US" altLang="en-US" sz="2400" dirty="0" smtClean="0">
                <a:solidFill>
                  <a:schemeClr val="bg1">
                    <a:lumMod val="75000"/>
                  </a:schemeClr>
                </a:solidFill>
              </a:rPr>
              <a:t>from previous classes.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6293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ndCnnN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228600"/>
            <a:ext cx="7112000" cy="613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AutoShape 6"/>
          <p:cNvSpPr>
            <a:spLocks noChangeArrowheads="1"/>
          </p:cNvSpPr>
          <p:nvPr/>
        </p:nvSpPr>
        <p:spPr bwMode="auto">
          <a:xfrm>
            <a:off x="201613" y="2514600"/>
            <a:ext cx="2263775" cy="1066800"/>
          </a:xfrm>
          <a:prstGeom prst="wedgeRoundRectCallout">
            <a:avLst>
              <a:gd name="adj1" fmla="val 25204"/>
              <a:gd name="adj2" fmla="val -137597"/>
              <a:gd name="adj3" fmla="val 16667"/>
            </a:avLst>
          </a:prstGeom>
          <a:solidFill>
            <a:srgbClr val="FF9999"/>
          </a:solidFill>
          <a:ln w="12700">
            <a:solidFill>
              <a:srgbClr val="8000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002060"/>
                </a:solidFill>
              </a:rPr>
              <a:t>It’s on a coast.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002060"/>
                </a:solidFill>
              </a:rPr>
              <a:t>You can fish.</a:t>
            </a:r>
          </a:p>
        </p:txBody>
      </p:sp>
    </p:spTree>
    <p:extLst>
      <p:ext uri="{BB962C8B-B14F-4D97-AF65-F5344CB8AC3E}">
        <p14:creationId xmlns:p14="http://schemas.microsoft.com/office/powerpoint/2010/main" val="33250606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ndCnnN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228600"/>
            <a:ext cx="7112000" cy="613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AutoShape 6"/>
          <p:cNvSpPr>
            <a:spLocks noChangeArrowheads="1"/>
          </p:cNvSpPr>
          <p:nvPr/>
        </p:nvSpPr>
        <p:spPr bwMode="auto">
          <a:xfrm>
            <a:off x="201613" y="2514600"/>
            <a:ext cx="2263775" cy="1066800"/>
          </a:xfrm>
          <a:prstGeom prst="wedgeRoundRectCallout">
            <a:avLst>
              <a:gd name="adj1" fmla="val 25204"/>
              <a:gd name="adj2" fmla="val -137597"/>
              <a:gd name="adj3" fmla="val 16667"/>
            </a:avLst>
          </a:prstGeom>
          <a:solidFill>
            <a:srgbClr val="FF9999"/>
          </a:solidFill>
          <a:ln w="12700">
            <a:solidFill>
              <a:srgbClr val="8000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002060"/>
                </a:solidFill>
              </a:rPr>
              <a:t>It’s on a coast.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002060"/>
                </a:solidFill>
              </a:rPr>
              <a:t>You can fish.</a:t>
            </a: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4876800" y="685800"/>
            <a:ext cx="3200400" cy="1173163"/>
          </a:xfrm>
          <a:prstGeom prst="wedgeRoundRectCallout">
            <a:avLst>
              <a:gd name="adj1" fmla="val -40211"/>
              <a:gd name="adj2" fmla="val 112184"/>
              <a:gd name="adj3" fmla="val 16667"/>
            </a:avLst>
          </a:prstGeom>
          <a:solidFill>
            <a:srgbClr val="FF9999"/>
          </a:solidFill>
          <a:ln w="12700">
            <a:solidFill>
              <a:srgbClr val="8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400" dirty="0">
                <a:solidFill>
                  <a:srgbClr val="002060"/>
                </a:solidFill>
              </a:rPr>
              <a:t>It’s in the </a:t>
            </a:r>
            <a:r>
              <a:rPr lang="en-US" altLang="en-US" sz="2400" dirty="0" smtClean="0">
                <a:solidFill>
                  <a:srgbClr val="002060"/>
                </a:solidFill>
              </a:rPr>
              <a:t>middle,</a:t>
            </a:r>
            <a:endParaRPr lang="en-US" altLang="en-US" sz="2400" dirty="0">
              <a:solidFill>
                <a:srgbClr val="002060"/>
              </a:solidFill>
            </a:endParaRPr>
          </a:p>
          <a:p>
            <a:pPr algn="ctr"/>
            <a:r>
              <a:rPr lang="en-US" altLang="en-US" sz="2400" dirty="0" smtClean="0">
                <a:solidFill>
                  <a:srgbClr val="002060"/>
                </a:solidFill>
              </a:rPr>
              <a:t>controls a big area.</a:t>
            </a:r>
            <a:endParaRPr lang="en-US" alt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3028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ndCnnN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228600"/>
            <a:ext cx="7112000" cy="613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AutoShape 6"/>
          <p:cNvSpPr>
            <a:spLocks noChangeArrowheads="1"/>
          </p:cNvSpPr>
          <p:nvPr/>
        </p:nvSpPr>
        <p:spPr bwMode="auto">
          <a:xfrm>
            <a:off x="201613" y="2514600"/>
            <a:ext cx="2263775" cy="1066800"/>
          </a:xfrm>
          <a:prstGeom prst="wedgeRoundRectCallout">
            <a:avLst>
              <a:gd name="adj1" fmla="val 25204"/>
              <a:gd name="adj2" fmla="val -137597"/>
              <a:gd name="adj3" fmla="val 16667"/>
            </a:avLst>
          </a:prstGeom>
          <a:solidFill>
            <a:srgbClr val="FF9999"/>
          </a:solidFill>
          <a:ln w="12700">
            <a:solidFill>
              <a:srgbClr val="8000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002060"/>
                </a:solidFill>
              </a:rPr>
              <a:t>It’s on a coast.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002060"/>
                </a:solidFill>
              </a:rPr>
              <a:t>You can fish.</a:t>
            </a:r>
          </a:p>
        </p:txBody>
      </p:sp>
      <p:sp>
        <p:nvSpPr>
          <p:cNvPr id="32775" name="AutoShape 7"/>
          <p:cNvSpPr>
            <a:spLocks noChangeArrowheads="1"/>
          </p:cNvSpPr>
          <p:nvPr/>
        </p:nvSpPr>
        <p:spPr bwMode="auto">
          <a:xfrm>
            <a:off x="4876800" y="685800"/>
            <a:ext cx="3200400" cy="1173163"/>
          </a:xfrm>
          <a:prstGeom prst="wedgeRoundRectCallout">
            <a:avLst>
              <a:gd name="adj1" fmla="val -40211"/>
              <a:gd name="adj2" fmla="val 112184"/>
              <a:gd name="adj3" fmla="val 16667"/>
            </a:avLst>
          </a:prstGeom>
          <a:solidFill>
            <a:srgbClr val="FF9999"/>
          </a:solidFill>
          <a:ln w="12700">
            <a:solidFill>
              <a:srgbClr val="8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400" dirty="0">
                <a:solidFill>
                  <a:srgbClr val="002060"/>
                </a:solidFill>
              </a:rPr>
              <a:t>It’s in the </a:t>
            </a:r>
            <a:r>
              <a:rPr lang="en-US" altLang="en-US" sz="2400" dirty="0" smtClean="0">
                <a:solidFill>
                  <a:srgbClr val="002060"/>
                </a:solidFill>
              </a:rPr>
              <a:t>middle,</a:t>
            </a:r>
            <a:endParaRPr lang="en-US" altLang="en-US" sz="2400" dirty="0">
              <a:solidFill>
                <a:srgbClr val="002060"/>
              </a:solidFill>
            </a:endParaRPr>
          </a:p>
          <a:p>
            <a:pPr algn="ctr"/>
            <a:r>
              <a:rPr lang="en-US" altLang="en-US" sz="2400" dirty="0" smtClean="0">
                <a:solidFill>
                  <a:srgbClr val="002060"/>
                </a:solidFill>
              </a:rPr>
              <a:t>controls a big area.</a:t>
            </a:r>
            <a:endParaRPr lang="en-US" altLang="en-US" sz="2400" dirty="0">
              <a:solidFill>
                <a:srgbClr val="002060"/>
              </a:solidFill>
            </a:endParaRPr>
          </a:p>
        </p:txBody>
      </p:sp>
      <p:sp>
        <p:nvSpPr>
          <p:cNvPr id="32777" name="AutoShape 9"/>
          <p:cNvSpPr>
            <a:spLocks noChangeArrowheads="1"/>
          </p:cNvSpPr>
          <p:nvPr/>
        </p:nvSpPr>
        <p:spPr bwMode="auto">
          <a:xfrm>
            <a:off x="4495801" y="5607050"/>
            <a:ext cx="2967038" cy="1174750"/>
          </a:xfrm>
          <a:prstGeom prst="wedgeRoundRectCallout">
            <a:avLst>
              <a:gd name="adj1" fmla="val 61912"/>
              <a:gd name="adj2" fmla="val -21356"/>
              <a:gd name="adj3" fmla="val 16667"/>
            </a:avLst>
          </a:prstGeom>
          <a:solidFill>
            <a:srgbClr val="FF9999"/>
          </a:solidFill>
          <a:ln w="12700">
            <a:solidFill>
              <a:srgbClr val="8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400">
                <a:solidFill>
                  <a:srgbClr val="002060"/>
                </a:solidFill>
              </a:rPr>
              <a:t>It’s on a peninsula,</a:t>
            </a:r>
          </a:p>
          <a:p>
            <a:pPr algn="ctr"/>
            <a:r>
              <a:rPr lang="en-US" altLang="en-US" sz="2400">
                <a:solidFill>
                  <a:srgbClr val="002060"/>
                </a:solidFill>
              </a:rPr>
              <a:t>easier to defend.</a:t>
            </a:r>
          </a:p>
        </p:txBody>
      </p:sp>
    </p:spTree>
    <p:extLst>
      <p:ext uri="{BB962C8B-B14F-4D97-AF65-F5344CB8AC3E}">
        <p14:creationId xmlns:p14="http://schemas.microsoft.com/office/powerpoint/2010/main" val="10659605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ndCnnN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228600"/>
            <a:ext cx="7112000" cy="613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AutoShape 6"/>
          <p:cNvSpPr>
            <a:spLocks noChangeArrowheads="1"/>
          </p:cNvSpPr>
          <p:nvPr/>
        </p:nvSpPr>
        <p:spPr bwMode="auto">
          <a:xfrm>
            <a:off x="201613" y="2514600"/>
            <a:ext cx="2263775" cy="1066800"/>
          </a:xfrm>
          <a:prstGeom prst="wedgeRoundRectCallout">
            <a:avLst>
              <a:gd name="adj1" fmla="val 25204"/>
              <a:gd name="adj2" fmla="val -137597"/>
              <a:gd name="adj3" fmla="val 16667"/>
            </a:avLst>
          </a:prstGeom>
          <a:solidFill>
            <a:srgbClr val="FF9999"/>
          </a:solidFill>
          <a:ln w="12700">
            <a:solidFill>
              <a:srgbClr val="8000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002060"/>
                </a:solidFill>
              </a:rPr>
              <a:t>It’s on a coast.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002060"/>
                </a:solidFill>
              </a:rPr>
              <a:t>You can fish.</a:t>
            </a:r>
          </a:p>
        </p:txBody>
      </p:sp>
      <p:sp>
        <p:nvSpPr>
          <p:cNvPr id="32776" name="AutoShape 8"/>
          <p:cNvSpPr>
            <a:spLocks noChangeArrowheads="1"/>
          </p:cNvSpPr>
          <p:nvPr/>
        </p:nvSpPr>
        <p:spPr bwMode="auto">
          <a:xfrm>
            <a:off x="4008438" y="4011613"/>
            <a:ext cx="2430462" cy="1174750"/>
          </a:xfrm>
          <a:prstGeom prst="wedgeRoundRectCallout">
            <a:avLst>
              <a:gd name="adj1" fmla="val 71898"/>
              <a:gd name="adj2" fmla="val 17926"/>
              <a:gd name="adj3" fmla="val 16667"/>
            </a:avLst>
          </a:prstGeom>
          <a:solidFill>
            <a:srgbClr val="FF9999"/>
          </a:solidFill>
          <a:ln w="12700">
            <a:solidFill>
              <a:srgbClr val="8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400">
                <a:solidFill>
                  <a:srgbClr val="002060"/>
                </a:solidFill>
              </a:rPr>
              <a:t>It’s by a bay,</a:t>
            </a:r>
          </a:p>
          <a:p>
            <a:pPr algn="ctr"/>
            <a:r>
              <a:rPr lang="en-US" altLang="en-US" sz="2400">
                <a:solidFill>
                  <a:srgbClr val="002060"/>
                </a:solidFill>
              </a:rPr>
              <a:t>safe from wind.</a:t>
            </a:r>
          </a:p>
        </p:txBody>
      </p:sp>
      <p:sp>
        <p:nvSpPr>
          <p:cNvPr id="32777" name="AutoShape 9"/>
          <p:cNvSpPr>
            <a:spLocks noChangeArrowheads="1"/>
          </p:cNvSpPr>
          <p:nvPr/>
        </p:nvSpPr>
        <p:spPr bwMode="auto">
          <a:xfrm>
            <a:off x="4495801" y="5607050"/>
            <a:ext cx="2967038" cy="1174750"/>
          </a:xfrm>
          <a:prstGeom prst="wedgeRoundRectCallout">
            <a:avLst>
              <a:gd name="adj1" fmla="val 61912"/>
              <a:gd name="adj2" fmla="val -21356"/>
              <a:gd name="adj3" fmla="val 16667"/>
            </a:avLst>
          </a:prstGeom>
          <a:solidFill>
            <a:srgbClr val="FF9999"/>
          </a:solidFill>
          <a:ln w="12700">
            <a:solidFill>
              <a:srgbClr val="8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400">
                <a:solidFill>
                  <a:srgbClr val="002060"/>
                </a:solidFill>
              </a:rPr>
              <a:t>It’s on a peninsula,</a:t>
            </a:r>
          </a:p>
          <a:p>
            <a:pPr algn="ctr"/>
            <a:r>
              <a:rPr lang="en-US" altLang="en-US" sz="2400">
                <a:solidFill>
                  <a:srgbClr val="002060"/>
                </a:solidFill>
              </a:rPr>
              <a:t>easier to defend.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4876800" y="685800"/>
            <a:ext cx="3200400" cy="1173163"/>
          </a:xfrm>
          <a:prstGeom prst="wedgeRoundRectCallout">
            <a:avLst>
              <a:gd name="adj1" fmla="val -40211"/>
              <a:gd name="adj2" fmla="val 112184"/>
              <a:gd name="adj3" fmla="val 16667"/>
            </a:avLst>
          </a:prstGeom>
          <a:solidFill>
            <a:srgbClr val="FF9999"/>
          </a:solidFill>
          <a:ln w="12700">
            <a:solidFill>
              <a:srgbClr val="8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400" dirty="0">
                <a:solidFill>
                  <a:srgbClr val="002060"/>
                </a:solidFill>
              </a:rPr>
              <a:t>It’s in the </a:t>
            </a:r>
            <a:r>
              <a:rPr lang="en-US" altLang="en-US" sz="2400" dirty="0" smtClean="0">
                <a:solidFill>
                  <a:srgbClr val="002060"/>
                </a:solidFill>
              </a:rPr>
              <a:t>middle,</a:t>
            </a:r>
            <a:endParaRPr lang="en-US" altLang="en-US" sz="2400" dirty="0">
              <a:solidFill>
                <a:srgbClr val="002060"/>
              </a:solidFill>
            </a:endParaRPr>
          </a:p>
          <a:p>
            <a:pPr algn="ctr"/>
            <a:r>
              <a:rPr lang="en-US" altLang="en-US" sz="2400" dirty="0" smtClean="0">
                <a:solidFill>
                  <a:srgbClr val="002060"/>
                </a:solidFill>
              </a:rPr>
              <a:t>controls a big area.</a:t>
            </a:r>
            <a:endParaRPr lang="en-US" alt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8434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ndCnnN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228600"/>
            <a:ext cx="7112000" cy="613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 bwMode="auto">
          <a:xfrm>
            <a:off x="1066800" y="3573629"/>
            <a:ext cx="4495800" cy="2068080"/>
          </a:xfrm>
          <a:prstGeom prst="round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800" dirty="0" smtClean="0">
                <a:solidFill>
                  <a:schemeClr val="bg1">
                    <a:lumMod val="75000"/>
                  </a:schemeClr>
                </a:solidFill>
              </a:rPr>
              <a:t>Did your group</a:t>
            </a:r>
          </a:p>
          <a:p>
            <a:pPr algn="ctr"/>
            <a:r>
              <a:rPr lang="en-US" altLang="en-US" sz="2800" dirty="0" smtClean="0">
                <a:solidFill>
                  <a:schemeClr val="bg1">
                    <a:lumMod val="75000"/>
                  </a:schemeClr>
                </a:solidFill>
              </a:rPr>
              <a:t>pick a different place?</a:t>
            </a:r>
          </a:p>
          <a:p>
            <a:pPr algn="ctr"/>
            <a:endParaRPr lang="en-US" altLang="en-US" sz="1200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US" altLang="en-US" sz="2800" dirty="0" smtClean="0">
                <a:solidFill>
                  <a:schemeClr val="bg1">
                    <a:lumMod val="75000"/>
                  </a:schemeClr>
                </a:solidFill>
              </a:rPr>
              <a:t>Why?</a:t>
            </a:r>
            <a:endParaRPr lang="en-US" altLang="en-US" sz="2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0827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295400" y="2362200"/>
            <a:ext cx="6553200" cy="3352800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FFFF"/>
                </a:solidFill>
                <a:latin typeface="Comic Sans MS" pitchFamily="66" charset="0"/>
              </a:rPr>
              <a:t>As we go on,</a:t>
            </a:r>
          </a:p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2800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FFFF"/>
                </a:solidFill>
                <a:latin typeface="Comic Sans MS" pitchFamily="66" charset="0"/>
              </a:rPr>
              <a:t>try to think about</a:t>
            </a:r>
          </a:p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4000" dirty="0" smtClean="0">
                <a:solidFill>
                  <a:srgbClr val="FFFF99"/>
                </a:solidFill>
                <a:latin typeface="Comic Sans MS" pitchFamily="66" charset="0"/>
              </a:rPr>
              <a:t>how</a:t>
            </a:r>
            <a:r>
              <a:rPr lang="en-US" sz="2400" dirty="0" smtClean="0">
                <a:solidFill>
                  <a:srgbClr val="FFFFFF"/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Comic Sans MS" pitchFamily="66" charset="0"/>
              </a:rPr>
              <a:t>you are making a decision,</a:t>
            </a:r>
          </a:p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2800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FFFF"/>
                </a:solidFill>
                <a:latin typeface="Comic Sans MS" pitchFamily="66" charset="0"/>
              </a:rPr>
              <a:t>not just</a:t>
            </a:r>
          </a:p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4000" dirty="0" smtClean="0">
                <a:solidFill>
                  <a:srgbClr val="FFFF99"/>
                </a:solidFill>
                <a:latin typeface="Comic Sans MS" pitchFamily="66" charset="0"/>
              </a:rPr>
              <a:t>what</a:t>
            </a:r>
            <a:r>
              <a:rPr lang="en-US" sz="2400" dirty="0" smtClean="0">
                <a:solidFill>
                  <a:srgbClr val="FFFFFF"/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Comic Sans MS" pitchFamily="66" charset="0"/>
              </a:rPr>
              <a:t>decision you are making.</a:t>
            </a:r>
          </a:p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2400" dirty="0" smtClean="0">
              <a:solidFill>
                <a:srgbClr val="FFFF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8" descr="CndCnnN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228600"/>
            <a:ext cx="7112000" cy="613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 bwMode="auto">
          <a:xfrm>
            <a:off x="152400" y="4038600"/>
            <a:ext cx="4495800" cy="2667000"/>
          </a:xfrm>
          <a:prstGeom prst="roundRect">
            <a:avLst>
              <a:gd name="adj" fmla="val 9513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400" dirty="0" smtClean="0">
                <a:solidFill>
                  <a:srgbClr val="002060"/>
                </a:solidFill>
              </a:rPr>
              <a:t>Here is some information </a:t>
            </a:r>
          </a:p>
          <a:p>
            <a:pPr algn="ctr"/>
            <a:r>
              <a:rPr lang="en-US" altLang="en-US" sz="2400" dirty="0" smtClean="0">
                <a:solidFill>
                  <a:srgbClr val="002060"/>
                </a:solidFill>
              </a:rPr>
              <a:t>about geographic conditions</a:t>
            </a:r>
            <a:r>
              <a:rPr lang="en-US" altLang="en-US" sz="2400" dirty="0">
                <a:solidFill>
                  <a:srgbClr val="002060"/>
                </a:solidFill>
              </a:rPr>
              <a:t>:</a:t>
            </a:r>
          </a:p>
          <a:p>
            <a:pPr algn="ctr"/>
            <a:endParaRPr lang="en-US" altLang="en-US" sz="1000" dirty="0">
              <a:solidFill>
                <a:srgbClr val="002060"/>
              </a:solidFill>
            </a:endParaRPr>
          </a:p>
          <a:p>
            <a:pPr algn="ctr"/>
            <a:r>
              <a:rPr lang="en-US" altLang="en-US" sz="2400" dirty="0">
                <a:solidFill>
                  <a:srgbClr val="002060"/>
                </a:solidFill>
              </a:rPr>
              <a:t>A yellow color shows areas</a:t>
            </a:r>
          </a:p>
          <a:p>
            <a:pPr algn="ctr"/>
            <a:r>
              <a:rPr lang="en-US" altLang="en-US" sz="2400" dirty="0">
                <a:solidFill>
                  <a:srgbClr val="002060"/>
                </a:solidFill>
              </a:rPr>
              <a:t>that are hot and dry.</a:t>
            </a:r>
          </a:p>
          <a:p>
            <a:pPr algn="ctr"/>
            <a:endParaRPr lang="en-US" altLang="en-US" sz="800" dirty="0">
              <a:solidFill>
                <a:srgbClr val="002060"/>
              </a:solidFill>
            </a:endParaRPr>
          </a:p>
          <a:p>
            <a:pPr algn="ctr"/>
            <a:r>
              <a:rPr lang="en-US" altLang="en-US" sz="2400" dirty="0">
                <a:solidFill>
                  <a:srgbClr val="002060"/>
                </a:solidFill>
              </a:rPr>
              <a:t>The green areas are cooler,</a:t>
            </a:r>
          </a:p>
          <a:p>
            <a:pPr algn="ctr"/>
            <a:r>
              <a:rPr lang="en-US" altLang="en-US" sz="2400" dirty="0" smtClean="0">
                <a:solidFill>
                  <a:srgbClr val="002060"/>
                </a:solidFill>
              </a:rPr>
              <a:t>with a rainy </a:t>
            </a:r>
            <a:r>
              <a:rPr lang="en-US" altLang="en-US" sz="2400" dirty="0">
                <a:solidFill>
                  <a:srgbClr val="002060"/>
                </a:solidFill>
              </a:rPr>
              <a:t>season.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8" descr="CndCnnN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228600"/>
            <a:ext cx="7112000" cy="613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 bwMode="auto">
          <a:xfrm>
            <a:off x="228600" y="4343400"/>
            <a:ext cx="4343400" cy="2022475"/>
          </a:xfrm>
          <a:prstGeom prst="roundRect">
            <a:avLst>
              <a:gd name="adj" fmla="val 9513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400" dirty="0" smtClean="0">
                <a:solidFill>
                  <a:srgbClr val="002060"/>
                </a:solidFill>
              </a:rPr>
              <a:t>Did you change your mind</a:t>
            </a:r>
          </a:p>
          <a:p>
            <a:pPr algn="ctr"/>
            <a:r>
              <a:rPr lang="en-US" altLang="en-US" sz="2400" dirty="0" smtClean="0">
                <a:solidFill>
                  <a:srgbClr val="002060"/>
                </a:solidFill>
              </a:rPr>
              <a:t>when you learned about</a:t>
            </a:r>
          </a:p>
          <a:p>
            <a:pPr algn="ctr"/>
            <a:r>
              <a:rPr lang="en-US" altLang="en-US" sz="2400" dirty="0" smtClean="0">
                <a:solidFill>
                  <a:srgbClr val="002060"/>
                </a:solidFill>
              </a:rPr>
              <a:t>the climate conditions?</a:t>
            </a:r>
            <a:endParaRPr lang="en-US" alt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9556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2362200" y="2362200"/>
            <a:ext cx="4495800" cy="2265262"/>
          </a:xfrm>
          <a:prstGeom prst="roundRect">
            <a:avLst>
              <a:gd name="adj" fmla="val 9513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400" dirty="0">
                <a:solidFill>
                  <a:srgbClr val="002060"/>
                </a:solidFill>
              </a:rPr>
              <a:t>Let’s connect this</a:t>
            </a:r>
          </a:p>
          <a:p>
            <a:pPr algn="ctr"/>
            <a:r>
              <a:rPr lang="en-US" altLang="en-US" sz="2400" dirty="0">
                <a:solidFill>
                  <a:srgbClr val="002060"/>
                </a:solidFill>
              </a:rPr>
              <a:t>to World History -</a:t>
            </a:r>
          </a:p>
          <a:p>
            <a:pPr algn="ctr"/>
            <a:endParaRPr lang="en-US" altLang="en-US" sz="2000" dirty="0">
              <a:solidFill>
                <a:srgbClr val="002060"/>
              </a:solidFill>
            </a:endParaRPr>
          </a:p>
          <a:p>
            <a:pPr algn="ctr"/>
            <a:r>
              <a:rPr lang="en-US" altLang="en-US" sz="2400" dirty="0">
                <a:solidFill>
                  <a:srgbClr val="002060"/>
                </a:solidFill>
              </a:rPr>
              <a:t>specifically, the big eras</a:t>
            </a:r>
          </a:p>
          <a:p>
            <a:pPr algn="ctr"/>
            <a:r>
              <a:rPr lang="en-US" altLang="en-US" sz="2400" dirty="0">
                <a:solidFill>
                  <a:srgbClr val="002060"/>
                </a:solidFill>
              </a:rPr>
              <a:t>in the Michigan </a:t>
            </a:r>
            <a:r>
              <a:rPr lang="en-US" altLang="en-US" sz="2400" dirty="0" smtClean="0">
                <a:solidFill>
                  <a:srgbClr val="002060"/>
                </a:solidFill>
              </a:rPr>
              <a:t>curriculum.</a:t>
            </a:r>
            <a:endParaRPr lang="en-US" altLang="en-US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8" descr="CndCnnN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228600"/>
            <a:ext cx="7112000" cy="613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152400" y="4440338"/>
            <a:ext cx="4572000" cy="2265262"/>
          </a:xfrm>
          <a:prstGeom prst="roundRect">
            <a:avLst>
              <a:gd name="adj" fmla="val 9513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3000" b="1" dirty="0">
                <a:solidFill>
                  <a:srgbClr val="002060"/>
                </a:solidFill>
              </a:rPr>
              <a:t>“Era 0” - Prehistory</a:t>
            </a:r>
          </a:p>
          <a:p>
            <a:pPr algn="ctr"/>
            <a:endParaRPr lang="en-US" altLang="en-US" sz="2000" dirty="0">
              <a:solidFill>
                <a:srgbClr val="002060"/>
              </a:solidFill>
            </a:endParaRPr>
          </a:p>
          <a:p>
            <a:pPr algn="ctr"/>
            <a:r>
              <a:rPr lang="en-US" altLang="en-US" sz="2400" dirty="0">
                <a:solidFill>
                  <a:srgbClr val="002060"/>
                </a:solidFill>
              </a:rPr>
              <a:t>Where do you think </a:t>
            </a:r>
          </a:p>
          <a:p>
            <a:pPr algn="ctr"/>
            <a:r>
              <a:rPr lang="en-US" altLang="en-US" sz="2400" dirty="0">
                <a:solidFill>
                  <a:srgbClr val="002060"/>
                </a:solidFill>
              </a:rPr>
              <a:t> hunters and gatherers</a:t>
            </a:r>
          </a:p>
          <a:p>
            <a:pPr algn="ctr"/>
            <a:r>
              <a:rPr lang="en-US" altLang="en-US" sz="2400" dirty="0">
                <a:solidFill>
                  <a:srgbClr val="002060"/>
                </a:solidFill>
              </a:rPr>
              <a:t> would choose to live?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8" descr="CndCnnN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228600"/>
            <a:ext cx="7112000" cy="613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152400" y="4440338"/>
            <a:ext cx="4572000" cy="2265262"/>
          </a:xfrm>
          <a:prstGeom prst="roundRect">
            <a:avLst>
              <a:gd name="adj" fmla="val 9513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3000" b="1" dirty="0">
                <a:solidFill>
                  <a:srgbClr val="002060"/>
                </a:solidFill>
              </a:rPr>
              <a:t>“Era 0” - Prehistory</a:t>
            </a:r>
          </a:p>
          <a:p>
            <a:pPr algn="ctr"/>
            <a:endParaRPr lang="en-US" altLang="en-US" sz="2000" dirty="0">
              <a:solidFill>
                <a:srgbClr val="002060"/>
              </a:solidFill>
            </a:endParaRPr>
          </a:p>
          <a:p>
            <a:pPr algn="ctr"/>
            <a:r>
              <a:rPr lang="en-US" altLang="en-US" sz="2400" dirty="0">
                <a:solidFill>
                  <a:srgbClr val="002060"/>
                </a:solidFill>
              </a:rPr>
              <a:t>Where do you think </a:t>
            </a:r>
          </a:p>
          <a:p>
            <a:pPr algn="ctr"/>
            <a:r>
              <a:rPr lang="en-US" altLang="en-US" sz="2400" dirty="0">
                <a:solidFill>
                  <a:srgbClr val="002060"/>
                </a:solidFill>
              </a:rPr>
              <a:t> hunters and gatherers</a:t>
            </a:r>
          </a:p>
          <a:p>
            <a:pPr algn="ctr"/>
            <a:r>
              <a:rPr lang="en-US" altLang="en-US" sz="2400" dirty="0">
                <a:solidFill>
                  <a:srgbClr val="002060"/>
                </a:solidFill>
              </a:rPr>
              <a:t> would choose to live?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4038600" y="5333035"/>
            <a:ext cx="2975658" cy="1524000"/>
          </a:xfrm>
          <a:prstGeom prst="roundRect">
            <a:avLst>
              <a:gd name="adj" fmla="val 9513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2">
                <a:lumMod val="2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000" dirty="0" smtClean="0">
                <a:solidFill>
                  <a:srgbClr val="002060"/>
                </a:solidFill>
              </a:rPr>
              <a:t>PS. It’s long ago.</a:t>
            </a:r>
          </a:p>
          <a:p>
            <a:pPr algn="ctr"/>
            <a:r>
              <a:rPr lang="en-US" altLang="en-US" sz="2000" dirty="0" smtClean="0">
                <a:solidFill>
                  <a:srgbClr val="002060"/>
                </a:solidFill>
              </a:rPr>
              <a:t>You have only</a:t>
            </a:r>
          </a:p>
          <a:p>
            <a:pPr algn="ctr"/>
            <a:r>
              <a:rPr lang="en-US" altLang="en-US" sz="2000" dirty="0" smtClean="0">
                <a:solidFill>
                  <a:srgbClr val="002060"/>
                </a:solidFill>
              </a:rPr>
              <a:t>a bow and arrow,</a:t>
            </a:r>
          </a:p>
          <a:p>
            <a:pPr algn="ctr"/>
            <a:r>
              <a:rPr lang="en-US" altLang="en-US" sz="2000" dirty="0" smtClean="0">
                <a:solidFill>
                  <a:srgbClr val="002060"/>
                </a:solidFill>
              </a:rPr>
              <a:t>and some stone tools.</a:t>
            </a:r>
            <a:endParaRPr lang="en-US" alt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596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8" descr="CndCnnN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228600"/>
            <a:ext cx="7112000" cy="613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152400" y="4440338"/>
            <a:ext cx="4572000" cy="2265262"/>
          </a:xfrm>
          <a:prstGeom prst="roundRect">
            <a:avLst>
              <a:gd name="adj" fmla="val 9513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3000" b="1" dirty="0">
                <a:solidFill>
                  <a:srgbClr val="002060"/>
                </a:solidFill>
              </a:rPr>
              <a:t>“Era 0” - Prehistory</a:t>
            </a:r>
          </a:p>
          <a:p>
            <a:pPr algn="ctr"/>
            <a:endParaRPr lang="en-US" altLang="en-US" sz="2000" dirty="0">
              <a:solidFill>
                <a:srgbClr val="002060"/>
              </a:solidFill>
            </a:endParaRPr>
          </a:p>
          <a:p>
            <a:pPr algn="ctr"/>
            <a:r>
              <a:rPr lang="en-US" altLang="en-US" sz="2400" dirty="0">
                <a:solidFill>
                  <a:srgbClr val="002060"/>
                </a:solidFill>
              </a:rPr>
              <a:t>Where do you think </a:t>
            </a:r>
          </a:p>
          <a:p>
            <a:pPr algn="ctr"/>
            <a:r>
              <a:rPr lang="en-US" altLang="en-US" sz="2400" dirty="0">
                <a:solidFill>
                  <a:srgbClr val="002060"/>
                </a:solidFill>
              </a:rPr>
              <a:t> hunters and gatherers</a:t>
            </a:r>
          </a:p>
          <a:p>
            <a:pPr algn="ctr"/>
            <a:r>
              <a:rPr lang="en-US" altLang="en-US" sz="2400" dirty="0">
                <a:solidFill>
                  <a:srgbClr val="002060"/>
                </a:solidFill>
              </a:rPr>
              <a:t> would choose to live?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447800"/>
            <a:ext cx="3802380" cy="512826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 bwMode="auto">
          <a:xfrm>
            <a:off x="2590800" y="228600"/>
            <a:ext cx="2610413" cy="2133600"/>
          </a:xfrm>
          <a:prstGeom prst="roundRect">
            <a:avLst>
              <a:gd name="adj" fmla="val 9513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2">
                <a:lumMod val="2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000" dirty="0" smtClean="0">
                <a:solidFill>
                  <a:srgbClr val="002060"/>
                </a:solidFill>
              </a:rPr>
              <a:t>PS#2. You might</a:t>
            </a:r>
          </a:p>
          <a:p>
            <a:pPr algn="ctr"/>
            <a:r>
              <a:rPr lang="en-US" altLang="en-US" sz="2000" dirty="0" smtClean="0">
                <a:solidFill>
                  <a:srgbClr val="002060"/>
                </a:solidFill>
              </a:rPr>
              <a:t>keep a record</a:t>
            </a:r>
          </a:p>
          <a:p>
            <a:pPr algn="ctr"/>
            <a:r>
              <a:rPr lang="en-US" altLang="en-US" sz="2000" dirty="0" smtClean="0">
                <a:solidFill>
                  <a:srgbClr val="002060"/>
                </a:solidFill>
              </a:rPr>
              <a:t>of your votes</a:t>
            </a:r>
          </a:p>
          <a:p>
            <a:pPr algn="ctr"/>
            <a:r>
              <a:rPr lang="en-US" altLang="en-US" sz="2000" dirty="0" smtClean="0">
                <a:solidFill>
                  <a:srgbClr val="002060"/>
                </a:solidFill>
              </a:rPr>
              <a:t>on a data form</a:t>
            </a:r>
          </a:p>
          <a:p>
            <a:pPr algn="ctr"/>
            <a:r>
              <a:rPr lang="en-US" altLang="en-US" sz="2000" dirty="0" smtClean="0">
                <a:solidFill>
                  <a:srgbClr val="002060"/>
                </a:solidFill>
              </a:rPr>
              <a:t>like this.</a:t>
            </a:r>
            <a:endParaRPr lang="en-US" alt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4218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ndCnnNL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228600"/>
            <a:ext cx="7112000" cy="613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152400" y="4419600"/>
            <a:ext cx="4572000" cy="2286000"/>
          </a:xfrm>
          <a:prstGeom prst="roundRect">
            <a:avLst>
              <a:gd name="adj" fmla="val 9513"/>
            </a:avLst>
          </a:prstGeom>
          <a:solidFill>
            <a:srgbClr val="FFCC66"/>
          </a:solidFill>
          <a:ln w="9525">
            <a:solidFill>
              <a:schemeClr val="tx2">
                <a:lumMod val="2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400" dirty="0" smtClean="0">
                <a:solidFill>
                  <a:srgbClr val="002060"/>
                </a:solidFill>
              </a:rPr>
              <a:t>What if the map</a:t>
            </a:r>
          </a:p>
          <a:p>
            <a:pPr algn="ctr"/>
            <a:r>
              <a:rPr lang="en-US" altLang="en-US" sz="2400" dirty="0" smtClean="0">
                <a:solidFill>
                  <a:srgbClr val="002060"/>
                </a:solidFill>
              </a:rPr>
              <a:t>showed only some lakes?</a:t>
            </a:r>
          </a:p>
          <a:p>
            <a:pPr algn="ctr"/>
            <a:endParaRPr lang="en-US" altLang="en-US" sz="2400" dirty="0">
              <a:solidFill>
                <a:srgbClr val="002060"/>
              </a:solidFill>
            </a:endParaRPr>
          </a:p>
          <a:p>
            <a:pPr algn="ctr"/>
            <a:r>
              <a:rPr lang="en-US" altLang="en-US" dirty="0" smtClean="0">
                <a:solidFill>
                  <a:srgbClr val="002060"/>
                </a:solidFill>
              </a:rPr>
              <a:t>Would that change your mind</a:t>
            </a:r>
            <a:r>
              <a:rPr lang="en-US" altLang="en-US" sz="2400" dirty="0" smtClean="0">
                <a:solidFill>
                  <a:srgbClr val="002060"/>
                </a:solidFill>
              </a:rPr>
              <a:t>?</a:t>
            </a:r>
          </a:p>
          <a:p>
            <a:pPr algn="ctr"/>
            <a:endParaRPr lang="en-US" altLang="en-US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ndCnnNL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228600"/>
            <a:ext cx="7112000" cy="613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152400" y="4419600"/>
            <a:ext cx="4572000" cy="2286000"/>
          </a:xfrm>
          <a:prstGeom prst="roundRect">
            <a:avLst>
              <a:gd name="adj" fmla="val 9513"/>
            </a:avLst>
          </a:prstGeom>
          <a:solidFill>
            <a:srgbClr val="FFCC66"/>
          </a:solidFill>
          <a:ln w="9525">
            <a:solidFill>
              <a:schemeClr val="tx2">
                <a:lumMod val="2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400" dirty="0" smtClean="0">
                <a:solidFill>
                  <a:srgbClr val="002060"/>
                </a:solidFill>
              </a:rPr>
              <a:t>What if the map</a:t>
            </a:r>
          </a:p>
          <a:p>
            <a:pPr algn="ctr"/>
            <a:r>
              <a:rPr lang="en-US" altLang="en-US" sz="2400" dirty="0" smtClean="0">
                <a:solidFill>
                  <a:srgbClr val="002060"/>
                </a:solidFill>
              </a:rPr>
              <a:t>showed only some lakes?</a:t>
            </a:r>
          </a:p>
          <a:p>
            <a:pPr algn="ctr"/>
            <a:endParaRPr lang="en-US" altLang="en-US" sz="2400" dirty="0">
              <a:solidFill>
                <a:srgbClr val="002060"/>
              </a:solidFill>
            </a:endParaRPr>
          </a:p>
          <a:p>
            <a:pPr algn="ctr"/>
            <a:endParaRPr lang="en-US" altLang="en-US" sz="2400" dirty="0" smtClean="0">
              <a:solidFill>
                <a:srgbClr val="002060"/>
              </a:solidFill>
            </a:endParaRPr>
          </a:p>
          <a:p>
            <a:pPr algn="ctr"/>
            <a:endParaRPr lang="en-US" altLang="en-US" sz="2400" dirty="0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598025" y="5354738"/>
            <a:ext cx="3657600" cy="1274662"/>
          </a:xfrm>
          <a:prstGeom prst="roundRect">
            <a:avLst>
              <a:gd name="adj" fmla="val 9513"/>
            </a:avLst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400" dirty="0" smtClean="0">
                <a:solidFill>
                  <a:srgbClr val="002060"/>
                </a:solidFill>
              </a:rPr>
              <a:t>Where </a:t>
            </a:r>
            <a:r>
              <a:rPr lang="en-US" altLang="en-US" sz="2400" dirty="0">
                <a:solidFill>
                  <a:srgbClr val="002060"/>
                </a:solidFill>
              </a:rPr>
              <a:t>do you think </a:t>
            </a:r>
          </a:p>
          <a:p>
            <a:pPr algn="ctr"/>
            <a:r>
              <a:rPr lang="en-US" altLang="en-US" sz="2400" dirty="0">
                <a:solidFill>
                  <a:srgbClr val="002060"/>
                </a:solidFill>
              </a:rPr>
              <a:t> hunters and gatherers</a:t>
            </a:r>
          </a:p>
          <a:p>
            <a:pPr algn="ctr"/>
            <a:r>
              <a:rPr lang="en-US" altLang="en-US" sz="2400" dirty="0">
                <a:solidFill>
                  <a:srgbClr val="002060"/>
                </a:solidFill>
              </a:rPr>
              <a:t> would choose to live?</a:t>
            </a:r>
          </a:p>
        </p:txBody>
      </p:sp>
    </p:spTree>
    <p:extLst>
      <p:ext uri="{BB962C8B-B14F-4D97-AF65-F5344CB8AC3E}">
        <p14:creationId xmlns:p14="http://schemas.microsoft.com/office/powerpoint/2010/main" val="27182085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ndCnnN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228600"/>
            <a:ext cx="7112000" cy="613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152400" y="4343400"/>
            <a:ext cx="4572000" cy="2362200"/>
          </a:xfrm>
          <a:prstGeom prst="roundRect">
            <a:avLst>
              <a:gd name="adj" fmla="val 9513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3000" b="1" dirty="0">
                <a:solidFill>
                  <a:srgbClr val="002060"/>
                </a:solidFill>
              </a:rPr>
              <a:t>“Era </a:t>
            </a:r>
            <a:r>
              <a:rPr lang="en-US" altLang="en-US" sz="3000" b="1" dirty="0" smtClean="0">
                <a:solidFill>
                  <a:srgbClr val="002060"/>
                </a:solidFill>
              </a:rPr>
              <a:t>0” </a:t>
            </a:r>
            <a:r>
              <a:rPr lang="en-US" altLang="en-US" sz="3000" b="1" dirty="0">
                <a:solidFill>
                  <a:srgbClr val="002060"/>
                </a:solidFill>
              </a:rPr>
              <a:t>- </a:t>
            </a:r>
            <a:r>
              <a:rPr lang="en-US" altLang="en-US" sz="3000" b="1" dirty="0" smtClean="0">
                <a:solidFill>
                  <a:srgbClr val="002060"/>
                </a:solidFill>
              </a:rPr>
              <a:t>Prehistory</a:t>
            </a:r>
            <a:endParaRPr lang="en-US" altLang="en-US" sz="3000" b="1" dirty="0">
              <a:solidFill>
                <a:srgbClr val="002060"/>
              </a:solidFill>
            </a:endParaRPr>
          </a:p>
          <a:p>
            <a:pPr algn="ctr"/>
            <a:endParaRPr lang="en-US" altLang="en-US" sz="800" dirty="0">
              <a:solidFill>
                <a:srgbClr val="002060"/>
              </a:solidFill>
            </a:endParaRPr>
          </a:p>
          <a:p>
            <a:pPr algn="ctr"/>
            <a:r>
              <a:rPr lang="en-US" altLang="en-US" sz="2400" dirty="0">
                <a:solidFill>
                  <a:srgbClr val="002060"/>
                </a:solidFill>
              </a:rPr>
              <a:t>The map now shows </a:t>
            </a:r>
          </a:p>
          <a:p>
            <a:pPr algn="ctr"/>
            <a:r>
              <a:rPr lang="en-US" altLang="en-US" sz="2400" dirty="0">
                <a:solidFill>
                  <a:srgbClr val="002060"/>
                </a:solidFill>
              </a:rPr>
              <a:t>hills, mountains, and lakes.</a:t>
            </a:r>
          </a:p>
          <a:p>
            <a:pPr algn="ctr"/>
            <a:endParaRPr lang="en-US" altLang="en-US" sz="800" dirty="0">
              <a:solidFill>
                <a:srgbClr val="002060"/>
              </a:solidFill>
            </a:endParaRPr>
          </a:p>
          <a:p>
            <a:pPr algn="ctr"/>
            <a:r>
              <a:rPr lang="en-US" altLang="en-US" sz="2000" dirty="0" smtClean="0">
                <a:solidFill>
                  <a:srgbClr val="002060"/>
                </a:solidFill>
              </a:rPr>
              <a:t>Does this information</a:t>
            </a:r>
          </a:p>
          <a:p>
            <a:pPr algn="ctr"/>
            <a:r>
              <a:rPr lang="en-US" altLang="en-US" sz="2000" dirty="0" smtClean="0">
                <a:solidFill>
                  <a:srgbClr val="002060"/>
                </a:solidFill>
              </a:rPr>
              <a:t>change your mind?</a:t>
            </a:r>
            <a:endParaRPr lang="en-US" altLang="en-US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5" descr="G:\0 1Today\CondConn Egypt\CndCnnNC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228600"/>
            <a:ext cx="7108825" cy="612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152400" y="4343400"/>
            <a:ext cx="4572000" cy="2362200"/>
          </a:xfrm>
          <a:prstGeom prst="roundRect">
            <a:avLst>
              <a:gd name="adj" fmla="val 9513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3000" b="1" dirty="0">
                <a:solidFill>
                  <a:srgbClr val="002060"/>
                </a:solidFill>
              </a:rPr>
              <a:t>Era </a:t>
            </a:r>
            <a:r>
              <a:rPr lang="en-US" altLang="en-US" sz="3000" b="1" dirty="0" smtClean="0">
                <a:solidFill>
                  <a:srgbClr val="002060"/>
                </a:solidFill>
              </a:rPr>
              <a:t>1 </a:t>
            </a:r>
            <a:r>
              <a:rPr lang="en-US" altLang="en-US" sz="3000" b="1" dirty="0">
                <a:solidFill>
                  <a:srgbClr val="002060"/>
                </a:solidFill>
              </a:rPr>
              <a:t>- </a:t>
            </a:r>
            <a:r>
              <a:rPr lang="en-US" altLang="en-US" sz="3000" b="1" dirty="0" smtClean="0">
                <a:solidFill>
                  <a:srgbClr val="002060"/>
                </a:solidFill>
              </a:rPr>
              <a:t>Farming</a:t>
            </a:r>
            <a:endParaRPr lang="en-US" altLang="en-US" sz="3000" b="1" dirty="0">
              <a:solidFill>
                <a:srgbClr val="002060"/>
              </a:solidFill>
            </a:endParaRPr>
          </a:p>
          <a:p>
            <a:pPr algn="ctr"/>
            <a:r>
              <a:rPr lang="en-US" altLang="en-US" sz="2000" dirty="0" smtClean="0">
                <a:solidFill>
                  <a:srgbClr val="002060"/>
                </a:solidFill>
              </a:rPr>
              <a:t>(People start to </a:t>
            </a:r>
            <a:r>
              <a:rPr lang="en-US" altLang="en-US" sz="2000" dirty="0">
                <a:solidFill>
                  <a:srgbClr val="002060"/>
                </a:solidFill>
              </a:rPr>
              <a:t>plant seeds</a:t>
            </a:r>
            <a:r>
              <a:rPr lang="en-US" altLang="en-US" sz="2000" dirty="0" smtClean="0">
                <a:solidFill>
                  <a:srgbClr val="002060"/>
                </a:solidFill>
              </a:rPr>
              <a:t>.)  </a:t>
            </a:r>
            <a:r>
              <a:rPr lang="en-US" altLang="en-US" sz="2800" dirty="0">
                <a:solidFill>
                  <a:srgbClr val="002060"/>
                </a:solidFill>
              </a:rPr>
              <a:t/>
            </a:r>
            <a:br>
              <a:rPr lang="en-US" altLang="en-US" sz="2800" dirty="0">
                <a:solidFill>
                  <a:srgbClr val="002060"/>
                </a:solidFill>
              </a:rPr>
            </a:br>
            <a:endParaRPr lang="en-US" altLang="en-US" sz="11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2400" dirty="0" smtClean="0">
                <a:solidFill>
                  <a:srgbClr val="002060"/>
                </a:solidFill>
              </a:rPr>
              <a:t>Dark green shows fertile </a:t>
            </a:r>
            <a:r>
              <a:rPr lang="en-US" altLang="en-US" sz="2400" dirty="0">
                <a:solidFill>
                  <a:srgbClr val="002060"/>
                </a:solidFill>
              </a:rPr>
              <a:t>soil,</a:t>
            </a:r>
          </a:p>
          <a:p>
            <a:pPr algn="ctr"/>
            <a:endParaRPr lang="en-US" altLang="en-US" sz="900" dirty="0">
              <a:solidFill>
                <a:srgbClr val="002060"/>
              </a:solidFill>
            </a:endParaRPr>
          </a:p>
          <a:p>
            <a:pPr algn="ctr"/>
            <a:r>
              <a:rPr lang="en-US" altLang="en-US" sz="2800" dirty="0">
                <a:solidFill>
                  <a:srgbClr val="002060"/>
                </a:solidFill>
              </a:rPr>
              <a:t>You are a farmer.  </a:t>
            </a:r>
          </a:p>
          <a:p>
            <a:pPr algn="ctr"/>
            <a:r>
              <a:rPr lang="en-US" altLang="en-US" sz="2400" dirty="0">
                <a:solidFill>
                  <a:srgbClr val="002060"/>
                </a:solidFill>
              </a:rPr>
              <a:t>Where </a:t>
            </a:r>
            <a:r>
              <a:rPr lang="en-US" altLang="en-US" sz="2400" dirty="0" smtClean="0">
                <a:solidFill>
                  <a:srgbClr val="002060"/>
                </a:solidFill>
              </a:rPr>
              <a:t>do </a:t>
            </a:r>
            <a:r>
              <a:rPr lang="en-US" altLang="en-US" sz="2400" dirty="0">
                <a:solidFill>
                  <a:srgbClr val="002060"/>
                </a:solidFill>
              </a:rPr>
              <a:t>you choose to live?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ndCnnN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228600"/>
            <a:ext cx="7112000" cy="613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 bwMode="auto">
          <a:xfrm>
            <a:off x="254643" y="4573929"/>
            <a:ext cx="4495800" cy="1981200"/>
          </a:xfrm>
          <a:prstGeom prst="round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400" dirty="0" smtClean="0">
                <a:solidFill>
                  <a:schemeClr val="accent4">
                    <a:lumMod val="25000"/>
                  </a:schemeClr>
                </a:solidFill>
              </a:rPr>
              <a:t>Here are a </a:t>
            </a:r>
            <a:r>
              <a:rPr lang="en-US" altLang="en-US" sz="2400" dirty="0">
                <a:solidFill>
                  <a:schemeClr val="accent4">
                    <a:lumMod val="25000"/>
                  </a:schemeClr>
                </a:solidFill>
              </a:rPr>
              <a:t>dozen places</a:t>
            </a:r>
          </a:p>
          <a:p>
            <a:pPr algn="ctr"/>
            <a:r>
              <a:rPr lang="en-US" altLang="en-US" sz="2400" dirty="0">
                <a:solidFill>
                  <a:schemeClr val="accent4">
                    <a:lumMod val="25000"/>
                  </a:schemeClr>
                </a:solidFill>
              </a:rPr>
              <a:t>where you might live.</a:t>
            </a:r>
          </a:p>
          <a:p>
            <a:pPr algn="ctr"/>
            <a:endParaRPr lang="en-US" altLang="en-US" sz="900" dirty="0">
              <a:solidFill>
                <a:schemeClr val="accent4">
                  <a:lumMod val="25000"/>
                </a:schemeClr>
              </a:solidFill>
            </a:endParaRPr>
          </a:p>
          <a:p>
            <a:pPr algn="ctr"/>
            <a:r>
              <a:rPr lang="en-US" altLang="en-US" sz="2400" dirty="0">
                <a:solidFill>
                  <a:schemeClr val="accent4">
                    <a:lumMod val="25000"/>
                  </a:schemeClr>
                </a:solidFill>
              </a:rPr>
              <a:t>Which would you choose?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5" descr="G:\0 1Today\CondConn Egypt\CndCnnNC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228600"/>
            <a:ext cx="7108825" cy="612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152400" y="4343400"/>
            <a:ext cx="4572000" cy="2362200"/>
          </a:xfrm>
          <a:prstGeom prst="roundRect">
            <a:avLst>
              <a:gd name="adj" fmla="val 9513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3000" b="1" dirty="0">
                <a:solidFill>
                  <a:srgbClr val="002060"/>
                </a:solidFill>
              </a:rPr>
              <a:t>Era </a:t>
            </a:r>
            <a:r>
              <a:rPr lang="en-US" altLang="en-US" sz="3000" b="1" dirty="0" smtClean="0">
                <a:solidFill>
                  <a:srgbClr val="002060"/>
                </a:solidFill>
              </a:rPr>
              <a:t>1 </a:t>
            </a:r>
            <a:r>
              <a:rPr lang="en-US" altLang="en-US" sz="3000" b="1" dirty="0">
                <a:solidFill>
                  <a:srgbClr val="002060"/>
                </a:solidFill>
              </a:rPr>
              <a:t>- </a:t>
            </a:r>
            <a:r>
              <a:rPr lang="en-US" altLang="en-US" sz="3000" b="1" dirty="0" smtClean="0">
                <a:solidFill>
                  <a:srgbClr val="002060"/>
                </a:solidFill>
              </a:rPr>
              <a:t>Farming</a:t>
            </a:r>
            <a:endParaRPr lang="en-US" altLang="en-US" sz="3000" b="1" dirty="0">
              <a:solidFill>
                <a:srgbClr val="002060"/>
              </a:solidFill>
            </a:endParaRPr>
          </a:p>
          <a:p>
            <a:pPr algn="ctr"/>
            <a:r>
              <a:rPr lang="en-US" altLang="en-US" sz="2000" dirty="0" smtClean="0">
                <a:solidFill>
                  <a:srgbClr val="002060"/>
                </a:solidFill>
              </a:rPr>
              <a:t>(People start to </a:t>
            </a:r>
            <a:r>
              <a:rPr lang="en-US" altLang="en-US" sz="2000" dirty="0">
                <a:solidFill>
                  <a:srgbClr val="002060"/>
                </a:solidFill>
              </a:rPr>
              <a:t>plant seeds</a:t>
            </a:r>
            <a:r>
              <a:rPr lang="en-US" altLang="en-US" sz="2000" dirty="0" smtClean="0">
                <a:solidFill>
                  <a:srgbClr val="002060"/>
                </a:solidFill>
              </a:rPr>
              <a:t>.)  </a:t>
            </a:r>
            <a:r>
              <a:rPr lang="en-US" altLang="en-US" sz="2800" dirty="0">
                <a:solidFill>
                  <a:srgbClr val="002060"/>
                </a:solidFill>
              </a:rPr>
              <a:t/>
            </a:r>
            <a:br>
              <a:rPr lang="en-US" altLang="en-US" sz="2800" dirty="0">
                <a:solidFill>
                  <a:srgbClr val="002060"/>
                </a:solidFill>
              </a:rPr>
            </a:br>
            <a:endParaRPr lang="en-US" altLang="en-US" sz="11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2400" dirty="0" smtClean="0">
                <a:solidFill>
                  <a:srgbClr val="002060"/>
                </a:solidFill>
              </a:rPr>
              <a:t>Dark green shows fertile </a:t>
            </a:r>
            <a:r>
              <a:rPr lang="en-US" altLang="en-US" sz="2400" dirty="0">
                <a:solidFill>
                  <a:srgbClr val="002060"/>
                </a:solidFill>
              </a:rPr>
              <a:t>soil,</a:t>
            </a:r>
          </a:p>
          <a:p>
            <a:pPr algn="ctr"/>
            <a:endParaRPr lang="en-US" altLang="en-US" sz="900" dirty="0">
              <a:solidFill>
                <a:srgbClr val="002060"/>
              </a:solidFill>
            </a:endParaRPr>
          </a:p>
          <a:p>
            <a:pPr algn="ctr"/>
            <a:r>
              <a:rPr lang="en-US" altLang="en-US" sz="2800" dirty="0">
                <a:solidFill>
                  <a:srgbClr val="002060"/>
                </a:solidFill>
              </a:rPr>
              <a:t>You are a farmer.  </a:t>
            </a:r>
          </a:p>
          <a:p>
            <a:pPr algn="ctr"/>
            <a:r>
              <a:rPr lang="en-US" altLang="en-US" sz="2400" dirty="0">
                <a:solidFill>
                  <a:srgbClr val="002060"/>
                </a:solidFill>
              </a:rPr>
              <a:t>Where </a:t>
            </a:r>
            <a:r>
              <a:rPr lang="en-US" altLang="en-US" sz="2400" dirty="0" smtClean="0">
                <a:solidFill>
                  <a:srgbClr val="002060"/>
                </a:solidFill>
              </a:rPr>
              <a:t>do </a:t>
            </a:r>
            <a:r>
              <a:rPr lang="en-US" altLang="en-US" sz="2400" dirty="0">
                <a:solidFill>
                  <a:srgbClr val="002060"/>
                </a:solidFill>
              </a:rPr>
              <a:t>you choose to live?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4495800" y="5256353"/>
            <a:ext cx="2590800" cy="1524000"/>
          </a:xfrm>
          <a:prstGeom prst="roundRect">
            <a:avLst>
              <a:gd name="adj" fmla="val 9513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2">
                <a:lumMod val="2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000" dirty="0" smtClean="0">
                <a:solidFill>
                  <a:srgbClr val="002060"/>
                </a:solidFill>
              </a:rPr>
              <a:t>PS. It’s long ago.</a:t>
            </a:r>
          </a:p>
          <a:p>
            <a:pPr algn="ctr"/>
            <a:r>
              <a:rPr lang="en-US" altLang="en-US" sz="2000" dirty="0" smtClean="0">
                <a:solidFill>
                  <a:srgbClr val="002060"/>
                </a:solidFill>
              </a:rPr>
              <a:t>You have only</a:t>
            </a:r>
          </a:p>
          <a:p>
            <a:pPr algn="ctr"/>
            <a:r>
              <a:rPr lang="en-US" altLang="en-US" sz="2000" dirty="0" smtClean="0">
                <a:solidFill>
                  <a:srgbClr val="002060"/>
                </a:solidFill>
              </a:rPr>
              <a:t>a digging stick</a:t>
            </a:r>
          </a:p>
          <a:p>
            <a:pPr algn="ctr"/>
            <a:r>
              <a:rPr lang="en-US" altLang="en-US" sz="2000" dirty="0" smtClean="0">
                <a:solidFill>
                  <a:srgbClr val="002060"/>
                </a:solidFill>
              </a:rPr>
              <a:t>and stone tools.</a:t>
            </a:r>
            <a:endParaRPr lang="en-US" alt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2826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5" descr="G:\0 1Today\CondConn Egypt\CndCnnNF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228600"/>
            <a:ext cx="7108825" cy="612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152400" y="4343400"/>
            <a:ext cx="4572000" cy="2362200"/>
          </a:xfrm>
          <a:prstGeom prst="roundRect">
            <a:avLst>
              <a:gd name="adj" fmla="val 9513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3000" b="1" dirty="0">
                <a:solidFill>
                  <a:srgbClr val="002060"/>
                </a:solidFill>
              </a:rPr>
              <a:t>Era </a:t>
            </a:r>
            <a:r>
              <a:rPr lang="en-US" altLang="en-US" sz="3000" b="1" dirty="0" smtClean="0">
                <a:solidFill>
                  <a:srgbClr val="002060"/>
                </a:solidFill>
              </a:rPr>
              <a:t>2a </a:t>
            </a:r>
            <a:r>
              <a:rPr lang="en-US" altLang="en-US" sz="3000" b="1" dirty="0">
                <a:solidFill>
                  <a:srgbClr val="002060"/>
                </a:solidFill>
              </a:rPr>
              <a:t>- </a:t>
            </a:r>
            <a:r>
              <a:rPr lang="en-US" altLang="en-US" sz="3000" b="1" dirty="0" smtClean="0">
                <a:solidFill>
                  <a:srgbClr val="002060"/>
                </a:solidFill>
              </a:rPr>
              <a:t>Trading</a:t>
            </a:r>
            <a:endParaRPr lang="en-US" altLang="en-US" sz="3000" b="1" dirty="0">
              <a:solidFill>
                <a:srgbClr val="002060"/>
              </a:solidFill>
            </a:endParaRPr>
          </a:p>
          <a:p>
            <a:pPr algn="ctr"/>
            <a:r>
              <a:rPr lang="en-US" altLang="en-US" sz="2000" dirty="0" smtClean="0">
                <a:solidFill>
                  <a:srgbClr val="002060"/>
                </a:solidFill>
              </a:rPr>
              <a:t>(People </a:t>
            </a:r>
            <a:r>
              <a:rPr lang="en-US" altLang="en-US" sz="2000" dirty="0">
                <a:solidFill>
                  <a:srgbClr val="002060"/>
                </a:solidFill>
              </a:rPr>
              <a:t>know how to </a:t>
            </a:r>
            <a:r>
              <a:rPr lang="en-US" altLang="en-US" sz="2000" dirty="0" smtClean="0">
                <a:solidFill>
                  <a:srgbClr val="002060"/>
                </a:solidFill>
              </a:rPr>
              <a:t>build boats.)  </a:t>
            </a:r>
            <a:r>
              <a:rPr lang="en-US" altLang="en-US" sz="2800" dirty="0">
                <a:solidFill>
                  <a:srgbClr val="002060"/>
                </a:solidFill>
              </a:rPr>
              <a:t/>
            </a:r>
            <a:br>
              <a:rPr lang="en-US" altLang="en-US" sz="2800" dirty="0">
                <a:solidFill>
                  <a:srgbClr val="002060"/>
                </a:solidFill>
              </a:rPr>
            </a:br>
            <a:endParaRPr lang="en-US" altLang="en-US" sz="11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2400" dirty="0" smtClean="0">
                <a:solidFill>
                  <a:srgbClr val="002060"/>
                </a:solidFill>
              </a:rPr>
              <a:t>Blue lines are rivers.</a:t>
            </a:r>
            <a:endParaRPr lang="en-US" altLang="en-US" sz="2400" dirty="0">
              <a:solidFill>
                <a:srgbClr val="002060"/>
              </a:solidFill>
            </a:endParaRPr>
          </a:p>
          <a:p>
            <a:pPr algn="ctr"/>
            <a:endParaRPr lang="en-US" altLang="en-US" sz="900" dirty="0">
              <a:solidFill>
                <a:srgbClr val="002060"/>
              </a:solidFill>
            </a:endParaRPr>
          </a:p>
          <a:p>
            <a:pPr algn="ctr"/>
            <a:r>
              <a:rPr lang="en-US" altLang="en-US" sz="2800" dirty="0">
                <a:solidFill>
                  <a:srgbClr val="002060"/>
                </a:solidFill>
              </a:rPr>
              <a:t>You are a </a:t>
            </a:r>
            <a:r>
              <a:rPr lang="en-US" altLang="en-US" sz="2800" dirty="0" smtClean="0">
                <a:solidFill>
                  <a:srgbClr val="002060"/>
                </a:solidFill>
              </a:rPr>
              <a:t>trader.  </a:t>
            </a:r>
            <a:endParaRPr lang="en-US" altLang="en-US" sz="2800" dirty="0">
              <a:solidFill>
                <a:srgbClr val="002060"/>
              </a:solidFill>
            </a:endParaRPr>
          </a:p>
          <a:p>
            <a:pPr algn="ctr"/>
            <a:r>
              <a:rPr lang="en-US" altLang="en-US" sz="2400" dirty="0" smtClean="0">
                <a:solidFill>
                  <a:srgbClr val="002060"/>
                </a:solidFill>
              </a:rPr>
              <a:t>Where do you live?</a:t>
            </a:r>
            <a:endParaRPr lang="en-US" altLang="en-US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5" descr="G:\0 1Today\CondConn Egypt\CndCnnNF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228600"/>
            <a:ext cx="7108825" cy="612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152400" y="4343400"/>
            <a:ext cx="4572000" cy="2362200"/>
          </a:xfrm>
          <a:prstGeom prst="roundRect">
            <a:avLst>
              <a:gd name="adj" fmla="val 9513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3000" b="1" dirty="0">
                <a:solidFill>
                  <a:srgbClr val="002060"/>
                </a:solidFill>
              </a:rPr>
              <a:t>Era </a:t>
            </a:r>
            <a:r>
              <a:rPr lang="en-US" altLang="en-US" sz="3000" b="1" dirty="0" smtClean="0">
                <a:solidFill>
                  <a:srgbClr val="002060"/>
                </a:solidFill>
              </a:rPr>
              <a:t>2a </a:t>
            </a:r>
            <a:r>
              <a:rPr lang="en-US" altLang="en-US" sz="3000" b="1" dirty="0">
                <a:solidFill>
                  <a:srgbClr val="002060"/>
                </a:solidFill>
              </a:rPr>
              <a:t>- </a:t>
            </a:r>
            <a:r>
              <a:rPr lang="en-US" altLang="en-US" sz="3000" b="1" dirty="0" smtClean="0">
                <a:solidFill>
                  <a:srgbClr val="002060"/>
                </a:solidFill>
              </a:rPr>
              <a:t>Trading</a:t>
            </a:r>
            <a:endParaRPr lang="en-US" altLang="en-US" sz="3000" b="1" dirty="0">
              <a:solidFill>
                <a:srgbClr val="002060"/>
              </a:solidFill>
            </a:endParaRPr>
          </a:p>
          <a:p>
            <a:pPr algn="ctr"/>
            <a:r>
              <a:rPr lang="en-US" altLang="en-US" sz="2000" dirty="0" smtClean="0">
                <a:solidFill>
                  <a:srgbClr val="002060"/>
                </a:solidFill>
              </a:rPr>
              <a:t>(People </a:t>
            </a:r>
            <a:r>
              <a:rPr lang="en-US" altLang="en-US" sz="2000" dirty="0">
                <a:solidFill>
                  <a:srgbClr val="002060"/>
                </a:solidFill>
              </a:rPr>
              <a:t>know how to </a:t>
            </a:r>
            <a:r>
              <a:rPr lang="en-US" altLang="en-US" sz="2000" dirty="0" smtClean="0">
                <a:solidFill>
                  <a:srgbClr val="002060"/>
                </a:solidFill>
              </a:rPr>
              <a:t>build boats.)  </a:t>
            </a:r>
            <a:r>
              <a:rPr lang="en-US" altLang="en-US" sz="2800" dirty="0">
                <a:solidFill>
                  <a:srgbClr val="002060"/>
                </a:solidFill>
              </a:rPr>
              <a:t/>
            </a:r>
            <a:br>
              <a:rPr lang="en-US" altLang="en-US" sz="2800" dirty="0">
                <a:solidFill>
                  <a:srgbClr val="002060"/>
                </a:solidFill>
              </a:rPr>
            </a:br>
            <a:endParaRPr lang="en-US" altLang="en-US" sz="11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2400" dirty="0" smtClean="0">
                <a:solidFill>
                  <a:srgbClr val="002060"/>
                </a:solidFill>
              </a:rPr>
              <a:t>Blue lines are rivers.</a:t>
            </a:r>
            <a:endParaRPr lang="en-US" altLang="en-US" sz="2400" dirty="0">
              <a:solidFill>
                <a:srgbClr val="002060"/>
              </a:solidFill>
            </a:endParaRPr>
          </a:p>
          <a:p>
            <a:pPr algn="ctr"/>
            <a:endParaRPr lang="en-US" altLang="en-US" sz="900" dirty="0">
              <a:solidFill>
                <a:srgbClr val="002060"/>
              </a:solidFill>
            </a:endParaRPr>
          </a:p>
          <a:p>
            <a:pPr algn="ctr"/>
            <a:r>
              <a:rPr lang="en-US" altLang="en-US" sz="2800" dirty="0">
                <a:solidFill>
                  <a:srgbClr val="002060"/>
                </a:solidFill>
              </a:rPr>
              <a:t>You are a </a:t>
            </a:r>
            <a:r>
              <a:rPr lang="en-US" altLang="en-US" sz="2800" dirty="0" smtClean="0">
                <a:solidFill>
                  <a:srgbClr val="002060"/>
                </a:solidFill>
              </a:rPr>
              <a:t>trader.  </a:t>
            </a:r>
            <a:endParaRPr lang="en-US" altLang="en-US" sz="2800" dirty="0">
              <a:solidFill>
                <a:srgbClr val="002060"/>
              </a:solidFill>
            </a:endParaRPr>
          </a:p>
          <a:p>
            <a:pPr algn="ctr"/>
            <a:r>
              <a:rPr lang="en-US" altLang="en-US" sz="2400" dirty="0" smtClean="0">
                <a:solidFill>
                  <a:srgbClr val="002060"/>
                </a:solidFill>
              </a:rPr>
              <a:t>Where do you live?</a:t>
            </a:r>
            <a:endParaRPr lang="en-US" altLang="en-US" sz="2400" dirty="0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4343400" y="5334000"/>
            <a:ext cx="3810000" cy="1457928"/>
          </a:xfrm>
          <a:prstGeom prst="roundRect">
            <a:avLst>
              <a:gd name="adj" fmla="val 9513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2">
                <a:lumMod val="2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000" dirty="0" smtClean="0">
                <a:solidFill>
                  <a:srgbClr val="002060"/>
                </a:solidFill>
              </a:rPr>
              <a:t>PS. even a small canoe</a:t>
            </a:r>
          </a:p>
          <a:p>
            <a:pPr algn="ctr"/>
            <a:r>
              <a:rPr lang="en-US" altLang="en-US" sz="2000" dirty="0" smtClean="0">
                <a:solidFill>
                  <a:srgbClr val="002060"/>
                </a:solidFill>
              </a:rPr>
              <a:t>can </a:t>
            </a:r>
            <a:r>
              <a:rPr lang="en-US" altLang="en-US" sz="2000" dirty="0" smtClean="0">
                <a:solidFill>
                  <a:srgbClr val="002060"/>
                </a:solidFill>
              </a:rPr>
              <a:t>move 10 </a:t>
            </a:r>
            <a:r>
              <a:rPr lang="en-US" altLang="en-US" sz="2000" dirty="0" smtClean="0">
                <a:solidFill>
                  <a:srgbClr val="002060"/>
                </a:solidFill>
              </a:rPr>
              <a:t>times as much </a:t>
            </a:r>
          </a:p>
          <a:p>
            <a:pPr algn="ctr"/>
            <a:r>
              <a:rPr lang="en-US" altLang="en-US" sz="2000" dirty="0" smtClean="0">
                <a:solidFill>
                  <a:srgbClr val="002060"/>
                </a:solidFill>
              </a:rPr>
              <a:t>as a person </a:t>
            </a:r>
            <a:r>
              <a:rPr lang="en-US" altLang="en-US" sz="2000" dirty="0" smtClean="0">
                <a:solidFill>
                  <a:srgbClr val="002060"/>
                </a:solidFill>
              </a:rPr>
              <a:t>can carry.</a:t>
            </a:r>
            <a:endParaRPr lang="en-US" alt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4982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4" descr="G:\0 1Today\CondConn Egypt\CndCnnNZ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228600"/>
            <a:ext cx="7108825" cy="612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152400" y="4343400"/>
            <a:ext cx="4572000" cy="2362200"/>
          </a:xfrm>
          <a:prstGeom prst="roundRect">
            <a:avLst>
              <a:gd name="adj" fmla="val 9513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3000" b="1" dirty="0">
                <a:solidFill>
                  <a:srgbClr val="002060"/>
                </a:solidFill>
              </a:rPr>
              <a:t>Era </a:t>
            </a:r>
            <a:r>
              <a:rPr lang="en-US" altLang="en-US" sz="3000" b="1" dirty="0" smtClean="0">
                <a:solidFill>
                  <a:srgbClr val="002060"/>
                </a:solidFill>
              </a:rPr>
              <a:t>2b – “Civilization”</a:t>
            </a:r>
            <a:endParaRPr lang="en-US" altLang="en-US" sz="3000" b="1" dirty="0">
              <a:solidFill>
                <a:srgbClr val="002060"/>
              </a:solidFill>
            </a:endParaRPr>
          </a:p>
          <a:p>
            <a:pPr algn="ctr"/>
            <a:r>
              <a:rPr lang="en-US" altLang="en-US" sz="2000" dirty="0" smtClean="0">
                <a:solidFill>
                  <a:srgbClr val="002060"/>
                </a:solidFill>
              </a:rPr>
              <a:t>(People start building large cities.)  </a:t>
            </a:r>
            <a:r>
              <a:rPr lang="en-US" altLang="en-US" sz="2800" dirty="0">
                <a:solidFill>
                  <a:srgbClr val="002060"/>
                </a:solidFill>
              </a:rPr>
              <a:t/>
            </a:r>
            <a:br>
              <a:rPr lang="en-US" altLang="en-US" sz="2800" dirty="0">
                <a:solidFill>
                  <a:srgbClr val="002060"/>
                </a:solidFill>
              </a:rPr>
            </a:br>
            <a:endParaRPr lang="en-US" altLang="en-US" sz="11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2400" dirty="0" smtClean="0">
                <a:solidFill>
                  <a:srgbClr val="002060"/>
                </a:solidFill>
              </a:rPr>
              <a:t>You are a powerful ruler</a:t>
            </a:r>
            <a:endParaRPr lang="en-US" altLang="en-US" sz="2400" dirty="0">
              <a:solidFill>
                <a:srgbClr val="002060"/>
              </a:solidFill>
            </a:endParaRPr>
          </a:p>
          <a:p>
            <a:pPr algn="ctr"/>
            <a:endParaRPr lang="en-US" altLang="en-US" sz="900" dirty="0">
              <a:solidFill>
                <a:srgbClr val="002060"/>
              </a:solidFill>
            </a:endParaRPr>
          </a:p>
          <a:p>
            <a:pPr algn="ctr"/>
            <a:r>
              <a:rPr lang="en-US" altLang="en-US" sz="2400" dirty="0" smtClean="0">
                <a:solidFill>
                  <a:srgbClr val="002060"/>
                </a:solidFill>
              </a:rPr>
              <a:t>Where would you put</a:t>
            </a:r>
          </a:p>
          <a:p>
            <a:pPr algn="ctr"/>
            <a:r>
              <a:rPr lang="en-US" altLang="en-US" sz="2400" dirty="0" smtClean="0">
                <a:solidFill>
                  <a:srgbClr val="002060"/>
                </a:solidFill>
              </a:rPr>
              <a:t>your capital city?</a:t>
            </a:r>
            <a:endParaRPr lang="en-US" altLang="en-US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4" descr="G:\0 1Today\CondConn Egypt\CndCnnNZ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228600"/>
            <a:ext cx="7108825" cy="612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152400" y="4343400"/>
            <a:ext cx="4572000" cy="2362200"/>
          </a:xfrm>
          <a:prstGeom prst="roundRect">
            <a:avLst>
              <a:gd name="adj" fmla="val 9513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3000" b="1" dirty="0">
                <a:solidFill>
                  <a:srgbClr val="002060"/>
                </a:solidFill>
              </a:rPr>
              <a:t>Era </a:t>
            </a:r>
            <a:r>
              <a:rPr lang="en-US" altLang="en-US" sz="3000" b="1" dirty="0" smtClean="0">
                <a:solidFill>
                  <a:srgbClr val="002060"/>
                </a:solidFill>
              </a:rPr>
              <a:t>2b – “Civilization”</a:t>
            </a:r>
            <a:endParaRPr lang="en-US" altLang="en-US" sz="3000" b="1" dirty="0">
              <a:solidFill>
                <a:srgbClr val="002060"/>
              </a:solidFill>
            </a:endParaRPr>
          </a:p>
          <a:p>
            <a:pPr algn="ctr"/>
            <a:r>
              <a:rPr lang="en-US" altLang="en-US" sz="2000" dirty="0" smtClean="0">
                <a:solidFill>
                  <a:srgbClr val="002060"/>
                </a:solidFill>
              </a:rPr>
              <a:t>(People start building large cities.)  </a:t>
            </a:r>
            <a:r>
              <a:rPr lang="en-US" altLang="en-US" sz="2800" dirty="0">
                <a:solidFill>
                  <a:srgbClr val="002060"/>
                </a:solidFill>
              </a:rPr>
              <a:t/>
            </a:r>
            <a:br>
              <a:rPr lang="en-US" altLang="en-US" sz="2800" dirty="0">
                <a:solidFill>
                  <a:srgbClr val="002060"/>
                </a:solidFill>
              </a:rPr>
            </a:br>
            <a:endParaRPr lang="en-US" altLang="en-US" sz="11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2400" dirty="0" smtClean="0">
                <a:solidFill>
                  <a:srgbClr val="002060"/>
                </a:solidFill>
              </a:rPr>
              <a:t>You are a powerful ruler</a:t>
            </a:r>
            <a:endParaRPr lang="en-US" altLang="en-US" sz="2400" dirty="0">
              <a:solidFill>
                <a:srgbClr val="002060"/>
              </a:solidFill>
            </a:endParaRPr>
          </a:p>
          <a:p>
            <a:pPr algn="ctr"/>
            <a:endParaRPr lang="en-US" altLang="en-US" sz="900" dirty="0">
              <a:solidFill>
                <a:srgbClr val="002060"/>
              </a:solidFill>
            </a:endParaRPr>
          </a:p>
          <a:p>
            <a:pPr algn="ctr"/>
            <a:r>
              <a:rPr lang="en-US" altLang="en-US" sz="2400" dirty="0" smtClean="0">
                <a:solidFill>
                  <a:srgbClr val="002060"/>
                </a:solidFill>
              </a:rPr>
              <a:t>Where would you put</a:t>
            </a:r>
          </a:p>
          <a:p>
            <a:pPr algn="ctr"/>
            <a:r>
              <a:rPr lang="en-US" altLang="en-US" sz="2400" dirty="0" smtClean="0">
                <a:solidFill>
                  <a:srgbClr val="002060"/>
                </a:solidFill>
              </a:rPr>
              <a:t>your capital city?</a:t>
            </a:r>
            <a:endParaRPr lang="en-US" altLang="en-US" sz="2400" dirty="0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4191000" y="5257800"/>
            <a:ext cx="3352800" cy="1534128"/>
          </a:xfrm>
          <a:prstGeom prst="roundRect">
            <a:avLst>
              <a:gd name="adj" fmla="val 9513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2">
                <a:lumMod val="2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000" dirty="0" smtClean="0">
                <a:solidFill>
                  <a:srgbClr val="002060"/>
                </a:solidFill>
              </a:rPr>
              <a:t>PS. you want </a:t>
            </a:r>
            <a:r>
              <a:rPr lang="en-US" altLang="en-US" sz="2000" dirty="0" smtClean="0">
                <a:solidFill>
                  <a:srgbClr val="002060"/>
                </a:solidFill>
              </a:rPr>
              <a:t>traders,</a:t>
            </a:r>
            <a:endParaRPr lang="en-US" altLang="en-US" sz="20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2000" dirty="0" smtClean="0">
                <a:solidFill>
                  <a:srgbClr val="002060"/>
                </a:solidFill>
              </a:rPr>
              <a:t>builders, soldiers, artists </a:t>
            </a:r>
          </a:p>
          <a:p>
            <a:pPr algn="ctr"/>
            <a:r>
              <a:rPr lang="en-US" altLang="en-US" sz="2000" dirty="0" smtClean="0">
                <a:solidFill>
                  <a:srgbClr val="002060"/>
                </a:solidFill>
              </a:rPr>
              <a:t>to </a:t>
            </a:r>
            <a:r>
              <a:rPr lang="en-US" altLang="en-US" sz="2000" dirty="0" smtClean="0">
                <a:solidFill>
                  <a:srgbClr val="002060"/>
                </a:solidFill>
              </a:rPr>
              <a:t>live in your city</a:t>
            </a:r>
            <a:r>
              <a:rPr lang="en-US" altLang="en-US" sz="2000" dirty="0" smtClean="0">
                <a:solidFill>
                  <a:srgbClr val="002060"/>
                </a:solidFill>
              </a:rPr>
              <a:t>, . . .</a:t>
            </a:r>
            <a:endParaRPr lang="en-US" altLang="en-US" sz="20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2000" dirty="0" smtClean="0">
                <a:solidFill>
                  <a:srgbClr val="002060"/>
                </a:solidFill>
              </a:rPr>
              <a:t>and you all have to eat!</a:t>
            </a:r>
            <a:endParaRPr lang="en-US" alt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4391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4" descr="G:\0 1Today\CondConn Egypt\CndCnnNZ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228600"/>
            <a:ext cx="7108825" cy="612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152400" y="4343400"/>
            <a:ext cx="4572000" cy="2362200"/>
          </a:xfrm>
          <a:prstGeom prst="roundRect">
            <a:avLst>
              <a:gd name="adj" fmla="val 9513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3000" b="1" dirty="0">
                <a:solidFill>
                  <a:srgbClr val="002060"/>
                </a:solidFill>
              </a:rPr>
              <a:t>Era </a:t>
            </a:r>
            <a:r>
              <a:rPr lang="en-US" altLang="en-US" sz="3000" b="1" dirty="0" smtClean="0">
                <a:solidFill>
                  <a:srgbClr val="002060"/>
                </a:solidFill>
              </a:rPr>
              <a:t>3a – Empires</a:t>
            </a:r>
            <a:endParaRPr lang="en-US" altLang="en-US" sz="3000" b="1" dirty="0">
              <a:solidFill>
                <a:srgbClr val="002060"/>
              </a:solidFill>
            </a:endParaRPr>
          </a:p>
          <a:p>
            <a:pPr algn="ctr"/>
            <a:endParaRPr lang="en-US" altLang="en-US" sz="8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2400" dirty="0" smtClean="0">
                <a:solidFill>
                  <a:srgbClr val="002060"/>
                </a:solidFill>
              </a:rPr>
              <a:t>People came from the east</a:t>
            </a:r>
          </a:p>
          <a:p>
            <a:pPr algn="ctr"/>
            <a:r>
              <a:rPr lang="en-US" altLang="en-US" sz="2400" dirty="0" smtClean="0">
                <a:solidFill>
                  <a:srgbClr val="002060"/>
                </a:solidFill>
              </a:rPr>
              <a:t>and conquered “your” land.</a:t>
            </a:r>
            <a:endParaRPr lang="en-US" altLang="en-US" sz="2400" dirty="0">
              <a:solidFill>
                <a:srgbClr val="002060"/>
              </a:solidFill>
            </a:endParaRPr>
          </a:p>
          <a:p>
            <a:pPr algn="ctr"/>
            <a:endParaRPr lang="en-US" altLang="en-US" sz="900" dirty="0">
              <a:solidFill>
                <a:srgbClr val="002060"/>
              </a:solidFill>
            </a:endParaRPr>
          </a:p>
          <a:p>
            <a:pPr algn="ctr"/>
            <a:r>
              <a:rPr lang="en-US" altLang="en-US" sz="2400" dirty="0" smtClean="0">
                <a:solidFill>
                  <a:srgbClr val="002060"/>
                </a:solidFill>
              </a:rPr>
              <a:t>They made you governor.</a:t>
            </a:r>
          </a:p>
          <a:p>
            <a:pPr algn="ctr"/>
            <a:r>
              <a:rPr lang="en-US" altLang="en-US" sz="2400" dirty="0" smtClean="0">
                <a:solidFill>
                  <a:srgbClr val="002060"/>
                </a:solidFill>
              </a:rPr>
              <a:t>Where is your palace?</a:t>
            </a:r>
            <a:endParaRPr lang="en-US" altLang="en-US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4" descr="G:\0 1Today\CondConn Egypt\CndCnnNZ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228600"/>
            <a:ext cx="7108825" cy="612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152400" y="4343400"/>
            <a:ext cx="4572000" cy="2362200"/>
          </a:xfrm>
          <a:prstGeom prst="roundRect">
            <a:avLst>
              <a:gd name="adj" fmla="val 9513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3000" b="1" dirty="0">
                <a:solidFill>
                  <a:srgbClr val="002060"/>
                </a:solidFill>
              </a:rPr>
              <a:t>Era </a:t>
            </a:r>
            <a:r>
              <a:rPr lang="en-US" altLang="en-US" sz="3000" b="1" dirty="0" smtClean="0">
                <a:solidFill>
                  <a:srgbClr val="002060"/>
                </a:solidFill>
              </a:rPr>
              <a:t>3a – Empires</a:t>
            </a:r>
            <a:endParaRPr lang="en-US" altLang="en-US" sz="3000" b="1" dirty="0">
              <a:solidFill>
                <a:srgbClr val="002060"/>
              </a:solidFill>
            </a:endParaRPr>
          </a:p>
          <a:p>
            <a:pPr algn="ctr"/>
            <a:endParaRPr lang="en-US" altLang="en-US" sz="8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2400" dirty="0" smtClean="0">
                <a:solidFill>
                  <a:srgbClr val="002060"/>
                </a:solidFill>
              </a:rPr>
              <a:t>People came from the east</a:t>
            </a:r>
          </a:p>
          <a:p>
            <a:pPr algn="ctr"/>
            <a:r>
              <a:rPr lang="en-US" altLang="en-US" sz="2400" dirty="0" smtClean="0">
                <a:solidFill>
                  <a:srgbClr val="002060"/>
                </a:solidFill>
              </a:rPr>
              <a:t>and conquered “your” land.</a:t>
            </a:r>
            <a:endParaRPr lang="en-US" altLang="en-US" sz="2400" dirty="0">
              <a:solidFill>
                <a:srgbClr val="002060"/>
              </a:solidFill>
            </a:endParaRPr>
          </a:p>
          <a:p>
            <a:pPr algn="ctr"/>
            <a:endParaRPr lang="en-US" altLang="en-US" sz="900" dirty="0">
              <a:solidFill>
                <a:srgbClr val="002060"/>
              </a:solidFill>
            </a:endParaRPr>
          </a:p>
          <a:p>
            <a:pPr algn="ctr"/>
            <a:r>
              <a:rPr lang="en-US" altLang="en-US" sz="2400" dirty="0" smtClean="0">
                <a:solidFill>
                  <a:srgbClr val="002060"/>
                </a:solidFill>
              </a:rPr>
              <a:t>They made you governor.</a:t>
            </a:r>
          </a:p>
          <a:p>
            <a:pPr algn="ctr"/>
            <a:r>
              <a:rPr lang="en-US" altLang="en-US" sz="2400" dirty="0" smtClean="0">
                <a:solidFill>
                  <a:srgbClr val="002060"/>
                </a:solidFill>
              </a:rPr>
              <a:t>Where is your palace?</a:t>
            </a:r>
            <a:endParaRPr lang="en-US" altLang="en-US" sz="2400" dirty="0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4343400" y="5116975"/>
            <a:ext cx="3048000" cy="1674953"/>
          </a:xfrm>
          <a:prstGeom prst="roundRect">
            <a:avLst>
              <a:gd name="adj" fmla="val 9513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2">
                <a:lumMod val="2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000" dirty="0" smtClean="0">
                <a:solidFill>
                  <a:srgbClr val="002060"/>
                </a:solidFill>
              </a:rPr>
              <a:t>PS. you have to communicate with</a:t>
            </a:r>
          </a:p>
          <a:p>
            <a:pPr algn="ctr"/>
            <a:r>
              <a:rPr lang="en-US" altLang="en-US" sz="2000" dirty="0" smtClean="0">
                <a:solidFill>
                  <a:srgbClr val="002060"/>
                </a:solidFill>
              </a:rPr>
              <a:t>the overseas power,</a:t>
            </a:r>
          </a:p>
          <a:p>
            <a:pPr algn="ctr"/>
            <a:r>
              <a:rPr lang="en-US" altLang="en-US" sz="2000" dirty="0" smtClean="0">
                <a:solidFill>
                  <a:srgbClr val="002060"/>
                </a:solidFill>
              </a:rPr>
              <a:t>and stay safe.</a:t>
            </a:r>
            <a:endParaRPr lang="en-US" alt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0174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4" descr="G:\0 1Today\CondConn Egypt\CndCnnNY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228600"/>
            <a:ext cx="7108825" cy="612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152400" y="4343400"/>
            <a:ext cx="4572000" cy="2362200"/>
          </a:xfrm>
          <a:prstGeom prst="roundRect">
            <a:avLst>
              <a:gd name="adj" fmla="val 9513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3000" b="1" dirty="0">
                <a:solidFill>
                  <a:srgbClr val="002060"/>
                </a:solidFill>
              </a:rPr>
              <a:t>Era </a:t>
            </a:r>
            <a:r>
              <a:rPr lang="en-US" altLang="en-US" sz="3000" b="1" dirty="0" smtClean="0">
                <a:solidFill>
                  <a:srgbClr val="002060"/>
                </a:solidFill>
              </a:rPr>
              <a:t>7 – Modern Times</a:t>
            </a:r>
            <a:endParaRPr lang="en-US" altLang="en-US" sz="3000" b="1" dirty="0">
              <a:solidFill>
                <a:srgbClr val="002060"/>
              </a:solidFill>
            </a:endParaRPr>
          </a:p>
          <a:p>
            <a:pPr algn="ctr"/>
            <a:endParaRPr lang="en-US" altLang="en-US" sz="8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2400" dirty="0" smtClean="0">
                <a:solidFill>
                  <a:srgbClr val="002060"/>
                </a:solidFill>
              </a:rPr>
              <a:t>A foreign power split</a:t>
            </a:r>
            <a:endParaRPr lang="en-US" altLang="en-US" sz="2400" dirty="0">
              <a:solidFill>
                <a:srgbClr val="002060"/>
              </a:solidFill>
            </a:endParaRPr>
          </a:p>
          <a:p>
            <a:pPr algn="ctr"/>
            <a:r>
              <a:rPr lang="en-US" altLang="en-US" sz="2400" dirty="0" smtClean="0">
                <a:solidFill>
                  <a:srgbClr val="002060"/>
                </a:solidFill>
              </a:rPr>
              <a:t>“your” </a:t>
            </a:r>
            <a:r>
              <a:rPr lang="en-US" altLang="en-US" sz="2400" dirty="0">
                <a:solidFill>
                  <a:srgbClr val="002060"/>
                </a:solidFill>
              </a:rPr>
              <a:t>land into two countries</a:t>
            </a:r>
            <a:r>
              <a:rPr lang="en-US" altLang="en-US" sz="2400" dirty="0" smtClean="0">
                <a:solidFill>
                  <a:srgbClr val="002060"/>
                </a:solidFill>
              </a:rPr>
              <a:t>.</a:t>
            </a:r>
            <a:endParaRPr lang="en-US" altLang="en-US" sz="2400" dirty="0">
              <a:solidFill>
                <a:srgbClr val="002060"/>
              </a:solidFill>
            </a:endParaRPr>
          </a:p>
          <a:p>
            <a:pPr algn="ctr"/>
            <a:endParaRPr lang="en-US" altLang="en-US" sz="900" dirty="0">
              <a:solidFill>
                <a:srgbClr val="002060"/>
              </a:solidFill>
            </a:endParaRPr>
          </a:p>
          <a:p>
            <a:pPr algn="ctr"/>
            <a:r>
              <a:rPr lang="en-US" altLang="en-US" sz="2400" dirty="0" smtClean="0">
                <a:solidFill>
                  <a:srgbClr val="002060"/>
                </a:solidFill>
              </a:rPr>
              <a:t>Where would you put the capital of each new country?</a:t>
            </a:r>
            <a:endParaRPr lang="en-US" altLang="en-US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4" descr="G:\0 1Today\CondConn Egypt\CndCnnNY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228600"/>
            <a:ext cx="7108825" cy="612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152400" y="4343400"/>
            <a:ext cx="4572000" cy="2362200"/>
          </a:xfrm>
          <a:prstGeom prst="roundRect">
            <a:avLst>
              <a:gd name="adj" fmla="val 9513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3000" b="1" dirty="0">
                <a:solidFill>
                  <a:srgbClr val="002060"/>
                </a:solidFill>
              </a:rPr>
              <a:t>Era </a:t>
            </a:r>
            <a:r>
              <a:rPr lang="en-US" altLang="en-US" sz="3000" b="1" dirty="0" smtClean="0">
                <a:solidFill>
                  <a:srgbClr val="002060"/>
                </a:solidFill>
              </a:rPr>
              <a:t>7 – Modern Times</a:t>
            </a:r>
            <a:endParaRPr lang="en-US" altLang="en-US" sz="3000" b="1" dirty="0">
              <a:solidFill>
                <a:srgbClr val="002060"/>
              </a:solidFill>
            </a:endParaRPr>
          </a:p>
          <a:p>
            <a:pPr algn="ctr"/>
            <a:endParaRPr lang="en-US" altLang="en-US" sz="8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2400" dirty="0" smtClean="0">
                <a:solidFill>
                  <a:srgbClr val="002060"/>
                </a:solidFill>
              </a:rPr>
              <a:t>A foreign power split</a:t>
            </a:r>
            <a:endParaRPr lang="en-US" altLang="en-US" sz="2400" dirty="0">
              <a:solidFill>
                <a:srgbClr val="002060"/>
              </a:solidFill>
            </a:endParaRPr>
          </a:p>
          <a:p>
            <a:pPr algn="ctr"/>
            <a:r>
              <a:rPr lang="en-US" altLang="en-US" sz="2400" dirty="0" smtClean="0">
                <a:solidFill>
                  <a:srgbClr val="002060"/>
                </a:solidFill>
              </a:rPr>
              <a:t>“your” </a:t>
            </a:r>
            <a:r>
              <a:rPr lang="en-US" altLang="en-US" sz="2400" dirty="0">
                <a:solidFill>
                  <a:srgbClr val="002060"/>
                </a:solidFill>
              </a:rPr>
              <a:t>land into two countries</a:t>
            </a:r>
            <a:r>
              <a:rPr lang="en-US" altLang="en-US" sz="2400" dirty="0" smtClean="0">
                <a:solidFill>
                  <a:srgbClr val="002060"/>
                </a:solidFill>
              </a:rPr>
              <a:t>.</a:t>
            </a:r>
            <a:endParaRPr lang="en-US" altLang="en-US" sz="2400" dirty="0">
              <a:solidFill>
                <a:srgbClr val="002060"/>
              </a:solidFill>
            </a:endParaRPr>
          </a:p>
          <a:p>
            <a:pPr algn="ctr"/>
            <a:endParaRPr lang="en-US" altLang="en-US" sz="900" dirty="0">
              <a:solidFill>
                <a:srgbClr val="002060"/>
              </a:solidFill>
            </a:endParaRPr>
          </a:p>
          <a:p>
            <a:pPr algn="ctr"/>
            <a:r>
              <a:rPr lang="en-US" altLang="en-US" sz="2400" dirty="0" smtClean="0">
                <a:solidFill>
                  <a:srgbClr val="002060"/>
                </a:solidFill>
              </a:rPr>
              <a:t>Where would you put the capital of each new country?</a:t>
            </a:r>
            <a:endParaRPr lang="en-US" altLang="en-US" sz="2400" dirty="0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4419600" y="5116975"/>
            <a:ext cx="2971800" cy="1674953"/>
          </a:xfrm>
          <a:prstGeom prst="roundRect">
            <a:avLst>
              <a:gd name="adj" fmla="val 9513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2">
                <a:lumMod val="2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000" dirty="0" smtClean="0">
                <a:solidFill>
                  <a:srgbClr val="002060"/>
                </a:solidFill>
              </a:rPr>
              <a:t>PS. people might</a:t>
            </a:r>
          </a:p>
          <a:p>
            <a:pPr algn="ctr"/>
            <a:r>
              <a:rPr lang="en-US" altLang="en-US" sz="2000" dirty="0" smtClean="0">
                <a:solidFill>
                  <a:srgbClr val="002060"/>
                </a:solidFill>
              </a:rPr>
              <a:t>have airplanes now,</a:t>
            </a:r>
          </a:p>
          <a:p>
            <a:pPr algn="ctr"/>
            <a:r>
              <a:rPr lang="en-US" altLang="en-US" sz="2000" dirty="0" smtClean="0">
                <a:solidFill>
                  <a:srgbClr val="002060"/>
                </a:solidFill>
              </a:rPr>
              <a:t>but </a:t>
            </a:r>
            <a:r>
              <a:rPr lang="en-US" altLang="en-US" sz="2000" dirty="0" smtClean="0">
                <a:solidFill>
                  <a:srgbClr val="002060"/>
                </a:solidFill>
              </a:rPr>
              <a:t>they still </a:t>
            </a:r>
            <a:r>
              <a:rPr lang="en-US" altLang="en-US" sz="2000" dirty="0" smtClean="0">
                <a:solidFill>
                  <a:srgbClr val="002060"/>
                </a:solidFill>
              </a:rPr>
              <a:t>need</a:t>
            </a:r>
          </a:p>
          <a:p>
            <a:pPr algn="ctr"/>
            <a:r>
              <a:rPr lang="en-US" altLang="en-US" sz="2000" dirty="0" smtClean="0">
                <a:solidFill>
                  <a:srgbClr val="002060"/>
                </a:solidFill>
              </a:rPr>
              <a:t>food and water!</a:t>
            </a:r>
            <a:endParaRPr lang="en-US" alt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3275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4" descr="G:\0 1Today\CondConn Egypt\CndCnnNY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228600"/>
            <a:ext cx="7108825" cy="612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 bwMode="auto">
          <a:xfrm>
            <a:off x="1524000" y="3200400"/>
            <a:ext cx="4419600" cy="2672787"/>
          </a:xfrm>
          <a:prstGeom prst="roundRect">
            <a:avLst>
              <a:gd name="adj" fmla="val 9513"/>
            </a:avLst>
          </a:prstGeom>
          <a:solidFill>
            <a:srgbClr val="FF9999"/>
          </a:solidFill>
          <a:ln w="9525">
            <a:solidFill>
              <a:schemeClr val="tx2">
                <a:lumMod val="2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altLang="en-US" sz="24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2400" dirty="0" smtClean="0">
                <a:solidFill>
                  <a:srgbClr val="002060"/>
                </a:solidFill>
              </a:rPr>
              <a:t>OK</a:t>
            </a:r>
            <a:r>
              <a:rPr lang="en-US" altLang="en-US" sz="2400" dirty="0">
                <a:solidFill>
                  <a:srgbClr val="002060"/>
                </a:solidFill>
              </a:rPr>
              <a:t>, how often</a:t>
            </a:r>
          </a:p>
          <a:p>
            <a:pPr algn="ctr"/>
            <a:r>
              <a:rPr lang="en-US" altLang="en-US" sz="2400" dirty="0">
                <a:solidFill>
                  <a:srgbClr val="002060"/>
                </a:solidFill>
              </a:rPr>
              <a:t>did you change your mind</a:t>
            </a:r>
          </a:p>
          <a:p>
            <a:pPr algn="ctr"/>
            <a:r>
              <a:rPr lang="en-US" altLang="en-US" sz="2400" dirty="0">
                <a:solidFill>
                  <a:srgbClr val="002060"/>
                </a:solidFill>
              </a:rPr>
              <a:t>about where </a:t>
            </a:r>
            <a:r>
              <a:rPr lang="en-US" altLang="en-US" sz="2400" dirty="0" smtClean="0">
                <a:solidFill>
                  <a:srgbClr val="002060"/>
                </a:solidFill>
              </a:rPr>
              <a:t>to live?</a:t>
            </a:r>
            <a:endParaRPr lang="en-US" altLang="en-US" sz="2400" dirty="0">
              <a:solidFill>
                <a:srgbClr val="002060"/>
              </a:solidFill>
            </a:endParaRPr>
          </a:p>
          <a:p>
            <a:pPr algn="ctr"/>
            <a:endParaRPr lang="en-US" altLang="en-US" sz="2000" dirty="0">
              <a:solidFill>
                <a:srgbClr val="002060"/>
              </a:solidFill>
            </a:endParaRPr>
          </a:p>
          <a:p>
            <a:pPr algn="ctr"/>
            <a:r>
              <a:rPr lang="en-US" altLang="en-US" sz="2000" dirty="0">
                <a:solidFill>
                  <a:srgbClr val="002060"/>
                </a:solidFill>
              </a:rPr>
              <a:t>Why?</a:t>
            </a:r>
          </a:p>
          <a:p>
            <a:pPr algn="ctr"/>
            <a:endParaRPr lang="en-US" alt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8601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ndCnnN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228600"/>
            <a:ext cx="7112000" cy="613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 bwMode="auto">
          <a:xfrm>
            <a:off x="254643" y="4573929"/>
            <a:ext cx="4495800" cy="1981200"/>
          </a:xfrm>
          <a:prstGeom prst="round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400" dirty="0" smtClean="0">
                <a:solidFill>
                  <a:schemeClr val="accent4">
                    <a:lumMod val="25000"/>
                  </a:schemeClr>
                </a:solidFill>
              </a:rPr>
              <a:t>Here are a </a:t>
            </a:r>
            <a:r>
              <a:rPr lang="en-US" altLang="en-US" sz="2400" dirty="0">
                <a:solidFill>
                  <a:schemeClr val="accent4">
                    <a:lumMod val="25000"/>
                  </a:schemeClr>
                </a:solidFill>
              </a:rPr>
              <a:t>dozen places</a:t>
            </a:r>
          </a:p>
          <a:p>
            <a:pPr algn="ctr"/>
            <a:r>
              <a:rPr lang="en-US" altLang="en-US" sz="2400" dirty="0">
                <a:solidFill>
                  <a:schemeClr val="accent4">
                    <a:lumMod val="25000"/>
                  </a:schemeClr>
                </a:solidFill>
              </a:rPr>
              <a:t>where you might live.</a:t>
            </a:r>
          </a:p>
          <a:p>
            <a:pPr algn="ctr"/>
            <a:endParaRPr lang="en-US" altLang="en-US" sz="900" dirty="0">
              <a:solidFill>
                <a:schemeClr val="accent4">
                  <a:lumMod val="25000"/>
                </a:schemeClr>
              </a:solidFill>
            </a:endParaRPr>
          </a:p>
          <a:p>
            <a:pPr algn="ctr"/>
            <a:r>
              <a:rPr lang="en-US" altLang="en-US" sz="2400" dirty="0">
                <a:solidFill>
                  <a:schemeClr val="accent4">
                    <a:lumMod val="25000"/>
                  </a:schemeClr>
                </a:solidFill>
              </a:rPr>
              <a:t>Which would you choose? 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4343400" y="5743935"/>
            <a:ext cx="2616842" cy="992529"/>
          </a:xfrm>
          <a:prstGeom prst="round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400" dirty="0" smtClean="0">
                <a:solidFill>
                  <a:schemeClr val="accent4">
                    <a:lumMod val="25000"/>
                  </a:schemeClr>
                </a:solidFill>
              </a:rPr>
              <a:t>Discuss,</a:t>
            </a:r>
          </a:p>
          <a:p>
            <a:pPr algn="ctr"/>
            <a:r>
              <a:rPr lang="en-US" altLang="en-US" sz="2400" dirty="0" smtClean="0">
                <a:solidFill>
                  <a:schemeClr val="accent4">
                    <a:lumMod val="25000"/>
                  </a:schemeClr>
                </a:solidFill>
              </a:rPr>
              <a:t>then we’ll vote.</a:t>
            </a:r>
            <a:endParaRPr lang="en-US" altLang="en-US" sz="2400" dirty="0">
              <a:solidFill>
                <a:schemeClr val="accent4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5914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4" descr="G:\0 1Today\CondConn Egypt\CndCnnNY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228600"/>
            <a:ext cx="7108825" cy="612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 bwMode="auto">
          <a:xfrm>
            <a:off x="1524000" y="3200400"/>
            <a:ext cx="4419600" cy="2672787"/>
          </a:xfrm>
          <a:prstGeom prst="roundRect">
            <a:avLst>
              <a:gd name="adj" fmla="val 9513"/>
            </a:avLst>
          </a:prstGeom>
          <a:solidFill>
            <a:srgbClr val="FF9999"/>
          </a:solidFill>
          <a:ln w="9525">
            <a:solidFill>
              <a:schemeClr val="tx2">
                <a:lumMod val="2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altLang="en-US" sz="24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2400" dirty="0" smtClean="0">
                <a:solidFill>
                  <a:srgbClr val="002060"/>
                </a:solidFill>
              </a:rPr>
              <a:t>OK</a:t>
            </a:r>
            <a:r>
              <a:rPr lang="en-US" altLang="en-US" sz="2400" dirty="0">
                <a:solidFill>
                  <a:srgbClr val="002060"/>
                </a:solidFill>
              </a:rPr>
              <a:t>, how often</a:t>
            </a:r>
          </a:p>
          <a:p>
            <a:pPr algn="ctr"/>
            <a:r>
              <a:rPr lang="en-US" altLang="en-US" sz="2400" dirty="0">
                <a:solidFill>
                  <a:srgbClr val="002060"/>
                </a:solidFill>
              </a:rPr>
              <a:t>did you change your mind</a:t>
            </a:r>
          </a:p>
          <a:p>
            <a:pPr algn="ctr"/>
            <a:r>
              <a:rPr lang="en-US" altLang="en-US" sz="2400" dirty="0">
                <a:solidFill>
                  <a:srgbClr val="002060"/>
                </a:solidFill>
              </a:rPr>
              <a:t>about where </a:t>
            </a:r>
            <a:r>
              <a:rPr lang="en-US" altLang="en-US" sz="2400" dirty="0" smtClean="0">
                <a:solidFill>
                  <a:srgbClr val="002060"/>
                </a:solidFill>
              </a:rPr>
              <a:t>to live?</a:t>
            </a:r>
            <a:endParaRPr lang="en-US" altLang="en-US" sz="2400" dirty="0">
              <a:solidFill>
                <a:srgbClr val="002060"/>
              </a:solidFill>
            </a:endParaRPr>
          </a:p>
          <a:p>
            <a:pPr algn="ctr"/>
            <a:endParaRPr lang="en-US" altLang="en-US" sz="2000" dirty="0">
              <a:solidFill>
                <a:srgbClr val="002060"/>
              </a:solidFill>
            </a:endParaRPr>
          </a:p>
          <a:p>
            <a:pPr algn="ctr"/>
            <a:r>
              <a:rPr lang="en-US" altLang="en-US" sz="2000" dirty="0">
                <a:solidFill>
                  <a:srgbClr val="002060"/>
                </a:solidFill>
              </a:rPr>
              <a:t>Why?</a:t>
            </a:r>
          </a:p>
          <a:p>
            <a:pPr algn="ctr"/>
            <a:endParaRPr lang="en-US" altLang="en-US" sz="2000" dirty="0">
              <a:solidFill>
                <a:srgbClr val="002060"/>
              </a:solidFill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4267200" y="5116974"/>
            <a:ext cx="2362200" cy="1512425"/>
          </a:xfrm>
          <a:prstGeom prst="roundRect">
            <a:avLst>
              <a:gd name="adj" fmla="val 9513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2">
                <a:lumMod val="2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000" dirty="0" smtClean="0">
                <a:solidFill>
                  <a:srgbClr val="002060"/>
                </a:solidFill>
              </a:rPr>
              <a:t>PS. Where</a:t>
            </a:r>
          </a:p>
          <a:p>
            <a:pPr algn="ctr"/>
            <a:r>
              <a:rPr lang="en-US" altLang="en-US" sz="2000" dirty="0" smtClean="0">
                <a:solidFill>
                  <a:srgbClr val="002060"/>
                </a:solidFill>
              </a:rPr>
              <a:t>in the world</a:t>
            </a:r>
          </a:p>
          <a:p>
            <a:pPr algn="ctr"/>
            <a:r>
              <a:rPr lang="en-US" altLang="en-US" sz="2000" dirty="0" smtClean="0">
                <a:solidFill>
                  <a:srgbClr val="002060"/>
                </a:solidFill>
              </a:rPr>
              <a:t>do you think</a:t>
            </a:r>
          </a:p>
          <a:p>
            <a:pPr algn="ctr"/>
            <a:r>
              <a:rPr lang="en-US" altLang="en-US" sz="2000" dirty="0" smtClean="0">
                <a:solidFill>
                  <a:srgbClr val="002060"/>
                </a:solidFill>
              </a:rPr>
              <a:t>this might be?</a:t>
            </a:r>
            <a:endParaRPr lang="en-US" alt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0159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304800" y="238246"/>
            <a:ext cx="2971800" cy="1524000"/>
          </a:xfrm>
          <a:prstGeom prst="roundRect">
            <a:avLst>
              <a:gd name="adj" fmla="val 9513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000" dirty="0" smtClean="0">
                <a:solidFill>
                  <a:srgbClr val="002060"/>
                </a:solidFill>
              </a:rPr>
              <a:t>Rotate the map</a:t>
            </a:r>
          </a:p>
          <a:p>
            <a:pPr algn="ctr"/>
            <a:r>
              <a:rPr lang="en-US" altLang="en-US" sz="2000" dirty="0" smtClean="0">
                <a:solidFill>
                  <a:srgbClr val="002060"/>
                </a:solidFill>
              </a:rPr>
              <a:t>so that the </a:t>
            </a:r>
            <a:r>
              <a:rPr lang="en-US" altLang="en-US" sz="2000" dirty="0" smtClean="0">
                <a:solidFill>
                  <a:srgbClr val="002060"/>
                </a:solidFill>
              </a:rPr>
              <a:t>right edge</a:t>
            </a:r>
            <a:endParaRPr lang="en-US" altLang="en-US" sz="20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2000" dirty="0" smtClean="0">
                <a:solidFill>
                  <a:srgbClr val="002060"/>
                </a:solidFill>
              </a:rPr>
              <a:t>becomes the </a:t>
            </a:r>
            <a:r>
              <a:rPr lang="en-US" altLang="en-US" sz="2000" dirty="0" smtClean="0">
                <a:solidFill>
                  <a:srgbClr val="002060"/>
                </a:solidFill>
              </a:rPr>
              <a:t>top.</a:t>
            </a:r>
            <a:endParaRPr lang="en-US" altLang="en-US" sz="2000" dirty="0">
              <a:solidFill>
                <a:srgbClr val="002060"/>
              </a:solidFill>
            </a:endParaRPr>
          </a:p>
        </p:txBody>
      </p:sp>
      <p:pic>
        <p:nvPicPr>
          <p:cNvPr id="5" name="Picture 4" descr="G:\0 1Today\CondConn Egypt\CndCnnNY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73375">
            <a:off x="124676" y="2590800"/>
            <a:ext cx="39497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G:\0 1Today\CondConn Egypt\CndCnnNY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85800"/>
            <a:ext cx="39497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ent-Up Arrow 1"/>
          <p:cNvSpPr/>
          <p:nvPr/>
        </p:nvSpPr>
        <p:spPr bwMode="auto">
          <a:xfrm rot="12363501">
            <a:off x="3064520" y="2462583"/>
            <a:ext cx="1066800" cy="838200"/>
          </a:xfrm>
          <a:prstGeom prst="bent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ondConnActivityMapDecod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8600"/>
            <a:ext cx="5000625" cy="643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4" descr="G:\0 1Today\CondConn Egypt\CndCnnNY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73375">
            <a:off x="124676" y="2590800"/>
            <a:ext cx="39497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304800" y="238246"/>
            <a:ext cx="2971800" cy="1524000"/>
          </a:xfrm>
          <a:prstGeom prst="roundRect">
            <a:avLst>
              <a:gd name="adj" fmla="val 9513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000" dirty="0" smtClean="0">
                <a:solidFill>
                  <a:srgbClr val="002060"/>
                </a:solidFill>
              </a:rPr>
              <a:t>Each place</a:t>
            </a:r>
          </a:p>
          <a:p>
            <a:pPr algn="ctr"/>
            <a:r>
              <a:rPr lang="en-US" altLang="en-US" sz="2000" dirty="0" smtClean="0">
                <a:solidFill>
                  <a:srgbClr val="002060"/>
                </a:solidFill>
              </a:rPr>
              <a:t>turns out to be</a:t>
            </a:r>
          </a:p>
          <a:p>
            <a:pPr algn="ctr"/>
            <a:r>
              <a:rPr lang="en-US" altLang="en-US" sz="2000" dirty="0" smtClean="0">
                <a:solidFill>
                  <a:srgbClr val="002060"/>
                </a:solidFill>
              </a:rPr>
              <a:t>a real place</a:t>
            </a:r>
          </a:p>
          <a:p>
            <a:pPr algn="ctr"/>
            <a:r>
              <a:rPr lang="en-US" altLang="en-US" sz="2000" dirty="0" smtClean="0">
                <a:solidFill>
                  <a:srgbClr val="002060"/>
                </a:solidFill>
              </a:rPr>
              <a:t>in ancient history</a:t>
            </a:r>
            <a:r>
              <a:rPr lang="en-US" altLang="en-US" sz="2000" dirty="0" smtClean="0">
                <a:solidFill>
                  <a:srgbClr val="002060"/>
                </a:solidFill>
              </a:rPr>
              <a:t>.</a:t>
            </a:r>
            <a:endParaRPr lang="en-US" alt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5882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ondConnActivityMapDecod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8600"/>
            <a:ext cx="5000625" cy="643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 descr="EgyptSatellit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228600"/>
            <a:ext cx="3775075" cy="492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6" name="WordArt 6"/>
          <p:cNvSpPr>
            <a:spLocks noChangeArrowheads="1" noChangeShapeType="1" noTextEdit="1"/>
          </p:cNvSpPr>
          <p:nvPr/>
        </p:nvSpPr>
        <p:spPr bwMode="auto">
          <a:xfrm>
            <a:off x="3048000" y="304800"/>
            <a:ext cx="26670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FFCC"/>
                  </a:solidFill>
                  <a:round/>
                  <a:headEnd/>
                  <a:tailEnd/>
                </a:ln>
                <a:solidFill>
                  <a:srgbClr val="A5002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K</a:t>
            </a:r>
          </a:p>
        </p:txBody>
      </p:sp>
      <p:sp>
        <p:nvSpPr>
          <p:cNvPr id="56327" name="WordArt 7"/>
          <p:cNvSpPr>
            <a:spLocks noChangeArrowheads="1" noChangeShapeType="1" noTextEdit="1"/>
          </p:cNvSpPr>
          <p:nvPr/>
        </p:nvSpPr>
        <p:spPr bwMode="auto">
          <a:xfrm>
            <a:off x="2438400" y="2209800"/>
            <a:ext cx="22860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FFCC"/>
                  </a:solidFill>
                  <a:round/>
                  <a:headEnd/>
                  <a:tailEnd/>
                </a:ln>
                <a:solidFill>
                  <a:srgbClr val="A5002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L</a:t>
            </a:r>
          </a:p>
        </p:txBody>
      </p:sp>
      <p:sp>
        <p:nvSpPr>
          <p:cNvPr id="56328" name="WordArt 8"/>
          <p:cNvSpPr>
            <a:spLocks noChangeArrowheads="1" noChangeShapeType="1" noTextEdit="1"/>
          </p:cNvSpPr>
          <p:nvPr/>
        </p:nvSpPr>
        <p:spPr bwMode="auto">
          <a:xfrm>
            <a:off x="2133600" y="3886200"/>
            <a:ext cx="26670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FFCC"/>
                  </a:solidFill>
                  <a:round/>
                  <a:headEnd/>
                  <a:tailEnd/>
                </a:ln>
                <a:solidFill>
                  <a:srgbClr val="A5002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E</a:t>
            </a:r>
          </a:p>
        </p:txBody>
      </p:sp>
      <p:sp>
        <p:nvSpPr>
          <p:cNvPr id="56329" name="WordArt 9"/>
          <p:cNvSpPr>
            <a:spLocks noChangeArrowheads="1" noChangeShapeType="1" noTextEdit="1"/>
          </p:cNvSpPr>
          <p:nvPr/>
        </p:nvSpPr>
        <p:spPr bwMode="auto">
          <a:xfrm>
            <a:off x="2057400" y="3048000"/>
            <a:ext cx="26670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FFCC"/>
                  </a:solidFill>
                  <a:round/>
                  <a:headEnd/>
                  <a:tailEnd/>
                </a:ln>
                <a:solidFill>
                  <a:srgbClr val="A5002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F</a:t>
            </a:r>
          </a:p>
        </p:txBody>
      </p:sp>
      <p:sp>
        <p:nvSpPr>
          <p:cNvPr id="56330" name="WordArt 10"/>
          <p:cNvSpPr>
            <a:spLocks noChangeArrowheads="1" noChangeShapeType="1" noTextEdit="1"/>
          </p:cNvSpPr>
          <p:nvPr/>
        </p:nvSpPr>
        <p:spPr bwMode="auto">
          <a:xfrm>
            <a:off x="304800" y="1143000"/>
            <a:ext cx="26670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FFCC"/>
                  </a:solidFill>
                  <a:round/>
                  <a:headEnd/>
                  <a:tailEnd/>
                </a:ln>
                <a:solidFill>
                  <a:srgbClr val="A5002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H</a:t>
            </a:r>
          </a:p>
        </p:txBody>
      </p:sp>
      <p:sp>
        <p:nvSpPr>
          <p:cNvPr id="56331" name="WordArt 11"/>
          <p:cNvSpPr>
            <a:spLocks noChangeArrowheads="1" noChangeShapeType="1" noTextEdit="1"/>
          </p:cNvSpPr>
          <p:nvPr/>
        </p:nvSpPr>
        <p:spPr bwMode="auto">
          <a:xfrm>
            <a:off x="1447800" y="990600"/>
            <a:ext cx="15240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FFCC"/>
                  </a:solidFill>
                  <a:round/>
                  <a:headEnd/>
                  <a:tailEnd/>
                </a:ln>
                <a:solidFill>
                  <a:srgbClr val="A5002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I</a:t>
            </a:r>
          </a:p>
        </p:txBody>
      </p:sp>
      <p:sp>
        <p:nvSpPr>
          <p:cNvPr id="56332" name="WordArt 12"/>
          <p:cNvSpPr>
            <a:spLocks noChangeArrowheads="1" noChangeShapeType="1" noTextEdit="1"/>
          </p:cNvSpPr>
          <p:nvPr/>
        </p:nvSpPr>
        <p:spPr bwMode="auto">
          <a:xfrm>
            <a:off x="1066800" y="457200"/>
            <a:ext cx="15240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FFCC"/>
                  </a:solidFill>
                  <a:round/>
                  <a:headEnd/>
                  <a:tailEnd/>
                </a:ln>
                <a:solidFill>
                  <a:srgbClr val="A5002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J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152400" y="5410200"/>
            <a:ext cx="2971800" cy="1346200"/>
          </a:xfrm>
          <a:prstGeom prst="roundRect">
            <a:avLst>
              <a:gd name="adj" fmla="val 9513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000" dirty="0" smtClean="0">
                <a:solidFill>
                  <a:srgbClr val="002060"/>
                </a:solidFill>
              </a:rPr>
              <a:t>A satellite image</a:t>
            </a:r>
          </a:p>
          <a:p>
            <a:pPr algn="ctr"/>
            <a:r>
              <a:rPr lang="en-US" altLang="en-US" sz="2000" dirty="0" smtClean="0">
                <a:solidFill>
                  <a:srgbClr val="002060"/>
                </a:solidFill>
              </a:rPr>
              <a:t>shows the conditions</a:t>
            </a:r>
          </a:p>
          <a:p>
            <a:pPr algn="ctr"/>
            <a:r>
              <a:rPr lang="en-US" altLang="en-US" sz="2000" dirty="0" smtClean="0">
                <a:solidFill>
                  <a:srgbClr val="002060"/>
                </a:solidFill>
              </a:rPr>
              <a:t>around 7 places.</a:t>
            </a:r>
            <a:endParaRPr lang="en-US" altLang="en-US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ondConnActivityMapDecod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8600"/>
            <a:ext cx="5000625" cy="643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 descr="EgyptSatellit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228600"/>
            <a:ext cx="3775075" cy="492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6" name="WordArt 6"/>
          <p:cNvSpPr>
            <a:spLocks noChangeArrowheads="1" noChangeShapeType="1" noTextEdit="1"/>
          </p:cNvSpPr>
          <p:nvPr/>
        </p:nvSpPr>
        <p:spPr bwMode="auto">
          <a:xfrm>
            <a:off x="3048000" y="304800"/>
            <a:ext cx="26670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FFCC"/>
                  </a:solidFill>
                  <a:round/>
                  <a:headEnd/>
                  <a:tailEnd/>
                </a:ln>
                <a:solidFill>
                  <a:srgbClr val="A5002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K</a:t>
            </a:r>
          </a:p>
        </p:txBody>
      </p:sp>
      <p:sp>
        <p:nvSpPr>
          <p:cNvPr id="56327" name="WordArt 7"/>
          <p:cNvSpPr>
            <a:spLocks noChangeArrowheads="1" noChangeShapeType="1" noTextEdit="1"/>
          </p:cNvSpPr>
          <p:nvPr/>
        </p:nvSpPr>
        <p:spPr bwMode="auto">
          <a:xfrm>
            <a:off x="2438400" y="2209800"/>
            <a:ext cx="22860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FFCC"/>
                  </a:solidFill>
                  <a:round/>
                  <a:headEnd/>
                  <a:tailEnd/>
                </a:ln>
                <a:solidFill>
                  <a:srgbClr val="A5002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L</a:t>
            </a:r>
          </a:p>
        </p:txBody>
      </p:sp>
      <p:sp>
        <p:nvSpPr>
          <p:cNvPr id="56328" name="WordArt 8"/>
          <p:cNvSpPr>
            <a:spLocks noChangeArrowheads="1" noChangeShapeType="1" noTextEdit="1"/>
          </p:cNvSpPr>
          <p:nvPr/>
        </p:nvSpPr>
        <p:spPr bwMode="auto">
          <a:xfrm>
            <a:off x="2133600" y="3886200"/>
            <a:ext cx="26670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FFCC"/>
                  </a:solidFill>
                  <a:round/>
                  <a:headEnd/>
                  <a:tailEnd/>
                </a:ln>
                <a:solidFill>
                  <a:srgbClr val="A5002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E</a:t>
            </a:r>
          </a:p>
        </p:txBody>
      </p:sp>
      <p:sp>
        <p:nvSpPr>
          <p:cNvPr id="56329" name="WordArt 9"/>
          <p:cNvSpPr>
            <a:spLocks noChangeArrowheads="1" noChangeShapeType="1" noTextEdit="1"/>
          </p:cNvSpPr>
          <p:nvPr/>
        </p:nvSpPr>
        <p:spPr bwMode="auto">
          <a:xfrm>
            <a:off x="2057400" y="3048000"/>
            <a:ext cx="26670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FFCC"/>
                  </a:solidFill>
                  <a:round/>
                  <a:headEnd/>
                  <a:tailEnd/>
                </a:ln>
                <a:solidFill>
                  <a:srgbClr val="A5002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F</a:t>
            </a:r>
          </a:p>
        </p:txBody>
      </p:sp>
      <p:sp>
        <p:nvSpPr>
          <p:cNvPr id="56330" name="WordArt 10"/>
          <p:cNvSpPr>
            <a:spLocks noChangeArrowheads="1" noChangeShapeType="1" noTextEdit="1"/>
          </p:cNvSpPr>
          <p:nvPr/>
        </p:nvSpPr>
        <p:spPr bwMode="auto">
          <a:xfrm>
            <a:off x="304800" y="1143000"/>
            <a:ext cx="26670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FFCC"/>
                  </a:solidFill>
                  <a:round/>
                  <a:headEnd/>
                  <a:tailEnd/>
                </a:ln>
                <a:solidFill>
                  <a:srgbClr val="A5002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H</a:t>
            </a:r>
          </a:p>
        </p:txBody>
      </p:sp>
      <p:sp>
        <p:nvSpPr>
          <p:cNvPr id="56331" name="WordArt 11"/>
          <p:cNvSpPr>
            <a:spLocks noChangeArrowheads="1" noChangeShapeType="1" noTextEdit="1"/>
          </p:cNvSpPr>
          <p:nvPr/>
        </p:nvSpPr>
        <p:spPr bwMode="auto">
          <a:xfrm>
            <a:off x="1447800" y="990600"/>
            <a:ext cx="15240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FFCC"/>
                  </a:solidFill>
                  <a:round/>
                  <a:headEnd/>
                  <a:tailEnd/>
                </a:ln>
                <a:solidFill>
                  <a:srgbClr val="A5002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I</a:t>
            </a:r>
          </a:p>
        </p:txBody>
      </p:sp>
      <p:sp>
        <p:nvSpPr>
          <p:cNvPr id="56332" name="WordArt 12"/>
          <p:cNvSpPr>
            <a:spLocks noChangeArrowheads="1" noChangeShapeType="1" noTextEdit="1"/>
          </p:cNvSpPr>
          <p:nvPr/>
        </p:nvSpPr>
        <p:spPr bwMode="auto">
          <a:xfrm>
            <a:off x="1066800" y="457200"/>
            <a:ext cx="15240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FFCC"/>
                  </a:solidFill>
                  <a:round/>
                  <a:headEnd/>
                  <a:tailEnd/>
                </a:ln>
                <a:solidFill>
                  <a:srgbClr val="A5002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J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152400" y="5410200"/>
            <a:ext cx="2971800" cy="1346200"/>
          </a:xfrm>
          <a:prstGeom prst="roundRect">
            <a:avLst>
              <a:gd name="adj" fmla="val 9513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000" dirty="0" smtClean="0">
                <a:solidFill>
                  <a:srgbClr val="002060"/>
                </a:solidFill>
              </a:rPr>
              <a:t>A satellite image</a:t>
            </a:r>
          </a:p>
          <a:p>
            <a:pPr algn="ctr"/>
            <a:r>
              <a:rPr lang="en-US" altLang="en-US" sz="2000" dirty="0" smtClean="0">
                <a:solidFill>
                  <a:srgbClr val="002060"/>
                </a:solidFill>
              </a:rPr>
              <a:t>shows the conditions</a:t>
            </a:r>
          </a:p>
          <a:p>
            <a:pPr algn="ctr"/>
            <a:r>
              <a:rPr lang="en-US" altLang="en-US" sz="2000" dirty="0" smtClean="0">
                <a:solidFill>
                  <a:srgbClr val="002060"/>
                </a:solidFill>
              </a:rPr>
              <a:t>around 7 places.</a:t>
            </a:r>
            <a:endParaRPr lang="en-US" altLang="en-US" sz="2000" dirty="0">
              <a:solidFill>
                <a:srgbClr val="002060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352425" y="3382621"/>
            <a:ext cx="1581150" cy="684554"/>
          </a:xfrm>
          <a:prstGeom prst="wedgeRoundRectCallout">
            <a:avLst>
              <a:gd name="adj1" fmla="val -18637"/>
              <a:gd name="adj2" fmla="val -147035"/>
              <a:gd name="adj3" fmla="val 16667"/>
            </a:avLst>
          </a:prstGeom>
          <a:solidFill>
            <a:srgbClr val="FFFF99"/>
          </a:solidFill>
          <a:ln w="9525">
            <a:solidFill>
              <a:schemeClr val="tx2">
                <a:lumMod val="2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800" dirty="0" smtClean="0">
                <a:solidFill>
                  <a:srgbClr val="002060"/>
                </a:solidFill>
              </a:rPr>
              <a:t>Desert</a:t>
            </a:r>
            <a:endParaRPr lang="en-US" altLang="en-US" sz="2800" dirty="0">
              <a:solidFill>
                <a:srgbClr val="002060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2201842" y="1323975"/>
            <a:ext cx="1760558" cy="684554"/>
          </a:xfrm>
          <a:prstGeom prst="wedgeRoundRectCallout">
            <a:avLst>
              <a:gd name="adj1" fmla="val -77574"/>
              <a:gd name="adj2" fmla="val -104765"/>
              <a:gd name="adj3" fmla="val 16667"/>
            </a:avLst>
          </a:prstGeom>
          <a:solidFill>
            <a:srgbClr val="99FF66"/>
          </a:solidFill>
          <a:ln w="9525">
            <a:solidFill>
              <a:schemeClr val="tx2">
                <a:lumMod val="2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800" dirty="0" smtClean="0">
                <a:solidFill>
                  <a:srgbClr val="002060"/>
                </a:solidFill>
              </a:rPr>
              <a:t>Cropland</a:t>
            </a:r>
            <a:endParaRPr lang="en-US" alt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3389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ondConnActivityMapDecod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8600"/>
            <a:ext cx="5000625" cy="643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4" descr="G:\0 1Today\CondConn Egypt\CndCnnNY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90800"/>
            <a:ext cx="39497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 descr="EgyptSatellit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228600"/>
            <a:ext cx="3775075" cy="492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 descr="EgyptSatellit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7191375" cy="695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WordArt 6"/>
          <p:cNvSpPr>
            <a:spLocks noChangeArrowheads="1" noChangeShapeType="1" noTextEdit="1"/>
          </p:cNvSpPr>
          <p:nvPr/>
        </p:nvSpPr>
        <p:spPr bwMode="auto">
          <a:xfrm>
            <a:off x="2971800" y="3048000"/>
            <a:ext cx="15240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FFCC"/>
                  </a:solidFill>
                  <a:round/>
                  <a:headEnd/>
                  <a:tailEnd/>
                </a:ln>
                <a:solidFill>
                  <a:srgbClr val="A5002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I</a:t>
            </a:r>
          </a:p>
        </p:txBody>
      </p:sp>
      <p:sp>
        <p:nvSpPr>
          <p:cNvPr id="7" name="WordArt 9"/>
          <p:cNvSpPr>
            <a:spLocks noChangeArrowheads="1" noChangeShapeType="1" noTextEdit="1"/>
          </p:cNvSpPr>
          <p:nvPr/>
        </p:nvSpPr>
        <p:spPr bwMode="auto">
          <a:xfrm>
            <a:off x="3292475" y="2867025"/>
            <a:ext cx="38100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FFCC"/>
                  </a:solidFill>
                  <a:round/>
                  <a:headEnd/>
                  <a:tailEnd/>
                </a:ln>
                <a:solidFill>
                  <a:srgbClr val="A5002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C</a:t>
            </a:r>
          </a:p>
        </p:txBody>
      </p:sp>
      <p:sp>
        <p:nvSpPr>
          <p:cNvPr id="8" name="WordArt 10"/>
          <p:cNvSpPr>
            <a:spLocks noChangeArrowheads="1" noChangeShapeType="1" noTextEdit="1"/>
          </p:cNvSpPr>
          <p:nvPr/>
        </p:nvSpPr>
        <p:spPr bwMode="auto">
          <a:xfrm>
            <a:off x="1135063" y="1143000"/>
            <a:ext cx="38100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FFCC"/>
                  </a:solidFill>
                  <a:round/>
                  <a:headEnd/>
                  <a:tailEnd/>
                </a:ln>
                <a:solidFill>
                  <a:srgbClr val="A5002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</a:t>
            </a:r>
          </a:p>
        </p:txBody>
      </p:sp>
      <p:sp>
        <p:nvSpPr>
          <p:cNvPr id="2" name="Rounded Rectangular Callout 1"/>
          <p:cNvSpPr/>
          <p:nvPr/>
        </p:nvSpPr>
        <p:spPr bwMode="auto">
          <a:xfrm>
            <a:off x="3671887" y="4192246"/>
            <a:ext cx="3162300" cy="1800225"/>
          </a:xfrm>
          <a:prstGeom prst="wedgeRoundRectCallout">
            <a:avLst>
              <a:gd name="adj1" fmla="val -58899"/>
              <a:gd name="adj2" fmla="val -96310"/>
              <a:gd name="adj3" fmla="val 16667"/>
            </a:avLst>
          </a:prstGeom>
          <a:solidFill>
            <a:srgbClr val="FF9999"/>
          </a:solidFill>
          <a:ln w="9525">
            <a:solidFill>
              <a:schemeClr val="tx2">
                <a:lumMod val="2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000" dirty="0">
                <a:solidFill>
                  <a:srgbClr val="002060"/>
                </a:solidFill>
              </a:rPr>
              <a:t>Modern Cairo</a:t>
            </a:r>
          </a:p>
          <a:p>
            <a:pPr algn="ctr"/>
            <a:r>
              <a:rPr lang="en-US" altLang="en-US" sz="2000" dirty="0">
                <a:solidFill>
                  <a:srgbClr val="002060"/>
                </a:solidFill>
              </a:rPr>
              <a:t>is across the river</a:t>
            </a:r>
          </a:p>
          <a:p>
            <a:pPr algn="ctr"/>
            <a:r>
              <a:rPr lang="en-US" altLang="en-US" sz="2000" dirty="0">
                <a:solidFill>
                  <a:srgbClr val="002060"/>
                </a:solidFill>
              </a:rPr>
              <a:t>from ancient Memphis</a:t>
            </a:r>
          </a:p>
          <a:p>
            <a:pPr algn="ctr"/>
            <a:r>
              <a:rPr lang="en-US" altLang="en-US" sz="1600" dirty="0">
                <a:solidFill>
                  <a:srgbClr val="002060"/>
                </a:solidFill>
              </a:rPr>
              <a:t>(where the most famous</a:t>
            </a:r>
          </a:p>
          <a:p>
            <a:pPr algn="ctr"/>
            <a:r>
              <a:rPr lang="en-US" altLang="en-US" sz="1600" dirty="0">
                <a:solidFill>
                  <a:srgbClr val="002060"/>
                </a:solidFill>
              </a:rPr>
              <a:t>pyramids are located).</a:t>
            </a:r>
            <a:endParaRPr lang="en-US" altLang="en-US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ondConnActivityMapDecod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8600"/>
            <a:ext cx="5000625" cy="643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4" descr="G:\0 1Today\CondConn Egypt\CndCnnNY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90800"/>
            <a:ext cx="39497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 descr="EgyptSatellit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228600"/>
            <a:ext cx="3775075" cy="492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 descr="EgyptSatellit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7191375" cy="695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WordArt 6"/>
          <p:cNvSpPr>
            <a:spLocks noChangeArrowheads="1" noChangeShapeType="1" noTextEdit="1"/>
          </p:cNvSpPr>
          <p:nvPr/>
        </p:nvSpPr>
        <p:spPr bwMode="auto">
          <a:xfrm>
            <a:off x="2971800" y="3048000"/>
            <a:ext cx="15240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FFCC"/>
                  </a:solidFill>
                  <a:round/>
                  <a:headEnd/>
                  <a:tailEnd/>
                </a:ln>
                <a:solidFill>
                  <a:srgbClr val="A5002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I</a:t>
            </a:r>
          </a:p>
        </p:txBody>
      </p:sp>
      <p:sp>
        <p:nvSpPr>
          <p:cNvPr id="7" name="WordArt 9"/>
          <p:cNvSpPr>
            <a:spLocks noChangeArrowheads="1" noChangeShapeType="1" noTextEdit="1"/>
          </p:cNvSpPr>
          <p:nvPr/>
        </p:nvSpPr>
        <p:spPr bwMode="auto">
          <a:xfrm>
            <a:off x="3292475" y="2867025"/>
            <a:ext cx="38100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FFCC"/>
                  </a:solidFill>
                  <a:round/>
                  <a:headEnd/>
                  <a:tailEnd/>
                </a:ln>
                <a:solidFill>
                  <a:srgbClr val="A5002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C</a:t>
            </a:r>
          </a:p>
        </p:txBody>
      </p:sp>
      <p:sp>
        <p:nvSpPr>
          <p:cNvPr id="8" name="WordArt 10"/>
          <p:cNvSpPr>
            <a:spLocks noChangeArrowheads="1" noChangeShapeType="1" noTextEdit="1"/>
          </p:cNvSpPr>
          <p:nvPr/>
        </p:nvSpPr>
        <p:spPr bwMode="auto">
          <a:xfrm>
            <a:off x="1135063" y="1143000"/>
            <a:ext cx="38100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FFCC"/>
                  </a:solidFill>
                  <a:round/>
                  <a:headEnd/>
                  <a:tailEnd/>
                </a:ln>
                <a:solidFill>
                  <a:srgbClr val="A5002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</a:t>
            </a: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3673474" y="381001"/>
            <a:ext cx="3336925" cy="1676400"/>
          </a:xfrm>
          <a:prstGeom prst="wedgeRoundRectCallout">
            <a:avLst>
              <a:gd name="adj1" fmla="val -111046"/>
              <a:gd name="adj2" fmla="val 1191"/>
              <a:gd name="adj3" fmla="val 16667"/>
            </a:avLst>
          </a:prstGeom>
          <a:solidFill>
            <a:srgbClr val="FF9999"/>
          </a:solidFill>
          <a:ln w="9525">
            <a:solidFill>
              <a:schemeClr val="tx2">
                <a:lumMod val="2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000" dirty="0" smtClean="0">
                <a:solidFill>
                  <a:srgbClr val="002060"/>
                </a:solidFill>
              </a:rPr>
              <a:t>The ancient port </a:t>
            </a:r>
          </a:p>
          <a:p>
            <a:pPr algn="ctr"/>
            <a:r>
              <a:rPr lang="en-US" altLang="en-US" sz="2000" dirty="0" smtClean="0">
                <a:solidFill>
                  <a:srgbClr val="002060"/>
                </a:solidFill>
              </a:rPr>
              <a:t>of Alexandria</a:t>
            </a:r>
          </a:p>
          <a:p>
            <a:pPr algn="ctr"/>
            <a:r>
              <a:rPr lang="en-US" altLang="en-US" sz="2000" dirty="0" smtClean="0">
                <a:solidFill>
                  <a:srgbClr val="002060"/>
                </a:solidFill>
              </a:rPr>
              <a:t>is also right at the edge</a:t>
            </a:r>
          </a:p>
          <a:p>
            <a:pPr algn="ctr"/>
            <a:r>
              <a:rPr lang="en-US" altLang="en-US" sz="2000" dirty="0" smtClean="0">
                <a:solidFill>
                  <a:srgbClr val="002060"/>
                </a:solidFill>
              </a:rPr>
              <a:t>of the fertile Nile Delta</a:t>
            </a:r>
            <a:r>
              <a:rPr lang="en-US" altLang="en-US" sz="1600" dirty="0" smtClean="0">
                <a:solidFill>
                  <a:srgbClr val="002060"/>
                </a:solidFill>
              </a:rPr>
              <a:t>.</a:t>
            </a:r>
            <a:endParaRPr lang="en-US" altLang="en-U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506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ondConnActivityMapDecod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8600"/>
            <a:ext cx="5000625" cy="643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4" descr="G:\0 1Today\CondConn Egypt\CndCnnNY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90800"/>
            <a:ext cx="39497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 descr="EgyptSatellit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228600"/>
            <a:ext cx="3775075" cy="492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 descr="EgyptSatellit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7191375" cy="695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WordArt 6"/>
          <p:cNvSpPr>
            <a:spLocks noChangeArrowheads="1" noChangeShapeType="1" noTextEdit="1"/>
          </p:cNvSpPr>
          <p:nvPr/>
        </p:nvSpPr>
        <p:spPr bwMode="auto">
          <a:xfrm>
            <a:off x="2971800" y="3048000"/>
            <a:ext cx="15240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FFCC"/>
                  </a:solidFill>
                  <a:round/>
                  <a:headEnd/>
                  <a:tailEnd/>
                </a:ln>
                <a:solidFill>
                  <a:srgbClr val="A5002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I</a:t>
            </a:r>
          </a:p>
        </p:txBody>
      </p:sp>
      <p:sp>
        <p:nvSpPr>
          <p:cNvPr id="7" name="WordArt 9"/>
          <p:cNvSpPr>
            <a:spLocks noChangeArrowheads="1" noChangeShapeType="1" noTextEdit="1"/>
          </p:cNvSpPr>
          <p:nvPr/>
        </p:nvSpPr>
        <p:spPr bwMode="auto">
          <a:xfrm>
            <a:off x="3292475" y="2867025"/>
            <a:ext cx="38100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FFCC"/>
                  </a:solidFill>
                  <a:round/>
                  <a:headEnd/>
                  <a:tailEnd/>
                </a:ln>
                <a:solidFill>
                  <a:srgbClr val="A5002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C</a:t>
            </a:r>
          </a:p>
        </p:txBody>
      </p:sp>
      <p:sp>
        <p:nvSpPr>
          <p:cNvPr id="8" name="WordArt 10"/>
          <p:cNvSpPr>
            <a:spLocks noChangeArrowheads="1" noChangeShapeType="1" noTextEdit="1"/>
          </p:cNvSpPr>
          <p:nvPr/>
        </p:nvSpPr>
        <p:spPr bwMode="auto">
          <a:xfrm>
            <a:off x="1135063" y="1143000"/>
            <a:ext cx="38100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FFCC"/>
                  </a:solidFill>
                  <a:round/>
                  <a:headEnd/>
                  <a:tailEnd/>
                </a:ln>
                <a:solidFill>
                  <a:srgbClr val="A5002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</a:t>
            </a: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3673474" y="381001"/>
            <a:ext cx="3336925" cy="1676400"/>
          </a:xfrm>
          <a:prstGeom prst="wedgeRoundRectCallout">
            <a:avLst>
              <a:gd name="adj1" fmla="val -111046"/>
              <a:gd name="adj2" fmla="val 1191"/>
              <a:gd name="adj3" fmla="val 16667"/>
            </a:avLst>
          </a:prstGeom>
          <a:solidFill>
            <a:srgbClr val="FF9999"/>
          </a:solidFill>
          <a:ln w="9525">
            <a:solidFill>
              <a:schemeClr val="tx2">
                <a:lumMod val="2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000" dirty="0" smtClean="0">
                <a:solidFill>
                  <a:srgbClr val="002060"/>
                </a:solidFill>
              </a:rPr>
              <a:t>The ancient port </a:t>
            </a:r>
          </a:p>
          <a:p>
            <a:pPr algn="ctr"/>
            <a:r>
              <a:rPr lang="en-US" altLang="en-US" sz="2000" dirty="0" smtClean="0">
                <a:solidFill>
                  <a:srgbClr val="002060"/>
                </a:solidFill>
              </a:rPr>
              <a:t>of Alexandria</a:t>
            </a:r>
          </a:p>
          <a:p>
            <a:pPr algn="ctr"/>
            <a:r>
              <a:rPr lang="en-US" altLang="en-US" sz="2000" dirty="0" smtClean="0">
                <a:solidFill>
                  <a:srgbClr val="002060"/>
                </a:solidFill>
              </a:rPr>
              <a:t>is also right at the edge</a:t>
            </a:r>
          </a:p>
          <a:p>
            <a:pPr algn="ctr"/>
            <a:r>
              <a:rPr lang="en-US" altLang="en-US" sz="2000" dirty="0" smtClean="0">
                <a:solidFill>
                  <a:srgbClr val="002060"/>
                </a:solidFill>
              </a:rPr>
              <a:t>of the fertile Nile Delta</a:t>
            </a:r>
            <a:r>
              <a:rPr lang="en-US" altLang="en-US" sz="1600" dirty="0" smtClean="0">
                <a:solidFill>
                  <a:srgbClr val="002060"/>
                </a:solidFill>
              </a:rPr>
              <a:t>.</a:t>
            </a:r>
            <a:endParaRPr lang="en-US" altLang="en-US" sz="1600" dirty="0">
              <a:solidFill>
                <a:srgbClr val="00206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4495800" y="1922462"/>
            <a:ext cx="2595461" cy="2370138"/>
          </a:xfrm>
          <a:prstGeom prst="roundRect">
            <a:avLst>
              <a:gd name="adj" fmla="val 9513"/>
            </a:avLst>
          </a:prstGeom>
          <a:solidFill>
            <a:srgbClr val="FF9999"/>
          </a:solidFill>
          <a:ln w="9525">
            <a:solidFill>
              <a:schemeClr val="tx2">
                <a:lumMod val="2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en-US" altLang="en-US" sz="1600" dirty="0" smtClean="0">
                <a:solidFill>
                  <a:srgbClr val="002060"/>
                </a:solidFill>
              </a:rPr>
              <a:t>It was named for</a:t>
            </a:r>
          </a:p>
          <a:p>
            <a:pPr algn="ctr">
              <a:lnSpc>
                <a:spcPct val="120000"/>
              </a:lnSpc>
            </a:pPr>
            <a:r>
              <a:rPr lang="en-US" altLang="en-US" sz="1600" dirty="0" smtClean="0">
                <a:solidFill>
                  <a:srgbClr val="002060"/>
                </a:solidFill>
              </a:rPr>
              <a:t>Alexander the Great,</a:t>
            </a:r>
          </a:p>
          <a:p>
            <a:pPr algn="ctr">
              <a:lnSpc>
                <a:spcPct val="120000"/>
              </a:lnSpc>
            </a:pPr>
            <a:r>
              <a:rPr lang="en-US" altLang="en-US" sz="1600" dirty="0" smtClean="0">
                <a:solidFill>
                  <a:srgbClr val="002060"/>
                </a:solidFill>
              </a:rPr>
              <a:t>and it was one</a:t>
            </a:r>
          </a:p>
          <a:p>
            <a:pPr algn="ctr">
              <a:lnSpc>
                <a:spcPct val="120000"/>
              </a:lnSpc>
            </a:pPr>
            <a:r>
              <a:rPr lang="en-US" altLang="en-US" sz="1600" dirty="0" smtClean="0">
                <a:solidFill>
                  <a:srgbClr val="002060"/>
                </a:solidFill>
              </a:rPr>
              <a:t>of the largest cities</a:t>
            </a:r>
          </a:p>
          <a:p>
            <a:pPr algn="ctr">
              <a:lnSpc>
                <a:spcPct val="120000"/>
              </a:lnSpc>
            </a:pPr>
            <a:r>
              <a:rPr lang="en-US" altLang="en-US" sz="1600" dirty="0" smtClean="0">
                <a:solidFill>
                  <a:srgbClr val="002060"/>
                </a:solidFill>
              </a:rPr>
              <a:t>in the entire world</a:t>
            </a:r>
          </a:p>
          <a:p>
            <a:pPr algn="ctr">
              <a:lnSpc>
                <a:spcPct val="120000"/>
              </a:lnSpc>
            </a:pPr>
            <a:r>
              <a:rPr lang="en-US" altLang="en-US" sz="1600" dirty="0" smtClean="0">
                <a:solidFill>
                  <a:srgbClr val="002060"/>
                </a:solidFill>
              </a:rPr>
              <a:t>during the time</a:t>
            </a:r>
          </a:p>
          <a:p>
            <a:pPr algn="ctr">
              <a:lnSpc>
                <a:spcPct val="120000"/>
              </a:lnSpc>
            </a:pPr>
            <a:r>
              <a:rPr lang="en-US" altLang="en-US" sz="1600" dirty="0" smtClean="0">
                <a:solidFill>
                  <a:srgbClr val="002060"/>
                </a:solidFill>
              </a:rPr>
              <a:t>of the Roman Empire.</a:t>
            </a:r>
            <a:endParaRPr lang="en-US" altLang="en-U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8640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ondConnActivityMapDecod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8600"/>
            <a:ext cx="5000625" cy="643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4" descr="G:\0 1Today\CondConn Egypt\CndCnnNY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90800"/>
            <a:ext cx="39497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 descr="EgyptSatellit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228600"/>
            <a:ext cx="3775075" cy="492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 descr="EgyptSatellit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7191375" cy="695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WordArt 6"/>
          <p:cNvSpPr>
            <a:spLocks noChangeArrowheads="1" noChangeShapeType="1" noTextEdit="1"/>
          </p:cNvSpPr>
          <p:nvPr/>
        </p:nvSpPr>
        <p:spPr bwMode="auto">
          <a:xfrm>
            <a:off x="2971800" y="3048000"/>
            <a:ext cx="15240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FFCC"/>
                  </a:solidFill>
                  <a:round/>
                  <a:headEnd/>
                  <a:tailEnd/>
                </a:ln>
                <a:solidFill>
                  <a:srgbClr val="A5002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I</a:t>
            </a:r>
          </a:p>
        </p:txBody>
      </p:sp>
      <p:sp>
        <p:nvSpPr>
          <p:cNvPr id="36871" name="WordArt 9"/>
          <p:cNvSpPr>
            <a:spLocks noChangeArrowheads="1" noChangeShapeType="1" noTextEdit="1"/>
          </p:cNvSpPr>
          <p:nvPr/>
        </p:nvSpPr>
        <p:spPr bwMode="auto">
          <a:xfrm>
            <a:off x="3292475" y="2867025"/>
            <a:ext cx="38100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FFCC"/>
                  </a:solidFill>
                  <a:round/>
                  <a:headEnd/>
                  <a:tailEnd/>
                </a:ln>
                <a:solidFill>
                  <a:srgbClr val="A5002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C</a:t>
            </a:r>
          </a:p>
        </p:txBody>
      </p:sp>
      <p:sp>
        <p:nvSpPr>
          <p:cNvPr id="36872" name="WordArt 10"/>
          <p:cNvSpPr>
            <a:spLocks noChangeArrowheads="1" noChangeShapeType="1" noTextEdit="1"/>
          </p:cNvSpPr>
          <p:nvPr/>
        </p:nvSpPr>
        <p:spPr bwMode="auto">
          <a:xfrm>
            <a:off x="1135063" y="1143000"/>
            <a:ext cx="38100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FFCC"/>
                  </a:solidFill>
                  <a:round/>
                  <a:headEnd/>
                  <a:tailEnd/>
                </a:ln>
                <a:solidFill>
                  <a:srgbClr val="A5002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1487126" y="1676400"/>
            <a:ext cx="5570537" cy="4419600"/>
          </a:xfrm>
          <a:prstGeom prst="roundRect">
            <a:avLst>
              <a:gd name="adj" fmla="val 9513"/>
            </a:avLst>
          </a:prstGeom>
          <a:solidFill>
            <a:srgbClr val="FF9999"/>
          </a:solidFill>
          <a:ln w="9525">
            <a:solidFill>
              <a:schemeClr val="tx2">
                <a:lumMod val="2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3600" b="1" dirty="0">
                <a:solidFill>
                  <a:srgbClr val="002060"/>
                </a:solidFill>
              </a:rPr>
              <a:t>Conclusion</a:t>
            </a:r>
          </a:p>
          <a:p>
            <a:pPr algn="ctr"/>
            <a:endParaRPr lang="en-US" altLang="en-US" sz="900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altLang="en-US" sz="2400" dirty="0">
                <a:solidFill>
                  <a:srgbClr val="002060"/>
                </a:solidFill>
              </a:rPr>
              <a:t>If </a:t>
            </a:r>
            <a:r>
              <a:rPr lang="en-US" altLang="en-US" sz="2400" dirty="0" smtClean="0">
                <a:solidFill>
                  <a:srgbClr val="002060"/>
                </a:solidFill>
              </a:rPr>
              <a:t>you look </a:t>
            </a:r>
            <a:r>
              <a:rPr lang="en-US" altLang="en-US" sz="2400" dirty="0">
                <a:solidFill>
                  <a:srgbClr val="002060"/>
                </a:solidFill>
              </a:rPr>
              <a:t>at history</a:t>
            </a:r>
          </a:p>
          <a:p>
            <a:pPr algn="ctr">
              <a:lnSpc>
                <a:spcPct val="120000"/>
              </a:lnSpc>
            </a:pPr>
            <a:r>
              <a:rPr lang="en-US" altLang="en-US" sz="2400" dirty="0">
                <a:solidFill>
                  <a:srgbClr val="002060"/>
                </a:solidFill>
              </a:rPr>
              <a:t>as the result of decisions</a:t>
            </a:r>
          </a:p>
          <a:p>
            <a:pPr algn="ctr">
              <a:lnSpc>
                <a:spcPct val="120000"/>
              </a:lnSpc>
            </a:pPr>
            <a:r>
              <a:rPr lang="en-US" altLang="en-US" sz="2400" dirty="0">
                <a:solidFill>
                  <a:srgbClr val="002060"/>
                </a:solidFill>
              </a:rPr>
              <a:t>that people made </a:t>
            </a:r>
          </a:p>
          <a:p>
            <a:pPr algn="ctr">
              <a:lnSpc>
                <a:spcPct val="120000"/>
              </a:lnSpc>
            </a:pPr>
            <a:r>
              <a:rPr lang="en-US" altLang="en-US" sz="2400" dirty="0">
                <a:solidFill>
                  <a:srgbClr val="002060"/>
                </a:solidFill>
              </a:rPr>
              <a:t>in their environment, </a:t>
            </a:r>
          </a:p>
          <a:p>
            <a:pPr algn="ctr">
              <a:lnSpc>
                <a:spcPct val="120000"/>
              </a:lnSpc>
            </a:pPr>
            <a:endParaRPr lang="en-US" altLang="en-US" sz="900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altLang="en-US" sz="2400" dirty="0">
                <a:solidFill>
                  <a:srgbClr val="002060"/>
                </a:solidFill>
              </a:rPr>
              <a:t>it engages more “brainpower,”</a:t>
            </a:r>
          </a:p>
          <a:p>
            <a:pPr algn="ctr">
              <a:lnSpc>
                <a:spcPct val="120000"/>
              </a:lnSpc>
            </a:pPr>
            <a:r>
              <a:rPr lang="en-US" altLang="en-US" sz="2400" dirty="0">
                <a:solidFill>
                  <a:srgbClr val="002060"/>
                </a:solidFill>
              </a:rPr>
              <a:t>and </a:t>
            </a:r>
            <a:r>
              <a:rPr lang="en-US" altLang="en-US" sz="2400" dirty="0" smtClean="0">
                <a:solidFill>
                  <a:srgbClr val="002060"/>
                </a:solidFill>
              </a:rPr>
              <a:t>is much easier to remember.</a:t>
            </a:r>
            <a:endParaRPr lang="en-US" altLang="en-US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ondConnActivityMapDecod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8600"/>
            <a:ext cx="5000625" cy="643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152400" y="1981200"/>
            <a:ext cx="3505200" cy="3810000"/>
          </a:xfrm>
          <a:prstGeom prst="roundRect">
            <a:avLst>
              <a:gd name="adj" fmla="val 9513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2">
                <a:lumMod val="2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400" dirty="0" smtClean="0">
                <a:solidFill>
                  <a:srgbClr val="002060"/>
                </a:solidFill>
              </a:rPr>
              <a:t>The </a:t>
            </a:r>
            <a:r>
              <a:rPr lang="en-US" altLang="en-US" sz="2400" dirty="0">
                <a:solidFill>
                  <a:srgbClr val="002060"/>
                </a:solidFill>
              </a:rPr>
              <a:t>location</a:t>
            </a:r>
          </a:p>
          <a:p>
            <a:pPr algn="ctr"/>
            <a:r>
              <a:rPr lang="en-US" altLang="en-US" sz="2400" dirty="0">
                <a:solidFill>
                  <a:srgbClr val="002060"/>
                </a:solidFill>
              </a:rPr>
              <a:t>of nearly every</a:t>
            </a:r>
          </a:p>
          <a:p>
            <a:pPr algn="ctr"/>
            <a:r>
              <a:rPr lang="en-US" altLang="en-US" sz="2400" dirty="0">
                <a:solidFill>
                  <a:srgbClr val="002060"/>
                </a:solidFill>
              </a:rPr>
              <a:t>important </a:t>
            </a:r>
            <a:r>
              <a:rPr lang="en-US" altLang="en-US" sz="2400" dirty="0" smtClean="0">
                <a:solidFill>
                  <a:srgbClr val="002060"/>
                </a:solidFill>
              </a:rPr>
              <a:t>place</a:t>
            </a:r>
            <a:endParaRPr lang="en-US" altLang="en-US" sz="2400" dirty="0">
              <a:solidFill>
                <a:srgbClr val="002060"/>
              </a:solidFill>
            </a:endParaRPr>
          </a:p>
          <a:p>
            <a:pPr algn="ctr"/>
            <a:r>
              <a:rPr lang="en-US" altLang="en-US" sz="2400" dirty="0">
                <a:solidFill>
                  <a:srgbClr val="002060"/>
                </a:solidFill>
              </a:rPr>
              <a:t>in the ancient world</a:t>
            </a:r>
          </a:p>
          <a:p>
            <a:pPr algn="ctr"/>
            <a:r>
              <a:rPr lang="en-US" altLang="en-US" sz="2400" dirty="0">
                <a:solidFill>
                  <a:srgbClr val="002060"/>
                </a:solidFill>
              </a:rPr>
              <a:t>makes sense when</a:t>
            </a:r>
          </a:p>
          <a:p>
            <a:pPr algn="ctr"/>
            <a:r>
              <a:rPr lang="en-US" altLang="en-US" sz="2400" dirty="0">
                <a:solidFill>
                  <a:srgbClr val="002060"/>
                </a:solidFill>
              </a:rPr>
              <a:t>you look at the world</a:t>
            </a:r>
          </a:p>
          <a:p>
            <a:pPr algn="ctr"/>
            <a:r>
              <a:rPr lang="en-US" altLang="en-US" sz="2400" dirty="0">
                <a:solidFill>
                  <a:srgbClr val="002060"/>
                </a:solidFill>
              </a:rPr>
              <a:t>through their </a:t>
            </a:r>
            <a:r>
              <a:rPr lang="en-US" altLang="en-US" sz="2400" dirty="0" smtClean="0">
                <a:solidFill>
                  <a:srgbClr val="002060"/>
                </a:solidFill>
              </a:rPr>
              <a:t>eyes,</a:t>
            </a:r>
          </a:p>
          <a:p>
            <a:pPr algn="ctr"/>
            <a:r>
              <a:rPr lang="en-US" altLang="en-US" sz="2400" dirty="0" smtClean="0">
                <a:solidFill>
                  <a:srgbClr val="002060"/>
                </a:solidFill>
              </a:rPr>
              <a:t>in their time.</a:t>
            </a:r>
            <a:endParaRPr lang="en-US" altLang="en-US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3505200" y="2895600"/>
            <a:ext cx="2616842" cy="992529"/>
          </a:xfrm>
          <a:prstGeom prst="round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400" dirty="0" smtClean="0">
                <a:solidFill>
                  <a:schemeClr val="accent4">
                    <a:lumMod val="25000"/>
                  </a:schemeClr>
                </a:solidFill>
              </a:rPr>
              <a:t>Vote</a:t>
            </a:r>
            <a:endParaRPr lang="en-US" altLang="en-US" sz="2400" dirty="0">
              <a:solidFill>
                <a:schemeClr val="accent4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4724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ondConnActivityMapDecod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8600"/>
            <a:ext cx="5000625" cy="643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152400" y="1981200"/>
            <a:ext cx="3505200" cy="3810000"/>
          </a:xfrm>
          <a:prstGeom prst="roundRect">
            <a:avLst>
              <a:gd name="adj" fmla="val 9513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2">
                <a:lumMod val="2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400" dirty="0" smtClean="0">
                <a:solidFill>
                  <a:srgbClr val="002060"/>
                </a:solidFill>
              </a:rPr>
              <a:t>The </a:t>
            </a:r>
            <a:r>
              <a:rPr lang="en-US" altLang="en-US" sz="2400" dirty="0">
                <a:solidFill>
                  <a:srgbClr val="002060"/>
                </a:solidFill>
              </a:rPr>
              <a:t>location</a:t>
            </a:r>
          </a:p>
          <a:p>
            <a:pPr algn="ctr"/>
            <a:r>
              <a:rPr lang="en-US" altLang="en-US" sz="2400" dirty="0">
                <a:solidFill>
                  <a:srgbClr val="002060"/>
                </a:solidFill>
              </a:rPr>
              <a:t>of nearly every</a:t>
            </a:r>
          </a:p>
          <a:p>
            <a:pPr algn="ctr"/>
            <a:r>
              <a:rPr lang="en-US" altLang="en-US" sz="2400" dirty="0">
                <a:solidFill>
                  <a:srgbClr val="002060"/>
                </a:solidFill>
              </a:rPr>
              <a:t>important </a:t>
            </a:r>
            <a:r>
              <a:rPr lang="en-US" altLang="en-US" sz="2400" dirty="0" smtClean="0">
                <a:solidFill>
                  <a:srgbClr val="002060"/>
                </a:solidFill>
              </a:rPr>
              <a:t>place</a:t>
            </a:r>
            <a:endParaRPr lang="en-US" altLang="en-US" sz="2400" dirty="0">
              <a:solidFill>
                <a:srgbClr val="002060"/>
              </a:solidFill>
            </a:endParaRPr>
          </a:p>
          <a:p>
            <a:pPr algn="ctr"/>
            <a:r>
              <a:rPr lang="en-US" altLang="en-US" sz="2400" dirty="0">
                <a:solidFill>
                  <a:srgbClr val="002060"/>
                </a:solidFill>
              </a:rPr>
              <a:t>in the ancient world</a:t>
            </a:r>
          </a:p>
          <a:p>
            <a:pPr algn="ctr"/>
            <a:r>
              <a:rPr lang="en-US" altLang="en-US" sz="2400" dirty="0">
                <a:solidFill>
                  <a:srgbClr val="002060"/>
                </a:solidFill>
              </a:rPr>
              <a:t>makes sense when</a:t>
            </a:r>
          </a:p>
          <a:p>
            <a:pPr algn="ctr"/>
            <a:r>
              <a:rPr lang="en-US" altLang="en-US" sz="2400" dirty="0">
                <a:solidFill>
                  <a:srgbClr val="002060"/>
                </a:solidFill>
              </a:rPr>
              <a:t>you look at the world</a:t>
            </a:r>
          </a:p>
          <a:p>
            <a:pPr algn="ctr"/>
            <a:r>
              <a:rPr lang="en-US" altLang="en-US" sz="2400" dirty="0">
                <a:solidFill>
                  <a:srgbClr val="002060"/>
                </a:solidFill>
              </a:rPr>
              <a:t>through their </a:t>
            </a:r>
            <a:r>
              <a:rPr lang="en-US" altLang="en-US" sz="2400" dirty="0" smtClean="0">
                <a:solidFill>
                  <a:srgbClr val="002060"/>
                </a:solidFill>
              </a:rPr>
              <a:t>eyes,</a:t>
            </a:r>
          </a:p>
          <a:p>
            <a:pPr algn="ctr"/>
            <a:r>
              <a:rPr lang="en-US" altLang="en-US" sz="2400" dirty="0" smtClean="0">
                <a:solidFill>
                  <a:srgbClr val="002060"/>
                </a:solidFill>
              </a:rPr>
              <a:t>in their time.</a:t>
            </a:r>
            <a:endParaRPr lang="en-US" altLang="en-US" sz="2400" dirty="0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971800" y="5118100"/>
            <a:ext cx="5943600" cy="1435100"/>
          </a:xfrm>
          <a:prstGeom prst="roundRect">
            <a:avLst>
              <a:gd name="adj" fmla="val 9513"/>
            </a:avLst>
          </a:prstGeom>
          <a:solidFill>
            <a:srgbClr val="FF9999"/>
          </a:solidFill>
          <a:ln w="9525">
            <a:solidFill>
              <a:schemeClr val="tx2">
                <a:lumMod val="2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000" dirty="0" smtClean="0">
                <a:solidFill>
                  <a:srgbClr val="002060"/>
                </a:solidFill>
              </a:rPr>
              <a:t>And the principles that guided their decisions</a:t>
            </a:r>
          </a:p>
          <a:p>
            <a:pPr algn="ctr"/>
            <a:r>
              <a:rPr lang="en-US" altLang="en-US" sz="2000" dirty="0" smtClean="0">
                <a:solidFill>
                  <a:srgbClr val="002060"/>
                </a:solidFill>
              </a:rPr>
              <a:t>can still help us make decisions today.</a:t>
            </a:r>
          </a:p>
          <a:p>
            <a:pPr algn="ctr"/>
            <a:endParaRPr lang="en-US" altLang="en-US" sz="9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2000" dirty="0" smtClean="0">
                <a:solidFill>
                  <a:srgbClr val="002060"/>
                </a:solidFill>
              </a:rPr>
              <a:t>That’s what social studies is about!</a:t>
            </a:r>
            <a:endParaRPr lang="en-US" alt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9262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00200" y="1447800"/>
            <a:ext cx="5943600" cy="4648200"/>
          </a:xfrm>
          <a:prstGeom prst="roundRect">
            <a:avLst>
              <a:gd name="adj" fmla="val 7831"/>
            </a:avLst>
          </a:prstGeom>
          <a:solidFill>
            <a:srgbClr val="2A08A8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</a:t>
            </a:r>
            <a:r>
              <a:rPr lang="en-US" sz="140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2019, </a:t>
            </a: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 </a:t>
            </a:r>
            <a:r>
              <a:rPr lang="en-US" sz="1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Gersmehl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0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 who saw this presentation at a workshop</a:t>
            </a:r>
          </a:p>
          <a:p>
            <a:pPr algn="ctr"/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downloaded it from our internet site have permission</a:t>
            </a:r>
          </a:p>
          <a:p>
            <a:pPr algn="ctr"/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make a copy on their own computers for these purposes: </a:t>
            </a:r>
            <a:endParaRPr lang="en-US" sz="14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5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1</a:t>
            </a: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to help them review the workshop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endParaRPr lang="en-US" sz="5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2</a:t>
            </a: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to show the presentation in their own classrooms, </a:t>
            </a:r>
            <a:b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at </a:t>
            </a: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sessions they present at teacher conferences,</a:t>
            </a:r>
            <a:b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or </a:t>
            </a: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administrators in their own school or district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endParaRPr lang="en-US" sz="5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3</a:t>
            </a: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to use individual frames (with attribution)</a:t>
            </a:r>
            <a:b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in </a:t>
            </a: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own class or conference presentations.</a:t>
            </a:r>
          </a:p>
          <a:p>
            <a:pPr algn="ctr"/>
            <a:endParaRPr lang="en-US" sz="10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permission for </a:t>
            </a:r>
            <a:r>
              <a:rPr lang="en-US" sz="1400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other use, </a:t>
            </a:r>
          </a:p>
          <a:p>
            <a:pPr algn="ctr"/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 posting frames on a personal blog</a:t>
            </a:r>
            <a:b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uploading to any network or website</a:t>
            </a:r>
            <a:b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can be accessed from outside your school, </a:t>
            </a:r>
          </a:p>
          <a:p>
            <a:pPr algn="ctr"/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 pgersmehl@gmail.com,</a:t>
            </a:r>
            <a:b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carol.gersmehl@gmail.com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190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28600" y="1828800"/>
            <a:ext cx="8534400" cy="990600"/>
          </a:xfrm>
        </p:spPr>
        <p:txBody>
          <a:bodyPr>
            <a:noAutofit/>
          </a:bodyPr>
          <a:lstStyle/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FFFF"/>
                </a:solidFill>
                <a:latin typeface="Comic Sans MS" pitchFamily="66" charset="0"/>
              </a:rPr>
              <a:t>Asking you to vote after looking at a simple map</a:t>
            </a:r>
          </a:p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FFFF"/>
                </a:solidFill>
                <a:latin typeface="Comic Sans MS" pitchFamily="66" charset="0"/>
              </a:rPr>
              <a:t>exposes a basic problem with democracy: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914400" y="4114800"/>
            <a:ext cx="3886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>
                <a:solidFill>
                  <a:srgbClr val="FFC000"/>
                </a:solidFill>
                <a:latin typeface="Comic Sans MS" pitchFamily="66" charset="0"/>
              </a:rPr>
              <a:t>Disadvantage ?</a:t>
            </a:r>
            <a:endParaRPr lang="en-US" sz="2400" dirty="0">
              <a:solidFill>
                <a:schemeClr val="tx1">
                  <a:tint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914400" y="3048000"/>
            <a:ext cx="2819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>
                <a:solidFill>
                  <a:srgbClr val="92D050"/>
                </a:solidFill>
                <a:latin typeface="Comic Sans MS" pitchFamily="66" charset="0"/>
              </a:rPr>
              <a:t>Advantage</a:t>
            </a: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:</a:t>
            </a:r>
            <a:endParaRPr lang="en-US" sz="2600" dirty="0">
              <a:solidFill>
                <a:schemeClr val="tx1">
                  <a:tint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ouds">
  <a:themeElements>
    <a:clrScheme name="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1167</TotalTime>
  <Words>2464</Words>
  <Application>Microsoft Office PowerPoint</Application>
  <PresentationFormat>On-screen Show (4:3)</PresentationFormat>
  <Paragraphs>631</Paragraphs>
  <Slides>82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82</vt:i4>
      </vt:variant>
    </vt:vector>
  </HeadingPairs>
  <TitlesOfParts>
    <vt:vector size="84" baseType="lpstr">
      <vt:lpstr>Clouds</vt:lpstr>
      <vt:lpstr>Stream</vt:lpstr>
      <vt:lpstr>Locations of Ancient Capitals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hunter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PG</dc:creator>
  <cp:lastModifiedBy>PG</cp:lastModifiedBy>
  <cp:revision>54</cp:revision>
  <dcterms:created xsi:type="dcterms:W3CDTF">2010-06-19T14:30:54Z</dcterms:created>
  <dcterms:modified xsi:type="dcterms:W3CDTF">2019-09-02T14:41:51Z</dcterms:modified>
</cp:coreProperties>
</file>