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65" r:id="rId5"/>
    <p:sldId id="264" r:id="rId6"/>
    <p:sldId id="274" r:id="rId7"/>
    <p:sldId id="261" r:id="rId8"/>
    <p:sldId id="262" r:id="rId9"/>
    <p:sldId id="260" r:id="rId10"/>
    <p:sldId id="272" r:id="rId11"/>
    <p:sldId id="279" r:id="rId12"/>
    <p:sldId id="268" r:id="rId13"/>
    <p:sldId id="280" r:id="rId14"/>
    <p:sldId id="269" r:id="rId15"/>
    <p:sldId id="263" r:id="rId16"/>
    <p:sldId id="270" r:id="rId17"/>
    <p:sldId id="271" r:id="rId18"/>
    <p:sldId id="283" r:id="rId19"/>
    <p:sldId id="284" r:id="rId20"/>
    <p:sldId id="267" r:id="rId21"/>
    <p:sldId id="276" r:id="rId22"/>
    <p:sldId id="273" r:id="rId23"/>
    <p:sldId id="277" r:id="rId24"/>
    <p:sldId id="278" r:id="rId25"/>
    <p:sldId id="285" r:id="rId26"/>
    <p:sldId id="287" r:id="rId27"/>
    <p:sldId id="288" r:id="rId28"/>
    <p:sldId id="281" r:id="rId29"/>
    <p:sldId id="286" r:id="rId30"/>
    <p:sldId id="282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8C74E-DFAC-4ED8-AD83-5F711230524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5CD3D-BC24-4AFE-A329-0661EC39BBAE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8C74E-DFAC-4ED8-AD83-5F711230524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5CD3D-BC24-4AFE-A329-0661EC39B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8C74E-DFAC-4ED8-AD83-5F711230524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5CD3D-BC24-4AFE-A329-0661EC39B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8C74E-DFAC-4ED8-AD83-5F711230524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5CD3D-BC24-4AFE-A329-0661EC39B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8C74E-DFAC-4ED8-AD83-5F711230524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5CD3D-BC24-4AFE-A329-0661EC39BB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8C74E-DFAC-4ED8-AD83-5F711230524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5CD3D-BC24-4AFE-A329-0661EC39B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8C74E-DFAC-4ED8-AD83-5F711230524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5CD3D-BC24-4AFE-A329-0661EC39BBA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8C74E-DFAC-4ED8-AD83-5F711230524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5CD3D-BC24-4AFE-A329-0661EC39B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8C74E-DFAC-4ED8-AD83-5F711230524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5CD3D-BC24-4AFE-A329-0661EC39B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8C74E-DFAC-4ED8-AD83-5F711230524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5CD3D-BC24-4AFE-A329-0661EC39B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B98C74E-DFAC-4ED8-AD83-5F711230524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A85CD3D-BC24-4AFE-A329-0661EC39B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98C74E-DFAC-4ED8-AD83-5F711230524E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A85CD3D-BC24-4AFE-A329-0661EC39BBA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b-OK4bEs4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72896"/>
            <a:ext cx="7772400" cy="1975104"/>
          </a:xfrm>
        </p:spPr>
        <p:txBody>
          <a:bodyPr/>
          <a:lstStyle/>
          <a:p>
            <a:pPr algn="ctr"/>
            <a:r>
              <a:rPr lang="en-US" sz="4800" dirty="0" smtClean="0"/>
              <a:t>HOW could </a:t>
            </a:r>
            <a:br>
              <a:rPr lang="en-US" sz="4800" dirty="0" smtClean="0"/>
            </a:br>
            <a:r>
              <a:rPr lang="en-US" sz="4800" dirty="0" smtClean="0"/>
              <a:t>A flood be good?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96184"/>
            <a:ext cx="4934435" cy="3328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3456708"/>
            <a:ext cx="4937760" cy="33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057400"/>
            <a:ext cx="5715000" cy="42862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816726"/>
            <a:ext cx="2133600" cy="1621673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Floods can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 pose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danger to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human life.</a:t>
            </a:r>
          </a:p>
        </p:txBody>
      </p:sp>
    </p:spTree>
    <p:extLst>
      <p:ext uri="{BB962C8B-B14F-4D97-AF65-F5344CB8AC3E}">
        <p14:creationId xmlns:p14="http://schemas.microsoft.com/office/powerpoint/2010/main" val="400715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2590800"/>
            <a:ext cx="2133600" cy="16216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 how</a:t>
            </a:r>
          </a:p>
          <a:p>
            <a:pPr algn="ctr"/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floods</a:t>
            </a:r>
          </a:p>
          <a:p>
            <a:pPr algn="ctr"/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 good?</a:t>
            </a:r>
          </a:p>
        </p:txBody>
      </p:sp>
    </p:spTree>
    <p:extLst>
      <p:ext uri="{BB962C8B-B14F-4D97-AF65-F5344CB8AC3E}">
        <p14:creationId xmlns:p14="http://schemas.microsoft.com/office/powerpoint/2010/main" val="255128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2500" cy="5715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" y="381000"/>
            <a:ext cx="2743200" cy="19050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Floods can kill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many weeds, snakes,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rats, and insect pests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(and drive others</a:t>
            </a:r>
            <a:b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away for awhile).</a:t>
            </a:r>
          </a:p>
        </p:txBody>
      </p:sp>
    </p:spTree>
    <p:extLst>
      <p:ext uri="{BB962C8B-B14F-4D97-AF65-F5344CB8AC3E}">
        <p14:creationId xmlns:p14="http://schemas.microsoft.com/office/powerpoint/2010/main" val="402409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2500" cy="5715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" y="381000"/>
            <a:ext cx="2743200" cy="19050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Flood water usually </a:t>
            </a:r>
            <a:b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carries a lot of mud.</a:t>
            </a:r>
          </a:p>
          <a:p>
            <a:pPr algn="ctr"/>
            <a:endParaRPr lang="en-US" altLang="en-US" sz="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alt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sediment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left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the floodplain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the flood.</a:t>
            </a:r>
          </a:p>
        </p:txBody>
      </p:sp>
    </p:spTree>
    <p:extLst>
      <p:ext uri="{BB962C8B-B14F-4D97-AF65-F5344CB8AC3E}">
        <p14:creationId xmlns:p14="http://schemas.microsoft.com/office/powerpoint/2010/main" val="1527537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914400"/>
            <a:ext cx="8572500" cy="5715000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3429000" y="2514600"/>
            <a:ext cx="4876800" cy="3810000"/>
          </a:xfrm>
          <a:prstGeom prst="wedgeRectCallout">
            <a:avLst>
              <a:gd name="adj1" fmla="val -66592"/>
              <a:gd name="adj2" fmla="val 49929"/>
            </a:avLst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699656"/>
            <a:ext cx="4572000" cy="3429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781800" y="5105400"/>
            <a:ext cx="2209800" cy="838200"/>
          </a:xfrm>
          <a:prstGeom prst="wedgeRoundRectCallout">
            <a:avLst>
              <a:gd name="adj1" fmla="val -100143"/>
              <a:gd name="adj2" fmla="val -2711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SOIL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381000"/>
            <a:ext cx="2895600" cy="19050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If a river floods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 two years,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adds half 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 inch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new soil on the land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every flood . . .</a:t>
            </a:r>
          </a:p>
        </p:txBody>
      </p:sp>
    </p:spTree>
    <p:extLst>
      <p:ext uri="{BB962C8B-B14F-4D97-AF65-F5344CB8AC3E}">
        <p14:creationId xmlns:p14="http://schemas.microsoft.com/office/powerpoint/2010/main" val="1047325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5" y="502023"/>
            <a:ext cx="7805270" cy="58539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381000"/>
            <a:ext cx="3352800" cy="19050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. . over time, it can build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thick layer of “new” soil.</a:t>
            </a:r>
          </a:p>
          <a:p>
            <a:pPr algn="ctr"/>
            <a:endParaRPr lang="en-US" altLang="en-US" sz="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soil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usually fertile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but that is </a:t>
            </a:r>
            <a:r>
              <a:rPr lang="en-US" altLang="en-US" sz="20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its biggest benefit.</a:t>
            </a:r>
          </a:p>
        </p:txBody>
      </p:sp>
    </p:spTree>
    <p:extLst>
      <p:ext uri="{BB962C8B-B14F-4D97-AF65-F5344CB8AC3E}">
        <p14:creationId xmlns:p14="http://schemas.microsoft.com/office/powerpoint/2010/main" val="254974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5" y="981095"/>
            <a:ext cx="7805270" cy="489580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10200" y="304800"/>
            <a:ext cx="3352800" cy="23622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real benefit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the fact that floods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tend to make the soil soft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easy to work.</a:t>
            </a:r>
          </a:p>
          <a:p>
            <a:pPr algn="ctr"/>
            <a:endParaRPr lang="en-US" altLang="en-US" sz="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(Easy enough for a wooden plow</a:t>
            </a:r>
          </a:p>
          <a:p>
            <a:pPr algn="ctr"/>
            <a:r>
              <a:rPr lang="en-US" altLang="en-US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two skinny cows.)</a:t>
            </a:r>
          </a:p>
        </p:txBody>
      </p:sp>
    </p:spTree>
    <p:extLst>
      <p:ext uri="{BB962C8B-B14F-4D97-AF65-F5344CB8AC3E}">
        <p14:creationId xmlns:p14="http://schemas.microsoft.com/office/powerpoint/2010/main" val="4166641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5" y="934690"/>
            <a:ext cx="7805270" cy="498861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10200" y="304800"/>
            <a:ext cx="3352800" cy="17526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Note that it takes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six strong animals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do the same job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this hard upland soil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54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5" y="934690"/>
            <a:ext cx="7805270" cy="49886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894885"/>
            <a:ext cx="5486400" cy="35821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410200" y="304800"/>
            <a:ext cx="3352800" cy="17526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Note that it takes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six strong animals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do the same job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this hard upland soil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4"/>
          <p:cNvSpPr>
            <a:spLocks noChangeArrowheads="1"/>
          </p:cNvSpPr>
          <p:nvPr/>
        </p:nvSpPr>
        <p:spPr bwMode="auto">
          <a:xfrm>
            <a:off x="6019800" y="2286000"/>
            <a:ext cx="2895600" cy="1872344"/>
          </a:xfrm>
          <a:prstGeom prst="wedgeRoundRectCallout">
            <a:avLst>
              <a:gd name="adj1" fmla="val 50240"/>
              <a:gd name="adj2" fmla="val 1223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Flood-softened soil</a:t>
            </a:r>
          </a:p>
          <a:p>
            <a:pPr algn="ctr"/>
            <a:r>
              <a:rPr lang="en-U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very important </a:t>
            </a:r>
          </a:p>
          <a:p>
            <a:pPr algn="ctr"/>
            <a:r>
              <a:rPr lang="en-U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early civilizations,</a:t>
            </a:r>
          </a:p>
          <a:p>
            <a:pPr algn="ctr"/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before tractors </a:t>
            </a:r>
            <a:endParaRPr lang="en-US" altLang="en-US" sz="20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alt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invented</a:t>
            </a:r>
            <a:r>
              <a:rPr lang="en-US" alt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8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60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5" y="934690"/>
            <a:ext cx="7805270" cy="49886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4885"/>
            <a:ext cx="5486400" cy="3582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49" y="2616873"/>
            <a:ext cx="9124951" cy="3917278"/>
          </a:xfrm>
          <a:prstGeom prst="rect">
            <a:avLst/>
          </a:prstGeom>
        </p:spPr>
      </p:pic>
      <p:sp>
        <p:nvSpPr>
          <p:cNvPr id="7" name="Rounded Rectangular Callout 4"/>
          <p:cNvSpPr>
            <a:spLocks noChangeArrowheads="1"/>
          </p:cNvSpPr>
          <p:nvPr/>
        </p:nvSpPr>
        <p:spPr bwMode="auto">
          <a:xfrm>
            <a:off x="2133600" y="533400"/>
            <a:ext cx="4572000" cy="1808510"/>
          </a:xfrm>
          <a:prstGeom prst="wedgeRoundRectCallout">
            <a:avLst>
              <a:gd name="adj1" fmla="val 49386"/>
              <a:gd name="adj2" fmla="val 105223"/>
              <a:gd name="adj3" fmla="val 16667"/>
            </a:avLst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the </a:t>
            </a:r>
            <a:b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combination of conditions</a:t>
            </a:r>
          </a:p>
          <a:p>
            <a:pPr algn="ctr"/>
            <a:r>
              <a:rPr lang="en-US" altLang="en-US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(slope, water, fertility, </a:t>
            </a:r>
            <a:r>
              <a:rPr lang="en-US" altLang="en-US" sz="1600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en-US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workability) 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 allows a place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produce a lot of food.</a:t>
            </a:r>
          </a:p>
          <a:p>
            <a:pPr algn="ctr"/>
            <a:endParaRPr lang="en-US" altLang="en-US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2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799" y="3044190"/>
            <a:ext cx="5576801" cy="3737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838200"/>
            <a:ext cx="5127171" cy="3200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92313" y="1143000"/>
            <a:ext cx="1797801" cy="14478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Floods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damage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property.</a:t>
            </a:r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79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990600"/>
            <a:ext cx="7472680" cy="50698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1000" y="457200"/>
            <a:ext cx="3352800" cy="19050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Flat floodplains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still considered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prime farmland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many parts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the world.</a:t>
            </a:r>
          </a:p>
        </p:txBody>
      </p:sp>
    </p:spTree>
    <p:extLst>
      <p:ext uri="{BB962C8B-B14F-4D97-AF65-F5344CB8AC3E}">
        <p14:creationId xmlns:p14="http://schemas.microsoft.com/office/powerpoint/2010/main" val="488238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5" y="502023"/>
            <a:ext cx="7805269" cy="585395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1000" y="457200"/>
            <a:ext cx="3352800" cy="19050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People who live 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floodplains have to deal with the fact that the land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be under water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 few years.</a:t>
            </a:r>
          </a:p>
        </p:txBody>
      </p:sp>
    </p:spTree>
    <p:extLst>
      <p:ext uri="{BB962C8B-B14F-4D97-AF65-F5344CB8AC3E}">
        <p14:creationId xmlns:p14="http://schemas.microsoft.com/office/powerpoint/2010/main" val="3280845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5" y="502023"/>
            <a:ext cx="7805270" cy="585395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1000" y="4114800"/>
            <a:ext cx="3352800" cy="19050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useful approach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build your 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house </a:t>
            </a:r>
            <a:endParaRPr lang="en-US" altLang="en-US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up 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stilts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(and store your boat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underneath the house).</a:t>
            </a:r>
          </a:p>
        </p:txBody>
      </p:sp>
    </p:spTree>
    <p:extLst>
      <p:ext uri="{BB962C8B-B14F-4D97-AF65-F5344CB8AC3E}">
        <p14:creationId xmlns:p14="http://schemas.microsoft.com/office/powerpoint/2010/main" val="1761061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5" y="502023"/>
            <a:ext cx="7805269" cy="585395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24400" y="228600"/>
            <a:ext cx="4114800" cy="15240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house on stilts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may be safe from floods,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but it can also be hard to use</a:t>
            </a:r>
          </a:p>
          <a:p>
            <a:pPr algn="ctr"/>
            <a:r>
              <a:rPr lang="en-US" altLang="en-US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(especially if you need a wheelchair!)</a:t>
            </a:r>
          </a:p>
        </p:txBody>
      </p:sp>
    </p:spTree>
    <p:extLst>
      <p:ext uri="{BB962C8B-B14F-4D97-AF65-F5344CB8AC3E}">
        <p14:creationId xmlns:p14="http://schemas.microsoft.com/office/powerpoint/2010/main" val="2670834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1050546ByRaisedApart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791200" y="4724400"/>
            <a:ext cx="3276600" cy="19812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Near the ocean in places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like New York City,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people build apartments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up high, to make them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safer during hurricanes.</a:t>
            </a:r>
          </a:p>
        </p:txBody>
      </p:sp>
    </p:spTree>
    <p:extLst>
      <p:ext uri="{BB962C8B-B14F-4D97-AF65-F5344CB8AC3E}">
        <p14:creationId xmlns:p14="http://schemas.microsoft.com/office/powerpoint/2010/main" val="196036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1050546ByRaisedApart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1066800" y="1066800"/>
            <a:ext cx="6934200" cy="1828800"/>
          </a:xfrm>
          <a:prstGeom prst="wedgeRoundRectCallout">
            <a:avLst>
              <a:gd name="adj1" fmla="val 50240"/>
              <a:gd name="adj2" fmla="val 12235"/>
              <a:gd name="adj3" fmla="val 16667"/>
            </a:avLst>
          </a:prstGeom>
          <a:solidFill>
            <a:schemeClr val="accent5">
              <a:lumMod val="5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These apartments stayed dry even during Hurricane Sandy.</a:t>
            </a:r>
          </a:p>
          <a:p>
            <a:pPr algn="ctr"/>
            <a:endParaRPr lang="en-US" altLang="en-US" sz="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 </a:t>
            </a:r>
            <a:r>
              <a:rPr lang="en-US" alt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  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alt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www.youtube.com/watch?v=wtb-OK4bEs4</a:t>
            </a:r>
            <a:endParaRPr lang="en-US" altLang="en-US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 see a news report about that storm.</a:t>
            </a:r>
            <a:endParaRPr lang="en-US" altLang="en-US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91200" y="4724400"/>
            <a:ext cx="3276600" cy="19812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Near the ocean in places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like New York City,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people build apartments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up high, to make them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safer during hurricanes.</a:t>
            </a:r>
          </a:p>
        </p:txBody>
      </p:sp>
    </p:spTree>
    <p:extLst>
      <p:ext uri="{BB962C8B-B14F-4D97-AF65-F5344CB8AC3E}">
        <p14:creationId xmlns:p14="http://schemas.microsoft.com/office/powerpoint/2010/main" val="3351169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19200" y="1981200"/>
            <a:ext cx="6629400" cy="32004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 U M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R Y</a:t>
            </a:r>
          </a:p>
          <a:p>
            <a:pPr algn="ctr"/>
            <a:endParaRPr lang="en-US" altLang="en-US" sz="1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you remember three bad things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three good things about floods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altLang="en-US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68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19200" y="1981200"/>
            <a:ext cx="6629400" cy="32004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 U M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R Y</a:t>
            </a:r>
          </a:p>
          <a:p>
            <a:pPr algn="ctr"/>
            <a:endParaRPr lang="en-US" altLang="en-US" sz="1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you remember three bad things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three good things about floods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altLang="en-US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1676400" y="3592286"/>
            <a:ext cx="2819400" cy="1436914"/>
          </a:xfrm>
          <a:prstGeom prst="wedgeRoundRectCallout">
            <a:avLst>
              <a:gd name="adj1" fmla="val 50240"/>
              <a:gd name="adj2" fmla="val 12235"/>
              <a:gd name="adj3" fmla="val 16667"/>
            </a:avLst>
          </a:prstGeom>
          <a:solidFill>
            <a:schemeClr val="tx2">
              <a:lumMod val="9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BAD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damages property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hinders transportation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hurt people</a:t>
            </a:r>
            <a:endParaRPr lang="en-US" altLang="en-US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4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19200" y="1981200"/>
            <a:ext cx="6629400" cy="32004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 U M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R Y</a:t>
            </a:r>
          </a:p>
          <a:p>
            <a:pPr algn="ctr"/>
            <a:endParaRPr lang="en-US" altLang="en-US" sz="1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you remember three bad things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three good things about floods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altLang="en-US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1676400" y="3592286"/>
            <a:ext cx="2819400" cy="1436914"/>
          </a:xfrm>
          <a:prstGeom prst="wedgeRoundRectCallout">
            <a:avLst>
              <a:gd name="adj1" fmla="val 50240"/>
              <a:gd name="adj2" fmla="val 12235"/>
              <a:gd name="adj3" fmla="val 16667"/>
            </a:avLst>
          </a:prstGeom>
          <a:solidFill>
            <a:schemeClr val="tx2">
              <a:lumMod val="9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BAD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damages property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hinders transportation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hurt people</a:t>
            </a:r>
            <a:endParaRPr lang="en-US" altLang="en-US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4648200" y="3581400"/>
            <a:ext cx="2819400" cy="1447800"/>
          </a:xfrm>
          <a:prstGeom prst="wedgeRoundRectCallout">
            <a:avLst>
              <a:gd name="adj1" fmla="val 50240"/>
              <a:gd name="adj2" fmla="val 12235"/>
              <a:gd name="adj3" fmla="val 16667"/>
            </a:avLst>
          </a:prstGeom>
          <a:solidFill>
            <a:schemeClr val="tx2">
              <a:lumMod val="9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kill some pests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often adds new soil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makes soil softer</a:t>
            </a:r>
            <a:endParaRPr lang="en-US" altLang="en-US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75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19200" y="1981200"/>
            <a:ext cx="6629400" cy="32004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 U M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R Y</a:t>
            </a:r>
          </a:p>
          <a:p>
            <a:pPr algn="ctr"/>
            <a:endParaRPr lang="en-US" altLang="en-US" sz="1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you remember three bad things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three good things about floods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altLang="en-US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1676400" y="3592286"/>
            <a:ext cx="2819400" cy="1436914"/>
          </a:xfrm>
          <a:prstGeom prst="wedgeRoundRectCallout">
            <a:avLst>
              <a:gd name="adj1" fmla="val 50240"/>
              <a:gd name="adj2" fmla="val 12235"/>
              <a:gd name="adj3" fmla="val 16667"/>
            </a:avLst>
          </a:prstGeom>
          <a:solidFill>
            <a:schemeClr val="tx2">
              <a:lumMod val="9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BAD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damages property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hinders transportation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hurt people</a:t>
            </a:r>
            <a:endParaRPr lang="en-US" altLang="en-US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4648200" y="3581400"/>
            <a:ext cx="2819400" cy="1447800"/>
          </a:xfrm>
          <a:prstGeom prst="wedgeRoundRectCallout">
            <a:avLst>
              <a:gd name="adj1" fmla="val 50240"/>
              <a:gd name="adj2" fmla="val 12235"/>
              <a:gd name="adj3" fmla="val 16667"/>
            </a:avLst>
          </a:prstGeom>
          <a:solidFill>
            <a:schemeClr val="tx2">
              <a:lumMod val="9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GOOD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kill some pests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often adds new soil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makes soil softer</a:t>
            </a:r>
            <a:endParaRPr lang="en-US" altLang="en-US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1600200" y="3570515"/>
            <a:ext cx="5867400" cy="1447800"/>
          </a:xfrm>
          <a:prstGeom prst="wedgeRoundRectCallout">
            <a:avLst>
              <a:gd name="adj1" fmla="val 50240"/>
              <a:gd name="adj2" fmla="val 12235"/>
              <a:gd name="adj3" fmla="val 16667"/>
            </a:avLst>
          </a:prstGeom>
          <a:solidFill>
            <a:schemeClr val="tx2">
              <a:lumMod val="90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Whether a given flood is bad, good, or in between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depends on </a:t>
            </a:r>
            <a:r>
              <a:rPr lang="en-US" altLang="en-US" sz="2000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flood happens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how well the people there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prepared to deal with it.</a:t>
            </a:r>
            <a:endParaRPr lang="en-US" altLang="en-US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92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540627"/>
            <a:ext cx="7431576" cy="495438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816727"/>
            <a:ext cx="2133600" cy="14478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Floods can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interfere with 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transportation.</a:t>
            </a:r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2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263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914400"/>
            <a:ext cx="6705600" cy="5486400"/>
          </a:xfrm>
          <a:prstGeom prst="roundRect">
            <a:avLst>
              <a:gd name="adj" fmla="val 5357"/>
            </a:avLst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2019, Phil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credits FEMA, USGS, CC0 Public Domain, and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PGersmehl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 these purposes: </a:t>
            </a:r>
          </a:p>
          <a:p>
            <a:pPr algn="ctr"/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 help them review the workshop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 show the presentation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their classrooms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or to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colleagues or administrators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en-US" sz="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frames (with attribution)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their own class or conference presentations.</a:t>
            </a:r>
          </a:p>
          <a:p>
            <a:pPr algn="ctr"/>
            <a:endParaRPr lang="en-US" sz="9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95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540627"/>
            <a:ext cx="7431576" cy="495438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816727"/>
            <a:ext cx="2133600" cy="14478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Floods can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stop traffic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rural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roads.</a:t>
            </a:r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8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" y="1544320"/>
            <a:ext cx="7472680" cy="47802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" y="816727"/>
            <a:ext cx="2133600" cy="14478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Floods can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stop traffic on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major highways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5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76985"/>
            <a:ext cx="7776210" cy="5184140"/>
          </a:xfrm>
          <a:prstGeom prst="rect">
            <a:avLst/>
          </a:prstGeom>
        </p:spPr>
      </p:pic>
      <p:sp>
        <p:nvSpPr>
          <p:cNvPr id="3" name="Rounded Rectangular Callout 4"/>
          <p:cNvSpPr>
            <a:spLocks noChangeArrowheads="1"/>
          </p:cNvSpPr>
          <p:nvPr/>
        </p:nvSpPr>
        <p:spPr bwMode="auto">
          <a:xfrm>
            <a:off x="381000" y="1066800"/>
            <a:ext cx="2057400" cy="1524000"/>
          </a:xfrm>
          <a:prstGeom prst="wedgeRoundRectCallout">
            <a:avLst>
              <a:gd name="adj1" fmla="val 50240"/>
              <a:gd name="adj2" fmla="val 12235"/>
              <a:gd name="adj3" fmla="val 16667"/>
            </a:avLst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Floods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cause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many kinds</a:t>
            </a:r>
          </a:p>
          <a:p>
            <a:pPr algn="ctr"/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damage.</a:t>
            </a:r>
          </a:p>
        </p:txBody>
      </p:sp>
    </p:spTree>
    <p:extLst>
      <p:ext uri="{BB962C8B-B14F-4D97-AF65-F5344CB8AC3E}">
        <p14:creationId xmlns:p14="http://schemas.microsoft.com/office/powerpoint/2010/main" val="155168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19200"/>
            <a:ext cx="7776210" cy="5299710"/>
          </a:xfrm>
          <a:prstGeom prst="rect">
            <a:avLst/>
          </a:prstGeom>
        </p:spPr>
      </p:pic>
      <p:sp>
        <p:nvSpPr>
          <p:cNvPr id="3" name="Rounded Rectangular Callout 4"/>
          <p:cNvSpPr>
            <a:spLocks noChangeArrowheads="1"/>
          </p:cNvSpPr>
          <p:nvPr/>
        </p:nvSpPr>
        <p:spPr bwMode="auto">
          <a:xfrm>
            <a:off x="152400" y="4343400"/>
            <a:ext cx="3733800" cy="2362200"/>
          </a:xfrm>
          <a:prstGeom prst="wedgeRoundRectCallout">
            <a:avLst>
              <a:gd name="adj1" fmla="val 10881"/>
              <a:gd name="adj2" fmla="val -120023"/>
              <a:gd name="adj3" fmla="val 16667"/>
            </a:avLst>
          </a:prstGeom>
          <a:solidFill>
            <a:schemeClr val="accent5">
              <a:lumMod val="5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INTERESTING FACT</a:t>
            </a:r>
          </a:p>
          <a:p>
            <a:pPr algn="ctr"/>
            <a:endParaRPr lang="en-US" altLang="en-US" sz="600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Floods near rivers are so common</a:t>
            </a:r>
          </a:p>
          <a:p>
            <a:pPr algn="ctr"/>
            <a:r>
              <a:rPr lang="en-US" alt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 highway engineers usually try </a:t>
            </a:r>
          </a:p>
          <a:p>
            <a:pPr algn="ctr"/>
            <a:r>
              <a:rPr lang="en-US" alt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build bridges a little higher </a:t>
            </a:r>
          </a:p>
          <a:p>
            <a:pPr algn="ctr"/>
            <a:r>
              <a:rPr lang="en-US" alt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 the roads that use them.</a:t>
            </a:r>
          </a:p>
          <a:p>
            <a:pPr algn="ctr"/>
            <a:endParaRPr lang="en-US" altLang="en-US" sz="500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 way, a really big flood </a:t>
            </a:r>
          </a:p>
          <a:p>
            <a:pPr algn="ctr"/>
            <a:r>
              <a:rPr lang="en-US" alt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just destroys some pavement</a:t>
            </a:r>
          </a:p>
          <a:p>
            <a:pPr algn="ctr"/>
            <a:r>
              <a:rPr lang="en-US" altLang="en-US" sz="1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instead of the expensive bridge.</a:t>
            </a:r>
          </a:p>
        </p:txBody>
      </p:sp>
    </p:spTree>
    <p:extLst>
      <p:ext uri="{BB962C8B-B14F-4D97-AF65-F5344CB8AC3E}">
        <p14:creationId xmlns:p14="http://schemas.microsoft.com/office/powerpoint/2010/main" val="140072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1680396"/>
            <a:ext cx="7746423" cy="464713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816726"/>
            <a:ext cx="2133600" cy="1621673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Floods can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damage crops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if they happen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 critical times.</a:t>
            </a:r>
          </a:p>
        </p:txBody>
      </p:sp>
    </p:spTree>
    <p:extLst>
      <p:ext uri="{BB962C8B-B14F-4D97-AF65-F5344CB8AC3E}">
        <p14:creationId xmlns:p14="http://schemas.microsoft.com/office/powerpoint/2010/main" val="168358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066800"/>
            <a:ext cx="7757160" cy="54902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" y="816726"/>
            <a:ext cx="2133600" cy="1621673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algn="ctr">
            <a:solidFill>
              <a:schemeClr val="tx2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Floods can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interfere with</a:t>
            </a:r>
            <a:b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harvest and</a:t>
            </a:r>
          </a:p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reduce yields.</a:t>
            </a:r>
          </a:p>
        </p:txBody>
      </p:sp>
    </p:spTree>
    <p:extLst>
      <p:ext uri="{BB962C8B-B14F-4D97-AF65-F5344CB8AC3E}">
        <p14:creationId xmlns:p14="http://schemas.microsoft.com/office/powerpoint/2010/main" val="3963041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307</TotalTime>
  <Words>659</Words>
  <Application>Microsoft Office PowerPoint</Application>
  <PresentationFormat>On-screen Show (4:3)</PresentationFormat>
  <Paragraphs>188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Metro</vt:lpstr>
      <vt:lpstr>HOW could  A flood be good?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could floods be good?</dc:title>
  <dc:creator>PG</dc:creator>
  <cp:lastModifiedBy>PG</cp:lastModifiedBy>
  <cp:revision>25</cp:revision>
  <dcterms:created xsi:type="dcterms:W3CDTF">2016-10-09T19:19:13Z</dcterms:created>
  <dcterms:modified xsi:type="dcterms:W3CDTF">2019-09-03T19:05:05Z</dcterms:modified>
</cp:coreProperties>
</file>