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69" r:id="rId4"/>
    <p:sldId id="270" r:id="rId5"/>
    <p:sldId id="282" r:id="rId6"/>
    <p:sldId id="281" r:id="rId7"/>
    <p:sldId id="283" r:id="rId8"/>
    <p:sldId id="280" r:id="rId9"/>
    <p:sldId id="268" r:id="rId10"/>
    <p:sldId id="279" r:id="rId11"/>
    <p:sldId id="271" r:id="rId12"/>
    <p:sldId id="272" r:id="rId13"/>
    <p:sldId id="273" r:id="rId14"/>
    <p:sldId id="277" r:id="rId15"/>
    <p:sldId id="276" r:id="rId16"/>
    <p:sldId id="275" r:id="rId17"/>
    <p:sldId id="278" r:id="rId18"/>
    <p:sldId id="274" r:id="rId19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E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86" y="-4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F04C-CF81-402E-8142-384B4FA1064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DE8F04C-CF81-402E-8142-384B4FA10641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7E4F3CE-1E19-4298-8CFD-86F760945A2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5181600"/>
            <a:ext cx="83058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Lessons we can learn from history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828800"/>
            <a:ext cx="8839200" cy="2762251"/>
          </a:xfrm>
        </p:spPr>
        <p:txBody>
          <a:bodyPr/>
          <a:lstStyle/>
          <a:p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>50 Reasons</a:t>
            </a:r>
            <a:b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for the </a:t>
            </a:r>
            <a: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6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Fall 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of the </a:t>
            </a:r>
            <a:r>
              <a:rPr lang="en-US" sz="6000" dirty="0" smtClean="0">
                <a:solidFill>
                  <a:schemeClr val="bg2">
                    <a:lumMod val="50000"/>
                  </a:schemeClr>
                </a:solidFill>
              </a:rPr>
              <a:t>Roman Empire</a:t>
            </a:r>
            <a:endParaRPr lang="en-US" sz="6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7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229"/>
            <a:ext cx="4407156" cy="6080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4495800" y="1905000"/>
            <a:ext cx="4191001" cy="2209800"/>
          </a:xfrm>
          <a:prstGeom prst="roundRect">
            <a:avLst>
              <a:gd name="adj" fmla="val 113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look at a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historians say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to the Fall of Rome.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52999" y="3924300"/>
            <a:ext cx="3886201" cy="1257300"/>
          </a:xfrm>
          <a:prstGeom prst="roundRect">
            <a:avLst>
              <a:gd name="adj" fmla="val 113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 if they apply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present-day America.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7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43000" y="762000"/>
            <a:ext cx="6629401" cy="5257800"/>
          </a:xfrm>
          <a:prstGeom prst="roundRect">
            <a:avLst>
              <a:gd name="adj" fmla="val 113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Thought-experiment #1</a:t>
            </a:r>
          </a:p>
          <a:p>
            <a:pPr algn="ctr"/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you have been hired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some conservative politicians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believe that big government,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taxes, government spending,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public debt are serious problems.</a:t>
            </a: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10 reasons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list 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support the idea that Rome fell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because it was too “big government” ?</a:t>
            </a:r>
          </a:p>
          <a:p>
            <a:pPr algn="ctr"/>
            <a:endParaRPr lang="en-US" sz="5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4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43000" y="762000"/>
            <a:ext cx="6629401" cy="5257800"/>
          </a:xfrm>
          <a:prstGeom prst="roundRect">
            <a:avLst>
              <a:gd name="adj" fmla="val 113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Thought-experiment #2</a:t>
            </a:r>
          </a:p>
          <a:p>
            <a:pPr algn="ctr"/>
            <a:endParaRPr lang="en-US" sz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that you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hired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liberal politicians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the government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care,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education,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anti-poverty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payments, and other 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 to aid needy people.</a:t>
            </a:r>
          </a:p>
          <a:p>
            <a:pPr algn="ctr"/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10 reasons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list 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support the idea that Rome fell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it failed to provide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adequate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 “safety net” for its citizens?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5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66800" y="762000"/>
            <a:ext cx="6858000" cy="5257800"/>
          </a:xfrm>
          <a:prstGeom prst="roundRect">
            <a:avLst>
              <a:gd name="adj" fmla="val 113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Thought-experiment #3</a:t>
            </a:r>
          </a:p>
          <a:p>
            <a:pPr algn="ctr"/>
            <a:endParaRPr lang="en-US" sz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Imagine that you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hired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moral-political leaders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think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wasting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time and money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gambling, drugs, alcohol, 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other immoral behavior.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2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10 reasons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list 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 support the idea that Rome fell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because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or corrupt government allowed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too much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ublic and private “sinfulness”?</a:t>
            </a:r>
            <a:endParaRPr lang="en-US" sz="5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6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43000" y="762000"/>
            <a:ext cx="6629401" cy="5257800"/>
          </a:xfrm>
          <a:prstGeom prst="roundRect">
            <a:avLst>
              <a:gd name="adj" fmla="val 113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Thought-experiment #4</a:t>
            </a:r>
          </a:p>
          <a:p>
            <a:pPr algn="ctr"/>
            <a:endParaRPr lang="en-US" sz="12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want, imagine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own unique kind of politician.</a:t>
            </a:r>
          </a:p>
          <a:p>
            <a:pPr algn="ctr"/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that person’s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ideas.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0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 identify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reasons on the list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such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politicians might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mention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support their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opinions about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how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should be run.</a:t>
            </a:r>
          </a:p>
          <a:p>
            <a:pPr algn="ctr"/>
            <a:endParaRPr lang="en-US" sz="5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5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2362200" y="1676400"/>
            <a:ext cx="4419600" cy="3505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kind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government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would </a:t>
            </a:r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order to avoid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kinds of problems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u="sng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think led to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Fall of Rome?</a:t>
            </a:r>
          </a:p>
          <a:p>
            <a:pPr algn="ctr"/>
            <a:endParaRPr lang="en-US" sz="5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3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1219200" y="762000"/>
            <a:ext cx="6553200" cy="5410200"/>
          </a:xfrm>
          <a:prstGeom prst="wedgeRoundRectCallout">
            <a:avLst>
              <a:gd name="adj1" fmla="val -20635"/>
              <a:gd name="adj2" fmla="val 4964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Conclusion</a:t>
            </a:r>
          </a:p>
          <a:p>
            <a:pPr algn="ctr"/>
            <a:endParaRPr lang="en-US" sz="2400" dirty="0">
              <a:solidFill>
                <a:srgbClr val="0C2E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Fall of Rome</a:t>
            </a:r>
          </a:p>
          <a:p>
            <a:pPr algn="ctr"/>
            <a:r>
              <a:rPr lang="en-US" sz="2400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 long and complex process.</a:t>
            </a:r>
          </a:p>
          <a:p>
            <a:pPr algn="ctr"/>
            <a:endParaRPr lang="en-US" sz="900" dirty="0">
              <a:solidFill>
                <a:srgbClr val="0C2E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Historians have suggested</a:t>
            </a:r>
          </a:p>
          <a:p>
            <a:pPr algn="ctr"/>
            <a:r>
              <a:rPr lang="en-US" sz="2400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 200 different conditions</a:t>
            </a:r>
          </a:p>
          <a:p>
            <a:pPr algn="ctr"/>
            <a:r>
              <a:rPr lang="en-US" sz="2400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may have aided the collapse </a:t>
            </a:r>
          </a:p>
          <a:p>
            <a:pPr algn="ctr"/>
            <a:r>
              <a:rPr lang="en-US" sz="2400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Roman civilization.</a:t>
            </a:r>
          </a:p>
          <a:p>
            <a:pPr algn="ctr"/>
            <a:endParaRPr lang="en-US" sz="900" dirty="0">
              <a:solidFill>
                <a:srgbClr val="0C2E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be suspicious of anyone</a:t>
            </a:r>
          </a:p>
          <a:p>
            <a:pPr algn="ctr"/>
            <a:r>
              <a:rPr lang="en-US" sz="2400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claims to have a simple list of</a:t>
            </a:r>
          </a:p>
          <a:p>
            <a:pPr algn="ctr"/>
            <a:r>
              <a:rPr lang="en-US" sz="2400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400" b="1" u="sng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b="1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</a:t>
            </a:r>
            <a:r>
              <a:rPr lang="en-US" sz="2400" b="1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Rome Fell</a:t>
            </a:r>
            <a:r>
              <a:rPr lang="en-US" sz="2400" dirty="0" smtClean="0">
                <a:solidFill>
                  <a:srgbClr val="0C2E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</a:p>
          <a:p>
            <a:pPr algn="ctr"/>
            <a:endParaRPr lang="en-US" sz="2400" dirty="0">
              <a:solidFill>
                <a:srgbClr val="0C2E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6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389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1562100" y="1194987"/>
            <a:ext cx="6019800" cy="4468026"/>
          </a:xfrm>
          <a:prstGeom prst="wedgeRoundRectCallout">
            <a:avLst>
              <a:gd name="adj1" fmla="val -21288"/>
              <a:gd name="adj2" fmla="val 49961"/>
              <a:gd name="adj3" fmla="val 16667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spcCol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2016, Phil </a:t>
            </a:r>
            <a:r>
              <a:rPr lang="en-US" sz="1600" dirty="0" err="1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Gersmehl</a:t>
            </a:r>
            <a:endParaRPr lang="en-US" sz="16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Teachers who saw this presentation at a workshop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downloaded it from our internet site have permission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make a copy on their own computers for these purposes:</a:t>
            </a:r>
          </a:p>
          <a:p>
            <a:pPr algn="ctr"/>
            <a:r>
              <a:rPr lang="en-US" sz="8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8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1. to help them review the workshop,</a:t>
            </a:r>
          </a:p>
          <a:p>
            <a:endParaRPr lang="en-US" sz="5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2. to show the presentation in 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own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classrooms 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to colleagues, or at teacher conferences,</a:t>
            </a:r>
          </a:p>
          <a:p>
            <a:endParaRPr lang="en-US" sz="5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3. to use individual frames (with attribution)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in their own class or conference presentations.</a:t>
            </a:r>
          </a:p>
          <a:p>
            <a:pPr algn="ctr"/>
            <a:endParaRPr lang="en-US" sz="900" dirty="0" smtClean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permission for </a:t>
            </a:r>
            <a:r>
              <a:rPr lang="en-US" sz="1600" u="sng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other use,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including</a:t>
            </a:r>
            <a:r>
              <a:rPr lang="en-US" sz="1600" dirty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posting frames on a personal blog</a:t>
            </a:r>
            <a:b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uploading to any network or website, 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pgersmehl@gmail.com </a:t>
            </a:r>
            <a:endParaRPr lang="en-US" sz="1600" dirty="0">
              <a:solidFill>
                <a:schemeClr val="tx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95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78230"/>
            <a:ext cx="7315200" cy="54635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381000" y="392430"/>
            <a:ext cx="46482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Roman Empire was 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strongest military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force 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world in the year 100.</a:t>
            </a:r>
            <a:endParaRPr lang="en-US" sz="5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92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240" y="1078230"/>
            <a:ext cx="7284720" cy="54635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381000" y="392430"/>
            <a:ext cx="5943600" cy="1371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 buildings were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spectacular.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lasted thousands of years, 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though they were built at a time </a:t>
            </a:r>
          </a:p>
          <a:p>
            <a:pPr algn="ctr"/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many people lived in log huts or tents.</a:t>
            </a:r>
          </a:p>
        </p:txBody>
      </p:sp>
    </p:spTree>
    <p:extLst>
      <p:ext uri="{BB962C8B-B14F-4D97-AF65-F5344CB8AC3E}">
        <p14:creationId xmlns:p14="http://schemas.microsoft.com/office/powerpoint/2010/main" val="141318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447800" y="609600"/>
            <a:ext cx="6135393" cy="2438400"/>
          </a:xfrm>
          <a:prstGeom prst="roundRect">
            <a:avLst>
              <a:gd name="adj" fmla="val 113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 few hundred years later,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arbarians invaded the empire.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Rome’s population went down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more than a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30,000.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0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447800" y="609600"/>
            <a:ext cx="6135393" cy="2438400"/>
          </a:xfrm>
          <a:prstGeom prst="roundRect">
            <a:avLst>
              <a:gd name="adj" fmla="val 113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 few hundred years later,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arbarians invaded the empire.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Rome’s population went down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more than a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30,000.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05200" y="2895600"/>
            <a:ext cx="3739738" cy="12192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Rome fall?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447800" y="609600"/>
            <a:ext cx="6135393" cy="2438400"/>
          </a:xfrm>
          <a:prstGeom prst="roundRect">
            <a:avLst>
              <a:gd name="adj" fmla="val 113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 few hundred years later,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arbarians invaded the empire.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Rome’s population went down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more than a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30,000.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05200" y="2895600"/>
            <a:ext cx="3739738" cy="12192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Rome fall?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4600" y="3962400"/>
            <a:ext cx="4599311" cy="10076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historians have tried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answer that question.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8955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447800" y="609600"/>
            <a:ext cx="6135393" cy="2438400"/>
          </a:xfrm>
          <a:prstGeom prst="roundRect">
            <a:avLst>
              <a:gd name="adj" fmla="val 113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 a few hundred years later,</a:t>
            </a:r>
          </a:p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arbarians invaded the empire.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Rome’s population went down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more than a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million 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than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30,000.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505200" y="2895600"/>
            <a:ext cx="3739738" cy="1219200"/>
          </a:xfrm>
          <a:prstGeom prst="roundRect">
            <a:avLst/>
          </a:prstGeom>
          <a:solidFill>
            <a:schemeClr val="accent2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</a:t>
            </a:r>
            <a:endParaRPr lang="en-US" sz="28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9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did Rome fall?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4600" y="3962400"/>
            <a:ext cx="4599311" cy="100760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historians have tried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answer that question.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447800" y="4876800"/>
            <a:ext cx="7239000" cy="15240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Meanwhile, politicians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preachers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sometimes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point to conditions in present-day America,</a:t>
            </a:r>
          </a:p>
          <a:p>
            <a:pPr algn="ctr"/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warn </a:t>
            </a:r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us: 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“this is why Rome fell.”</a:t>
            </a:r>
            <a:endParaRPr lang="en-US" sz="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09800" y="2209800"/>
            <a:ext cx="4599311" cy="2057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implication is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we should learn</a:t>
            </a:r>
          </a:p>
          <a:p>
            <a:pPr algn="ctr"/>
            <a:r>
              <a:rPr lang="en-US" sz="2400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lesson from history.</a:t>
            </a:r>
            <a:endParaRPr lang="en-US" sz="24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500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3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9229"/>
            <a:ext cx="4407156" cy="6080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4495800" y="1905000"/>
            <a:ext cx="4191001" cy="2209800"/>
          </a:xfrm>
          <a:prstGeom prst="roundRect">
            <a:avLst>
              <a:gd name="adj" fmla="val 11301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Let’s look at a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u="sng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historians say</a:t>
            </a:r>
          </a:p>
          <a:p>
            <a:pPr algn="ctr"/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led to the Fall of Rome.</a:t>
            </a:r>
            <a:endParaRPr lang="en-US" sz="2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47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1216</TotalTime>
  <Words>650</Words>
  <Application>Microsoft Office PowerPoint</Application>
  <PresentationFormat>On-screen Show (4:3)</PresentationFormat>
  <Paragraphs>145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Paper</vt:lpstr>
      <vt:lpstr>50 Reasons for the  Fall of the Roman Empire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Footprints of the Kleptocracy</dc:title>
  <dc:creator>PG</dc:creator>
  <cp:lastModifiedBy>PG</cp:lastModifiedBy>
  <cp:revision>49</cp:revision>
  <dcterms:created xsi:type="dcterms:W3CDTF">2016-02-22T21:36:28Z</dcterms:created>
  <dcterms:modified xsi:type="dcterms:W3CDTF">2018-04-14T15:26:53Z</dcterms:modified>
</cp:coreProperties>
</file>