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2" r:id="rId3"/>
    <p:sldId id="364" r:id="rId4"/>
    <p:sldId id="365" r:id="rId5"/>
    <p:sldId id="304" r:id="rId6"/>
    <p:sldId id="378" r:id="rId7"/>
    <p:sldId id="377" r:id="rId8"/>
    <p:sldId id="376" r:id="rId9"/>
    <p:sldId id="375" r:id="rId10"/>
    <p:sldId id="338" r:id="rId11"/>
    <p:sldId id="366" r:id="rId12"/>
    <p:sldId id="379" r:id="rId13"/>
    <p:sldId id="320" r:id="rId14"/>
    <p:sldId id="260" r:id="rId15"/>
    <p:sldId id="370" r:id="rId16"/>
    <p:sldId id="369" r:id="rId17"/>
    <p:sldId id="368" r:id="rId18"/>
    <p:sldId id="312" r:id="rId19"/>
    <p:sldId id="372" r:id="rId20"/>
    <p:sldId id="393" r:id="rId21"/>
    <p:sldId id="315" r:id="rId22"/>
    <p:sldId id="374" r:id="rId23"/>
    <p:sldId id="373" r:id="rId24"/>
    <p:sldId id="323" r:id="rId25"/>
    <p:sldId id="321" r:id="rId26"/>
    <p:sldId id="324" r:id="rId27"/>
    <p:sldId id="336" r:id="rId28"/>
    <p:sldId id="325" r:id="rId29"/>
    <p:sldId id="326" r:id="rId30"/>
    <p:sldId id="327" r:id="rId31"/>
    <p:sldId id="330" r:id="rId32"/>
    <p:sldId id="328" r:id="rId33"/>
    <p:sldId id="329" r:id="rId34"/>
    <p:sldId id="333" r:id="rId35"/>
    <p:sldId id="334" r:id="rId36"/>
    <p:sldId id="359" r:id="rId37"/>
    <p:sldId id="265" r:id="rId38"/>
    <p:sldId id="390" r:id="rId39"/>
    <p:sldId id="391" r:id="rId40"/>
    <p:sldId id="389" r:id="rId41"/>
    <p:sldId id="352" r:id="rId42"/>
    <p:sldId id="348" r:id="rId43"/>
    <p:sldId id="351" r:id="rId44"/>
    <p:sldId id="350" r:id="rId45"/>
    <p:sldId id="349" r:id="rId46"/>
    <p:sldId id="347" r:id="rId47"/>
    <p:sldId id="290" r:id="rId48"/>
    <p:sldId id="346" r:id="rId49"/>
    <p:sldId id="273" r:id="rId50"/>
    <p:sldId id="272" r:id="rId51"/>
    <p:sldId id="356" r:id="rId52"/>
    <p:sldId id="381" r:id="rId53"/>
    <p:sldId id="357" r:id="rId54"/>
    <p:sldId id="386" r:id="rId55"/>
    <p:sldId id="385" r:id="rId56"/>
    <p:sldId id="384" r:id="rId57"/>
    <p:sldId id="383" r:id="rId58"/>
    <p:sldId id="382" r:id="rId59"/>
    <p:sldId id="387" r:id="rId60"/>
    <p:sldId id="388" r:id="rId61"/>
    <p:sldId id="392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6600"/>
    <a:srgbClr val="FCF059"/>
    <a:srgbClr val="FFFF00"/>
    <a:srgbClr val="FDA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8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6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5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901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9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0480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6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1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3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3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5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4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9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1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9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DBEF6B-E664-4126-841D-10765F72B3B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C757AC-4583-4B88-9AF8-3CD293C0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5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textbooks.wmisd.org/bigClickableMaps.html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extbooks.wmisd.org/bigclickablemaps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extbooks.wmisd.org/bigPresentations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extbooks.wmisd.org/bigclickablemaps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textbooks.wmisd.org/bigclickablemaps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extbooks.wmisd.org/bigclickablemaps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extbooks.wmisd.org/bigclickablemaps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extbooks.wmisd.org/bigclickablemaps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textbooks.wmisd.org/bigclickablemaps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extbooks.wmisd.org/bigclickablemaps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extbooks.wmisd.org/bigclickablemaps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6thgradeclass.com/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ss.oaisd.org/6th-grade-giants.html" TargetMode="External"/><Relationship Id="rId2" Type="http://schemas.openxmlformats.org/officeDocument/2006/relationships/hyperlink" Target="http://www.mi6thgradeclass.com/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ss.oaisd.org/6th-grade-giants.html" TargetMode="External"/><Relationship Id="rId7" Type="http://schemas.openxmlformats.org/officeDocument/2006/relationships/hyperlink" Target="http://textbooks.wmisd.org/bigActivities.html" TargetMode="External"/><Relationship Id="rId2" Type="http://schemas.openxmlformats.org/officeDocument/2006/relationships/hyperlink" Target="http://www.mi6thgradeclas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extbooks.wmisd.org/bigPresentations.html" TargetMode="External"/><Relationship Id="rId5" Type="http://schemas.openxmlformats.org/officeDocument/2006/relationships/hyperlink" Target="http://textbooks.wmisd.org/bigChapters.html" TargetMode="External"/><Relationship Id="rId4" Type="http://schemas.openxmlformats.org/officeDocument/2006/relationships/hyperlink" Target="http://textbooks.wmisd.org/bigClickableMaps.html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62400"/>
            <a:ext cx="4954250" cy="2590800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</a:rPr>
              <a:t>Materials to support</a:t>
            </a:r>
          </a:p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</a:rPr>
              <a:t>K-12  teachers  of</a:t>
            </a:r>
          </a:p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</a:rPr>
              <a:t>world geography</a:t>
            </a:r>
          </a:p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</a:rPr>
              <a:t>and history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753F24-61E7-46B9-B957-7726DBAADC73}"/>
              </a:ext>
            </a:extLst>
          </p:cNvPr>
          <p:cNvSpPr/>
          <p:nvPr/>
        </p:nvSpPr>
        <p:spPr>
          <a:xfrm>
            <a:off x="533400" y="1120676"/>
            <a:ext cx="583204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Big  Ideas  in</a:t>
            </a:r>
            <a:br>
              <a:rPr lang="en-US" sz="7200" b="1" cap="none" spc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en-US" sz="7200" b="1" cap="none" spc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179704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14C7CB8-6954-4CF3-99D8-D8A88F902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9"/>
          <a:stretch/>
        </p:blipFill>
        <p:spPr>
          <a:xfrm>
            <a:off x="4162155" y="4419600"/>
            <a:ext cx="2499360" cy="2438400"/>
          </a:xfrm>
          <a:prstGeom prst="rect">
            <a:avLst/>
          </a:prstGeom>
        </p:spPr>
      </p:pic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3940A4F-5C58-4813-BEE1-26840D516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1" y="1950308"/>
            <a:ext cx="2484120" cy="335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F2D163-3401-41FE-AD23-3EC45D7DE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37" y="3332556"/>
            <a:ext cx="2514600" cy="3421380"/>
          </a:xfrm>
          <a:prstGeom prst="rect">
            <a:avLst/>
          </a:prstGeom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2A92504-F9B8-4958-8827-EE623F5A1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363"/>
            <a:ext cx="2263140" cy="3079242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E6E51C8-42DA-41A3-9B85-D825DDB57E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95" y="2514600"/>
            <a:ext cx="2249424" cy="3072384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0759324-7F03-4605-BC1D-F6FADB156B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3155" y="2895600"/>
            <a:ext cx="5867400" cy="251460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CBD9D1-AE28-4426-A1A0-7F7EADDD547E}"/>
              </a:ext>
            </a:extLst>
          </p:cNvPr>
          <p:cNvSpPr/>
          <p:nvPr/>
        </p:nvSpPr>
        <p:spPr>
          <a:xfrm>
            <a:off x="2070132" y="748742"/>
            <a:ext cx="5008230" cy="2320239"/>
          </a:xfrm>
          <a:prstGeom prst="roundRect">
            <a:avLst>
              <a:gd name="adj" fmla="val 6726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teaching materials include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clickable map, a presentation,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several student activities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show how climate is influenced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latitude, elevation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an ocean or big lake.</a:t>
            </a:r>
          </a:p>
        </p:txBody>
      </p:sp>
    </p:spTree>
    <p:extLst>
      <p:ext uri="{BB962C8B-B14F-4D97-AF65-F5344CB8AC3E}">
        <p14:creationId xmlns:p14="http://schemas.microsoft.com/office/powerpoint/2010/main" val="10914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CBD9D1-AE28-4426-A1A0-7F7EADDD547E}"/>
              </a:ext>
            </a:extLst>
          </p:cNvPr>
          <p:cNvSpPr/>
          <p:nvPr/>
        </p:nvSpPr>
        <p:spPr>
          <a:xfrm>
            <a:off x="2057400" y="748742"/>
            <a:ext cx="5029200" cy="2320239"/>
          </a:xfrm>
          <a:prstGeom prst="roundRect">
            <a:avLst>
              <a:gd name="adj" fmla="val 8501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teaching materials include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clickable map, a presentation,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several student activities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show how climate is influenced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latitude, elevation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an ocean or big lake.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784453-A0A0-4106-BD89-F8188B7ED2F3}"/>
              </a:ext>
            </a:extLst>
          </p:cNvPr>
          <p:cNvSpPr/>
          <p:nvPr/>
        </p:nvSpPr>
        <p:spPr>
          <a:xfrm>
            <a:off x="2895600" y="2895600"/>
            <a:ext cx="4724400" cy="2743200"/>
          </a:xfrm>
          <a:prstGeom prst="roundRect">
            <a:avLst>
              <a:gd name="adj" fmla="val 2747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if I know about 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latitude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simple idea,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elevation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simple idea,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simple idea,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explain a lot about climate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any place on earth?</a:t>
            </a:r>
          </a:p>
        </p:txBody>
      </p:sp>
    </p:spTree>
    <p:extLst>
      <p:ext uri="{BB962C8B-B14F-4D97-AF65-F5344CB8AC3E}">
        <p14:creationId xmlns:p14="http://schemas.microsoft.com/office/powerpoint/2010/main" val="4539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CBD9D1-AE28-4426-A1A0-7F7EADDD547E}"/>
              </a:ext>
            </a:extLst>
          </p:cNvPr>
          <p:cNvSpPr/>
          <p:nvPr/>
        </p:nvSpPr>
        <p:spPr>
          <a:xfrm>
            <a:off x="2057400" y="748742"/>
            <a:ext cx="5029200" cy="2320239"/>
          </a:xfrm>
          <a:prstGeom prst="roundRect">
            <a:avLst>
              <a:gd name="adj" fmla="val 8501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teaching materials include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clickable map, a presentation,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several student activities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show how climate is influenced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latitude, elevation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an ocean or big lake.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784453-A0A0-4106-BD89-F8188B7ED2F3}"/>
              </a:ext>
            </a:extLst>
          </p:cNvPr>
          <p:cNvSpPr/>
          <p:nvPr/>
        </p:nvSpPr>
        <p:spPr>
          <a:xfrm>
            <a:off x="2895600" y="2895600"/>
            <a:ext cx="4724400" cy="2743200"/>
          </a:xfrm>
          <a:prstGeom prst="roundRect">
            <a:avLst>
              <a:gd name="adj" fmla="val 2747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if I know about 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latitude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simple idea,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elevation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simple idea,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simple idea,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explain a lot about climate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any place on earth?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A99545-076F-4782-83B1-896984223C7E}"/>
              </a:ext>
            </a:extLst>
          </p:cNvPr>
          <p:cNvSpPr/>
          <p:nvPr/>
        </p:nvSpPr>
        <p:spPr>
          <a:xfrm>
            <a:off x="6629400" y="5234374"/>
            <a:ext cx="1524000" cy="935381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15107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D177F1-5EDD-48A3-BE20-643E8378443C}"/>
              </a:ext>
            </a:extLst>
          </p:cNvPr>
          <p:cNvSpPr/>
          <p:nvPr/>
        </p:nvSpPr>
        <p:spPr>
          <a:xfrm>
            <a:off x="1371600" y="1143000"/>
            <a:ext cx="3657600" cy="2590800"/>
          </a:xfrm>
          <a:prstGeom prst="roundRect">
            <a:avLst>
              <a:gd name="adj" fmla="val 7081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. . . 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geographic big idea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just a basic cause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lot of effects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different places.</a:t>
            </a:r>
          </a:p>
        </p:txBody>
      </p:sp>
    </p:spTree>
    <p:extLst>
      <p:ext uri="{BB962C8B-B14F-4D97-AF65-F5344CB8AC3E}">
        <p14:creationId xmlns:p14="http://schemas.microsoft.com/office/powerpoint/2010/main" val="1649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943600" y="609600"/>
            <a:ext cx="2286000" cy="2189479"/>
          </a:xfrm>
          <a:prstGeom prst="wedgeRoundRectCallout">
            <a:avLst>
              <a:gd name="adj1" fmla="val -26630"/>
              <a:gd name="adj2" fmla="val -1107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have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b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dozen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folders.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87" y="228600"/>
            <a:ext cx="8535253" cy="422586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72FC0E-9493-4529-AF4E-4A19A2C7C847}"/>
              </a:ext>
            </a:extLst>
          </p:cNvPr>
          <p:cNvSpPr/>
          <p:nvPr/>
        </p:nvSpPr>
        <p:spPr>
          <a:xfrm>
            <a:off x="2286000" y="4697628"/>
            <a:ext cx="4800600" cy="758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decide on a list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big ideas in geography? </a:t>
            </a:r>
          </a:p>
        </p:txBody>
      </p:sp>
    </p:spTree>
    <p:extLst>
      <p:ext uri="{BB962C8B-B14F-4D97-AF65-F5344CB8AC3E}">
        <p14:creationId xmlns:p14="http://schemas.microsoft.com/office/powerpoint/2010/main" val="6391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943600" y="609600"/>
            <a:ext cx="2286000" cy="2189479"/>
          </a:xfrm>
          <a:prstGeom prst="wedgeRoundRectCallout">
            <a:avLst>
              <a:gd name="adj1" fmla="val -26630"/>
              <a:gd name="adj2" fmla="val -1107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have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b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dozen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folders.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87" y="228600"/>
            <a:ext cx="8535253" cy="422586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E43E2B-18F8-4057-AB81-A06AB8CE0254}"/>
              </a:ext>
            </a:extLst>
          </p:cNvPr>
          <p:cNvSpPr/>
          <p:nvPr/>
        </p:nvSpPr>
        <p:spPr>
          <a:xfrm>
            <a:off x="457200" y="4572000"/>
            <a:ext cx="8229599" cy="2133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this simple-looking map, more than 100 scholars and teachers 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in small groups in a dozen different places around the world.</a:t>
            </a:r>
          </a:p>
          <a:p>
            <a:pPr algn="ctr"/>
            <a:endParaRPr lang="en-US" sz="9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Discussions, drafts, reviews, and revisions took more than two years.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72FC0E-9493-4529-AF4E-4A19A2C7C847}"/>
              </a:ext>
            </a:extLst>
          </p:cNvPr>
          <p:cNvSpPr/>
          <p:nvPr/>
        </p:nvSpPr>
        <p:spPr>
          <a:xfrm>
            <a:off x="2286000" y="4697628"/>
            <a:ext cx="4800600" cy="758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decide on a list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big ideas in geography? </a:t>
            </a:r>
          </a:p>
        </p:txBody>
      </p:sp>
    </p:spTree>
    <p:extLst>
      <p:ext uri="{BB962C8B-B14F-4D97-AF65-F5344CB8AC3E}">
        <p14:creationId xmlns:p14="http://schemas.microsoft.com/office/powerpoint/2010/main" val="231349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943600" y="609600"/>
            <a:ext cx="2286000" cy="2189479"/>
          </a:xfrm>
          <a:prstGeom prst="wedgeRoundRectCallout">
            <a:avLst>
              <a:gd name="adj1" fmla="val -26630"/>
              <a:gd name="adj2" fmla="val -1107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have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b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dozen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folders.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87" y="228600"/>
            <a:ext cx="8535253" cy="422586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72FC0E-9493-4529-AF4E-4A19A2C7C847}"/>
              </a:ext>
            </a:extLst>
          </p:cNvPr>
          <p:cNvSpPr/>
          <p:nvPr/>
        </p:nvSpPr>
        <p:spPr>
          <a:xfrm>
            <a:off x="2286000" y="4697628"/>
            <a:ext cx="4800600" cy="758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decide on a list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big ideas in geography?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EE478-3E12-456F-8085-0B087EE28DD4}"/>
              </a:ext>
            </a:extLst>
          </p:cNvPr>
          <p:cNvSpPr/>
          <p:nvPr/>
        </p:nvSpPr>
        <p:spPr>
          <a:xfrm>
            <a:off x="1243446" y="4658865"/>
            <a:ext cx="6580909" cy="834181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1: identify a handful of big ideas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that have a lot of effects.</a:t>
            </a:r>
          </a:p>
        </p:txBody>
      </p:sp>
    </p:spTree>
    <p:extLst>
      <p:ext uri="{BB962C8B-B14F-4D97-AF65-F5344CB8AC3E}">
        <p14:creationId xmlns:p14="http://schemas.microsoft.com/office/powerpoint/2010/main" val="321274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943600" y="609600"/>
            <a:ext cx="2286000" cy="2189479"/>
          </a:xfrm>
          <a:prstGeom prst="wedgeRoundRectCallout">
            <a:avLst>
              <a:gd name="adj1" fmla="val -26630"/>
              <a:gd name="adj2" fmla="val -1107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have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b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dozen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folders.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87" y="228600"/>
            <a:ext cx="8535253" cy="422586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72FC0E-9493-4529-AF4E-4A19A2C7C847}"/>
              </a:ext>
            </a:extLst>
          </p:cNvPr>
          <p:cNvSpPr/>
          <p:nvPr/>
        </p:nvSpPr>
        <p:spPr>
          <a:xfrm>
            <a:off x="2286000" y="4697628"/>
            <a:ext cx="4800600" cy="758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decide on a list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big ideas in geography?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56D74FF-9966-43E0-9585-EEB52B2942EA}"/>
              </a:ext>
            </a:extLst>
          </p:cNvPr>
          <p:cNvSpPr/>
          <p:nvPr/>
        </p:nvSpPr>
        <p:spPr>
          <a:xfrm>
            <a:off x="1243446" y="4658865"/>
            <a:ext cx="6580909" cy="834181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1: identify a handful of big ideas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that have a lot of effects.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E7A915-79E3-4B34-9C74-4869BA501FF0}"/>
              </a:ext>
            </a:extLst>
          </p:cNvPr>
          <p:cNvSpPr/>
          <p:nvPr/>
        </p:nvSpPr>
        <p:spPr>
          <a:xfrm>
            <a:off x="914400" y="5587739"/>
            <a:ext cx="7239000" cy="960674"/>
          </a:xfrm>
          <a:prstGeom prst="roundRect">
            <a:avLst/>
          </a:prstGeom>
          <a:solidFill>
            <a:srgbClr val="FCF05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2:  identify a world region where it is especially easy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to describe the effects of a particular big idea.</a:t>
            </a:r>
          </a:p>
        </p:txBody>
      </p:sp>
    </p:spTree>
    <p:extLst>
      <p:ext uri="{BB962C8B-B14F-4D97-AF65-F5344CB8AC3E}">
        <p14:creationId xmlns:p14="http://schemas.microsoft.com/office/powerpoint/2010/main" val="839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E135A7-7473-40CD-BC78-35E69C8A08A0}"/>
              </a:ext>
            </a:extLst>
          </p:cNvPr>
          <p:cNvSpPr/>
          <p:nvPr/>
        </p:nvSpPr>
        <p:spPr>
          <a:xfrm>
            <a:off x="1761536" y="533400"/>
            <a:ext cx="5620927" cy="2438400"/>
          </a:xfrm>
          <a:prstGeom prst="roundRect">
            <a:avLst>
              <a:gd name="adj" fmla="val 97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Footnote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endParaRPr lang="en-US" sz="7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like a chemistry teacher, who says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“valence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more important concept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smell,”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an understanding of valence 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it easier to explain chemical reactions.</a:t>
            </a:r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9DDCE9-8E16-4CCB-B1D0-7C0B257362EE}"/>
              </a:ext>
            </a:extLst>
          </p:cNvPr>
          <p:cNvSpPr/>
          <p:nvPr/>
        </p:nvSpPr>
        <p:spPr>
          <a:xfrm>
            <a:off x="1761536" y="533400"/>
            <a:ext cx="5620927" cy="2438400"/>
          </a:xfrm>
          <a:prstGeom prst="roundRect">
            <a:avLst>
              <a:gd name="adj" fmla="val 971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Footnote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endParaRPr lang="en-US" sz="7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like a chemistry teacher, who says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“valence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more important concept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smell,”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an understanding of valence 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it easier to explain chemical reactions.</a:t>
            </a:r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2C9893-917F-4078-9911-32904D7DD4E4}"/>
              </a:ext>
            </a:extLst>
          </p:cNvPr>
          <p:cNvSpPr/>
          <p:nvPr/>
        </p:nvSpPr>
        <p:spPr>
          <a:xfrm>
            <a:off x="3048000" y="2819400"/>
            <a:ext cx="4800600" cy="1295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physics teacher, who says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important,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because they help us explain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4F305B-86CE-46DF-B910-8641E9F9A021}"/>
              </a:ext>
            </a:extLst>
          </p:cNvPr>
          <p:cNvSpPr/>
          <p:nvPr/>
        </p:nvSpPr>
        <p:spPr>
          <a:xfrm>
            <a:off x="457200" y="1143000"/>
            <a:ext cx="8229600" cy="2971800"/>
          </a:xfrm>
          <a:prstGeom prst="roundRect">
            <a:avLst>
              <a:gd name="adj" fmla="val 1029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educational materials start with a simple idea: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You can build a good framework for learning about places</a:t>
            </a:r>
          </a:p>
          <a:p>
            <a:pPr algn="ctr"/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by exploring a few powerful causes and their effects.</a:t>
            </a:r>
          </a:p>
          <a:p>
            <a:pPr algn="ctr"/>
            <a:endParaRPr lang="en-US" sz="2000" b="1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endParaRPr lang="en-US" sz="2000" b="1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endParaRPr lang="en-US" sz="2000" b="1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endParaRPr lang="en-US" sz="2000" b="1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endParaRPr lang="en-US" sz="2000" b="1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9DDCE9-8E16-4CCB-B1D0-7C0B257362EE}"/>
              </a:ext>
            </a:extLst>
          </p:cNvPr>
          <p:cNvSpPr/>
          <p:nvPr/>
        </p:nvSpPr>
        <p:spPr>
          <a:xfrm>
            <a:off x="1761536" y="533400"/>
            <a:ext cx="5620927" cy="2438400"/>
          </a:xfrm>
          <a:prstGeom prst="roundRect">
            <a:avLst>
              <a:gd name="adj" fmla="val 971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Footnote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endParaRPr lang="en-US" sz="7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like a chemistry teacher, who says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“valence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more important concept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smell,”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an understanding of valence 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it easier to explain chemical reactions.</a:t>
            </a:r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2C9893-917F-4078-9911-32904D7DD4E4}"/>
              </a:ext>
            </a:extLst>
          </p:cNvPr>
          <p:cNvSpPr/>
          <p:nvPr/>
        </p:nvSpPr>
        <p:spPr>
          <a:xfrm>
            <a:off x="3048000" y="2819400"/>
            <a:ext cx="4800600" cy="1295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physics teacher, who says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important,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because they help us explain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E8C7B3-E4AD-49A0-A257-E007D11A76D5}"/>
              </a:ext>
            </a:extLst>
          </p:cNvPr>
          <p:cNvSpPr/>
          <p:nvPr/>
        </p:nvSpPr>
        <p:spPr>
          <a:xfrm>
            <a:off x="3352799" y="4038600"/>
            <a:ext cx="5486401" cy="2514600"/>
          </a:xfrm>
          <a:prstGeom prst="roundRect">
            <a:avLst>
              <a:gd name="adj" fmla="val 97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exactly the same way, 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geographers think it is important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about things like </a:t>
            </a: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latitude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density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1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these understandings can help us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interpret observations of many other things,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weather hazards, jobs, and migration.</a:t>
            </a:r>
            <a:endParaRPr lang="en-US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45614E-539C-4EA6-96B4-F28B35454E93}"/>
              </a:ext>
            </a:extLst>
          </p:cNvPr>
          <p:cNvSpPr/>
          <p:nvPr/>
        </p:nvSpPr>
        <p:spPr>
          <a:xfrm>
            <a:off x="1143000" y="762000"/>
            <a:ext cx="6705600" cy="3505200"/>
          </a:xfrm>
          <a:prstGeom prst="roundRect">
            <a:avLst>
              <a:gd name="adj" fmla="val 703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more clarifying footnote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Big Ideas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important everywhere.</a:t>
            </a:r>
          </a:p>
          <a:p>
            <a:pPr algn="ctr"/>
            <a:endParaRPr lang="en-US"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elevation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 strong influence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nearly every place on earth.</a:t>
            </a:r>
          </a:p>
          <a:p>
            <a:pPr algn="ctr"/>
            <a:endParaRPr lang="en-US"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effects are just easier to see (and explain)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some places than in others.</a:t>
            </a:r>
          </a:p>
        </p:txBody>
      </p:sp>
    </p:spTree>
    <p:extLst>
      <p:ext uri="{BB962C8B-B14F-4D97-AF65-F5344CB8AC3E}">
        <p14:creationId xmlns:p14="http://schemas.microsoft.com/office/powerpoint/2010/main" val="18410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D74C08-4432-491B-A568-FF88B13D91C2}"/>
              </a:ext>
            </a:extLst>
          </p:cNvPr>
          <p:cNvSpPr/>
          <p:nvPr/>
        </p:nvSpPr>
        <p:spPr>
          <a:xfrm>
            <a:off x="1143000" y="762000"/>
            <a:ext cx="6705600" cy="3505200"/>
          </a:xfrm>
          <a:prstGeom prst="roundRect">
            <a:avLst>
              <a:gd name="adj" fmla="val 7031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more clarifying footnote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Big Ideas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important everywhere.</a:t>
            </a:r>
          </a:p>
          <a:p>
            <a:pPr algn="ctr"/>
            <a:endParaRPr lang="en-US"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elevation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 strong influence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nearly every place on earth.</a:t>
            </a:r>
          </a:p>
          <a:p>
            <a:pPr algn="ctr"/>
            <a:endParaRPr lang="en-US"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effects are just easier to see (and explain)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some places than in others.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3B9123-F15B-4B6B-94DE-03D6AE2A520D}"/>
              </a:ext>
            </a:extLst>
          </p:cNvPr>
          <p:cNvSpPr/>
          <p:nvPr/>
        </p:nvSpPr>
        <p:spPr>
          <a:xfrm>
            <a:off x="2133600" y="4038600"/>
            <a:ext cx="6019800" cy="1295400"/>
          </a:xfrm>
          <a:prstGeom prst="roundRect">
            <a:avLst/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we tried to match each big idea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world region where it has a lot of effects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are easy to describe and understand.</a:t>
            </a:r>
          </a:p>
        </p:txBody>
      </p:sp>
    </p:spTree>
    <p:extLst>
      <p:ext uri="{BB962C8B-B14F-4D97-AF65-F5344CB8AC3E}">
        <p14:creationId xmlns:p14="http://schemas.microsoft.com/office/powerpoint/2010/main" val="31352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88C483-9E23-4B78-B280-08B7AB0D6CDD}"/>
              </a:ext>
            </a:extLst>
          </p:cNvPr>
          <p:cNvSpPr/>
          <p:nvPr/>
        </p:nvSpPr>
        <p:spPr>
          <a:xfrm>
            <a:off x="1143000" y="762000"/>
            <a:ext cx="6705600" cy="3505200"/>
          </a:xfrm>
          <a:prstGeom prst="roundRect">
            <a:avLst>
              <a:gd name="adj" fmla="val 7031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more clarifying footnote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Big Ideas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important everywhere.</a:t>
            </a:r>
          </a:p>
          <a:p>
            <a:pPr algn="ctr"/>
            <a:endParaRPr lang="en-US"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elevation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 strong influence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nearly every place on earth.</a:t>
            </a:r>
          </a:p>
          <a:p>
            <a:pPr algn="ctr"/>
            <a:endParaRPr lang="en-US"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effects are just easier to see (and explain)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some places than in others.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A53D70-B86A-4B1B-82B7-DC4A2F929931}"/>
              </a:ext>
            </a:extLst>
          </p:cNvPr>
          <p:cNvSpPr/>
          <p:nvPr/>
        </p:nvSpPr>
        <p:spPr>
          <a:xfrm>
            <a:off x="1752600" y="3276600"/>
            <a:ext cx="70104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you learn the effects of elevation in South America,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apply the big idea on the other continents.</a:t>
            </a:r>
          </a:p>
        </p:txBody>
      </p:sp>
    </p:spTree>
    <p:extLst>
      <p:ext uri="{BB962C8B-B14F-4D97-AF65-F5344CB8AC3E}">
        <p14:creationId xmlns:p14="http://schemas.microsoft.com/office/powerpoint/2010/main" val="1678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943600" y="609600"/>
            <a:ext cx="2286000" cy="2189479"/>
          </a:xfrm>
          <a:prstGeom prst="wedgeRoundRectCallout">
            <a:avLst>
              <a:gd name="adj1" fmla="val -26630"/>
              <a:gd name="adj2" fmla="val -1107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have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b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dozen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folders.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87" y="228600"/>
            <a:ext cx="8535253" cy="42258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F16BDC-4E73-4F4E-A769-2B73A9B0B0D3}"/>
              </a:ext>
            </a:extLst>
          </p:cNvPr>
          <p:cNvSpPr/>
          <p:nvPr/>
        </p:nvSpPr>
        <p:spPr>
          <a:xfrm>
            <a:off x="1162050" y="4556648"/>
            <a:ext cx="6819900" cy="1451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people understand these big ideas, 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made five different kinds of files.</a:t>
            </a:r>
          </a:p>
        </p:txBody>
      </p:sp>
    </p:spTree>
    <p:extLst>
      <p:ext uri="{BB962C8B-B14F-4D97-AF65-F5344CB8AC3E}">
        <p14:creationId xmlns:p14="http://schemas.microsoft.com/office/powerpoint/2010/main" val="353566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EEB6C3-CF4F-461B-9DCE-1E477CD1EE94}"/>
              </a:ext>
            </a:extLst>
          </p:cNvPr>
          <p:cNvSpPr/>
          <p:nvPr/>
        </p:nvSpPr>
        <p:spPr>
          <a:xfrm>
            <a:off x="228600" y="557188"/>
            <a:ext cx="868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http://textbooks.wmisd.org/bigClickableMaps.html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719C5FA-FC15-4679-BBAF-598C45106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83724"/>
            <a:ext cx="4343400" cy="50701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11C8D02-B732-443C-BB1E-5C11AD7E5791}"/>
              </a:ext>
            </a:extLst>
          </p:cNvPr>
          <p:cNvSpPr/>
          <p:nvPr/>
        </p:nvSpPr>
        <p:spPr>
          <a:xfrm>
            <a:off x="457200" y="381000"/>
            <a:ext cx="8305800" cy="990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266700">
              <a:srgbClr val="FCF0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E320406A-5450-4BED-BF6E-D1E506D86210}"/>
              </a:ext>
            </a:extLst>
          </p:cNvPr>
          <p:cNvSpPr/>
          <p:nvPr/>
        </p:nvSpPr>
        <p:spPr>
          <a:xfrm>
            <a:off x="385774" y="1905000"/>
            <a:ext cx="3884890" cy="4572000"/>
          </a:xfrm>
          <a:custGeom>
            <a:avLst/>
            <a:gdLst>
              <a:gd name="connsiteX0" fmla="*/ 0 w 4256903"/>
              <a:gd name="connsiteY0" fmla="*/ 709498 h 4904054"/>
              <a:gd name="connsiteX1" fmla="*/ 709498 w 4256903"/>
              <a:gd name="connsiteY1" fmla="*/ 0 h 4904054"/>
              <a:gd name="connsiteX2" fmla="*/ 709484 w 4256903"/>
              <a:gd name="connsiteY2" fmla="*/ 0 h 4904054"/>
              <a:gd name="connsiteX3" fmla="*/ 709484 w 4256903"/>
              <a:gd name="connsiteY3" fmla="*/ 0 h 4904054"/>
              <a:gd name="connsiteX4" fmla="*/ 1773710 w 4256903"/>
              <a:gd name="connsiteY4" fmla="*/ 0 h 4904054"/>
              <a:gd name="connsiteX5" fmla="*/ 3547405 w 4256903"/>
              <a:gd name="connsiteY5" fmla="*/ 0 h 4904054"/>
              <a:gd name="connsiteX6" fmla="*/ 4256903 w 4256903"/>
              <a:gd name="connsiteY6" fmla="*/ 709498 h 4904054"/>
              <a:gd name="connsiteX7" fmla="*/ 4256903 w 4256903"/>
              <a:gd name="connsiteY7" fmla="*/ 817342 h 4904054"/>
              <a:gd name="connsiteX8" fmla="*/ 4256903 w 4256903"/>
              <a:gd name="connsiteY8" fmla="*/ 817342 h 4904054"/>
              <a:gd name="connsiteX9" fmla="*/ 4256903 w 4256903"/>
              <a:gd name="connsiteY9" fmla="*/ 2043356 h 4904054"/>
              <a:gd name="connsiteX10" fmla="*/ 4256903 w 4256903"/>
              <a:gd name="connsiteY10" fmla="*/ 4194556 h 4904054"/>
              <a:gd name="connsiteX11" fmla="*/ 3547405 w 4256903"/>
              <a:gd name="connsiteY11" fmla="*/ 4904054 h 4904054"/>
              <a:gd name="connsiteX12" fmla="*/ 1773710 w 4256903"/>
              <a:gd name="connsiteY12" fmla="*/ 4904054 h 4904054"/>
              <a:gd name="connsiteX13" fmla="*/ 709484 w 4256903"/>
              <a:gd name="connsiteY13" fmla="*/ 4904054 h 4904054"/>
              <a:gd name="connsiteX14" fmla="*/ 709484 w 4256903"/>
              <a:gd name="connsiteY14" fmla="*/ 4904054 h 4904054"/>
              <a:gd name="connsiteX15" fmla="*/ 709498 w 4256903"/>
              <a:gd name="connsiteY15" fmla="*/ 4904054 h 4904054"/>
              <a:gd name="connsiteX16" fmla="*/ 0 w 4256903"/>
              <a:gd name="connsiteY16" fmla="*/ 4194556 h 4904054"/>
              <a:gd name="connsiteX17" fmla="*/ 0 w 4256903"/>
              <a:gd name="connsiteY17" fmla="*/ 2043356 h 4904054"/>
              <a:gd name="connsiteX18" fmla="*/ 0 w 4256903"/>
              <a:gd name="connsiteY18" fmla="*/ 1908805 h 4904054"/>
              <a:gd name="connsiteX19" fmla="*/ 0 w 4256903"/>
              <a:gd name="connsiteY19" fmla="*/ 817342 h 4904054"/>
              <a:gd name="connsiteX20" fmla="*/ 0 w 4256903"/>
              <a:gd name="connsiteY20" fmla="*/ 709498 h 4904054"/>
              <a:gd name="connsiteX0" fmla="*/ 0 w 4265140"/>
              <a:gd name="connsiteY0" fmla="*/ 445887 h 4904054"/>
              <a:gd name="connsiteX1" fmla="*/ 717735 w 4265140"/>
              <a:gd name="connsiteY1" fmla="*/ 0 h 4904054"/>
              <a:gd name="connsiteX2" fmla="*/ 717721 w 4265140"/>
              <a:gd name="connsiteY2" fmla="*/ 0 h 4904054"/>
              <a:gd name="connsiteX3" fmla="*/ 717721 w 4265140"/>
              <a:gd name="connsiteY3" fmla="*/ 0 h 4904054"/>
              <a:gd name="connsiteX4" fmla="*/ 1781947 w 4265140"/>
              <a:gd name="connsiteY4" fmla="*/ 0 h 4904054"/>
              <a:gd name="connsiteX5" fmla="*/ 3555642 w 4265140"/>
              <a:gd name="connsiteY5" fmla="*/ 0 h 4904054"/>
              <a:gd name="connsiteX6" fmla="*/ 4265140 w 4265140"/>
              <a:gd name="connsiteY6" fmla="*/ 709498 h 4904054"/>
              <a:gd name="connsiteX7" fmla="*/ 4265140 w 4265140"/>
              <a:gd name="connsiteY7" fmla="*/ 817342 h 4904054"/>
              <a:gd name="connsiteX8" fmla="*/ 4265140 w 4265140"/>
              <a:gd name="connsiteY8" fmla="*/ 817342 h 4904054"/>
              <a:gd name="connsiteX9" fmla="*/ 4265140 w 4265140"/>
              <a:gd name="connsiteY9" fmla="*/ 2043356 h 4904054"/>
              <a:gd name="connsiteX10" fmla="*/ 4265140 w 4265140"/>
              <a:gd name="connsiteY10" fmla="*/ 4194556 h 4904054"/>
              <a:gd name="connsiteX11" fmla="*/ 3555642 w 4265140"/>
              <a:gd name="connsiteY11" fmla="*/ 4904054 h 4904054"/>
              <a:gd name="connsiteX12" fmla="*/ 1781947 w 4265140"/>
              <a:gd name="connsiteY12" fmla="*/ 4904054 h 4904054"/>
              <a:gd name="connsiteX13" fmla="*/ 717721 w 4265140"/>
              <a:gd name="connsiteY13" fmla="*/ 4904054 h 4904054"/>
              <a:gd name="connsiteX14" fmla="*/ 717721 w 4265140"/>
              <a:gd name="connsiteY14" fmla="*/ 4904054 h 4904054"/>
              <a:gd name="connsiteX15" fmla="*/ 717735 w 4265140"/>
              <a:gd name="connsiteY15" fmla="*/ 4904054 h 4904054"/>
              <a:gd name="connsiteX16" fmla="*/ 8237 w 4265140"/>
              <a:gd name="connsiteY16" fmla="*/ 4194556 h 4904054"/>
              <a:gd name="connsiteX17" fmla="*/ 8237 w 4265140"/>
              <a:gd name="connsiteY17" fmla="*/ 2043356 h 4904054"/>
              <a:gd name="connsiteX18" fmla="*/ 8237 w 4265140"/>
              <a:gd name="connsiteY18" fmla="*/ 1908805 h 4904054"/>
              <a:gd name="connsiteX19" fmla="*/ 8237 w 4265140"/>
              <a:gd name="connsiteY19" fmla="*/ 817342 h 4904054"/>
              <a:gd name="connsiteX20" fmla="*/ 0 w 4265140"/>
              <a:gd name="connsiteY20" fmla="*/ 445887 h 4904054"/>
              <a:gd name="connsiteX0" fmla="*/ 0 w 4265140"/>
              <a:gd name="connsiteY0" fmla="*/ 445887 h 4904054"/>
              <a:gd name="connsiteX1" fmla="*/ 717735 w 4265140"/>
              <a:gd name="connsiteY1" fmla="*/ 0 h 4904054"/>
              <a:gd name="connsiteX2" fmla="*/ 717721 w 4265140"/>
              <a:gd name="connsiteY2" fmla="*/ 0 h 4904054"/>
              <a:gd name="connsiteX3" fmla="*/ 717721 w 4265140"/>
              <a:gd name="connsiteY3" fmla="*/ 0 h 4904054"/>
              <a:gd name="connsiteX4" fmla="*/ 1781947 w 4265140"/>
              <a:gd name="connsiteY4" fmla="*/ 0 h 4904054"/>
              <a:gd name="connsiteX5" fmla="*/ 3555642 w 4265140"/>
              <a:gd name="connsiteY5" fmla="*/ 0 h 4904054"/>
              <a:gd name="connsiteX6" fmla="*/ 4240427 w 4265140"/>
              <a:gd name="connsiteY6" fmla="*/ 396460 h 4904054"/>
              <a:gd name="connsiteX7" fmla="*/ 4265140 w 4265140"/>
              <a:gd name="connsiteY7" fmla="*/ 817342 h 4904054"/>
              <a:gd name="connsiteX8" fmla="*/ 4265140 w 4265140"/>
              <a:gd name="connsiteY8" fmla="*/ 817342 h 4904054"/>
              <a:gd name="connsiteX9" fmla="*/ 4265140 w 4265140"/>
              <a:gd name="connsiteY9" fmla="*/ 2043356 h 4904054"/>
              <a:gd name="connsiteX10" fmla="*/ 4265140 w 4265140"/>
              <a:gd name="connsiteY10" fmla="*/ 4194556 h 4904054"/>
              <a:gd name="connsiteX11" fmla="*/ 3555642 w 4265140"/>
              <a:gd name="connsiteY11" fmla="*/ 4904054 h 4904054"/>
              <a:gd name="connsiteX12" fmla="*/ 1781947 w 4265140"/>
              <a:gd name="connsiteY12" fmla="*/ 4904054 h 4904054"/>
              <a:gd name="connsiteX13" fmla="*/ 717721 w 4265140"/>
              <a:gd name="connsiteY13" fmla="*/ 4904054 h 4904054"/>
              <a:gd name="connsiteX14" fmla="*/ 717721 w 4265140"/>
              <a:gd name="connsiteY14" fmla="*/ 4904054 h 4904054"/>
              <a:gd name="connsiteX15" fmla="*/ 717735 w 4265140"/>
              <a:gd name="connsiteY15" fmla="*/ 4904054 h 4904054"/>
              <a:gd name="connsiteX16" fmla="*/ 8237 w 4265140"/>
              <a:gd name="connsiteY16" fmla="*/ 4194556 h 4904054"/>
              <a:gd name="connsiteX17" fmla="*/ 8237 w 4265140"/>
              <a:gd name="connsiteY17" fmla="*/ 2043356 h 4904054"/>
              <a:gd name="connsiteX18" fmla="*/ 8237 w 4265140"/>
              <a:gd name="connsiteY18" fmla="*/ 1908805 h 4904054"/>
              <a:gd name="connsiteX19" fmla="*/ 8237 w 4265140"/>
              <a:gd name="connsiteY19" fmla="*/ 817342 h 4904054"/>
              <a:gd name="connsiteX20" fmla="*/ 0 w 4265140"/>
              <a:gd name="connsiteY20" fmla="*/ 445887 h 4904054"/>
              <a:gd name="connsiteX0" fmla="*/ 0 w 4273379"/>
              <a:gd name="connsiteY0" fmla="*/ 445888 h 4904055"/>
              <a:gd name="connsiteX1" fmla="*/ 717735 w 4273379"/>
              <a:gd name="connsiteY1" fmla="*/ 1 h 4904055"/>
              <a:gd name="connsiteX2" fmla="*/ 717721 w 4273379"/>
              <a:gd name="connsiteY2" fmla="*/ 1 h 4904055"/>
              <a:gd name="connsiteX3" fmla="*/ 717721 w 4273379"/>
              <a:gd name="connsiteY3" fmla="*/ 1 h 4904055"/>
              <a:gd name="connsiteX4" fmla="*/ 1781947 w 4273379"/>
              <a:gd name="connsiteY4" fmla="*/ 1 h 4904055"/>
              <a:gd name="connsiteX5" fmla="*/ 3555642 w 4273379"/>
              <a:gd name="connsiteY5" fmla="*/ 1 h 4904055"/>
              <a:gd name="connsiteX6" fmla="*/ 4273379 w 4273379"/>
              <a:gd name="connsiteY6" fmla="*/ 388223 h 4904055"/>
              <a:gd name="connsiteX7" fmla="*/ 4265140 w 4273379"/>
              <a:gd name="connsiteY7" fmla="*/ 817343 h 4904055"/>
              <a:gd name="connsiteX8" fmla="*/ 4265140 w 4273379"/>
              <a:gd name="connsiteY8" fmla="*/ 817343 h 4904055"/>
              <a:gd name="connsiteX9" fmla="*/ 4265140 w 4273379"/>
              <a:gd name="connsiteY9" fmla="*/ 2043357 h 4904055"/>
              <a:gd name="connsiteX10" fmla="*/ 4265140 w 4273379"/>
              <a:gd name="connsiteY10" fmla="*/ 4194557 h 4904055"/>
              <a:gd name="connsiteX11" fmla="*/ 3555642 w 4273379"/>
              <a:gd name="connsiteY11" fmla="*/ 4904055 h 4904055"/>
              <a:gd name="connsiteX12" fmla="*/ 1781947 w 4273379"/>
              <a:gd name="connsiteY12" fmla="*/ 4904055 h 4904055"/>
              <a:gd name="connsiteX13" fmla="*/ 717721 w 4273379"/>
              <a:gd name="connsiteY13" fmla="*/ 4904055 h 4904055"/>
              <a:gd name="connsiteX14" fmla="*/ 717721 w 4273379"/>
              <a:gd name="connsiteY14" fmla="*/ 4904055 h 4904055"/>
              <a:gd name="connsiteX15" fmla="*/ 717735 w 4273379"/>
              <a:gd name="connsiteY15" fmla="*/ 4904055 h 4904055"/>
              <a:gd name="connsiteX16" fmla="*/ 8237 w 4273379"/>
              <a:gd name="connsiteY16" fmla="*/ 4194557 h 4904055"/>
              <a:gd name="connsiteX17" fmla="*/ 8237 w 4273379"/>
              <a:gd name="connsiteY17" fmla="*/ 2043357 h 4904055"/>
              <a:gd name="connsiteX18" fmla="*/ 8237 w 4273379"/>
              <a:gd name="connsiteY18" fmla="*/ 1908806 h 4904055"/>
              <a:gd name="connsiteX19" fmla="*/ 8237 w 4273379"/>
              <a:gd name="connsiteY19" fmla="*/ 817343 h 4904055"/>
              <a:gd name="connsiteX20" fmla="*/ 0 w 4273379"/>
              <a:gd name="connsiteY20" fmla="*/ 445888 h 490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73379" h="4904055">
                <a:moveTo>
                  <a:pt x="0" y="445888"/>
                </a:moveTo>
                <a:cubicBezTo>
                  <a:pt x="0" y="54043"/>
                  <a:pt x="325890" y="1"/>
                  <a:pt x="717735" y="1"/>
                </a:cubicBezTo>
                <a:lnTo>
                  <a:pt x="717721" y="1"/>
                </a:lnTo>
                <a:lnTo>
                  <a:pt x="717721" y="1"/>
                </a:lnTo>
                <a:lnTo>
                  <a:pt x="1781947" y="1"/>
                </a:lnTo>
                <a:lnTo>
                  <a:pt x="3555642" y="1"/>
                </a:lnTo>
                <a:cubicBezTo>
                  <a:pt x="3947487" y="1"/>
                  <a:pt x="4273379" y="-3622"/>
                  <a:pt x="4273379" y="388223"/>
                </a:cubicBezTo>
                <a:lnTo>
                  <a:pt x="4265140" y="817343"/>
                </a:lnTo>
                <a:lnTo>
                  <a:pt x="4265140" y="817343"/>
                </a:lnTo>
                <a:lnTo>
                  <a:pt x="4265140" y="2043357"/>
                </a:lnTo>
                <a:lnTo>
                  <a:pt x="4265140" y="4194557"/>
                </a:lnTo>
                <a:cubicBezTo>
                  <a:pt x="4265140" y="4586402"/>
                  <a:pt x="3947487" y="4904055"/>
                  <a:pt x="3555642" y="4904055"/>
                </a:cubicBezTo>
                <a:lnTo>
                  <a:pt x="1781947" y="4904055"/>
                </a:lnTo>
                <a:lnTo>
                  <a:pt x="717721" y="4904055"/>
                </a:lnTo>
                <a:lnTo>
                  <a:pt x="717721" y="4904055"/>
                </a:lnTo>
                <a:lnTo>
                  <a:pt x="717735" y="4904055"/>
                </a:lnTo>
                <a:cubicBezTo>
                  <a:pt x="325890" y="4904055"/>
                  <a:pt x="8237" y="4586402"/>
                  <a:pt x="8237" y="4194557"/>
                </a:cubicBezTo>
                <a:lnTo>
                  <a:pt x="8237" y="2043357"/>
                </a:lnTo>
                <a:lnTo>
                  <a:pt x="8237" y="1908806"/>
                </a:lnTo>
                <a:lnTo>
                  <a:pt x="8237" y="817343"/>
                </a:lnTo>
                <a:cubicBezTo>
                  <a:pt x="8237" y="781395"/>
                  <a:pt x="0" y="481836"/>
                  <a:pt x="0" y="4458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product is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set of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clickable maps.</a:t>
            </a:r>
          </a:p>
          <a:p>
            <a:pPr algn="ctr"/>
            <a:endParaRPr lang="en-US" sz="9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map has 30-40 “layers”</a:t>
            </a:r>
            <a:b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show different features</a:t>
            </a:r>
            <a:b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influenced by big idea.</a:t>
            </a:r>
          </a:p>
          <a:p>
            <a:pPr algn="ctr"/>
            <a:endParaRPr lang="en-US"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interactive maps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easy for viewers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show these layers </a:t>
            </a:r>
            <a:b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any combination.</a:t>
            </a:r>
          </a:p>
          <a:p>
            <a:pPr algn="ctr"/>
            <a:endParaRPr lang="en-US"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allows you to explore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difference effects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big idea.</a:t>
            </a:r>
          </a:p>
        </p:txBody>
      </p:sp>
    </p:spTree>
    <p:extLst>
      <p:ext uri="{BB962C8B-B14F-4D97-AF65-F5344CB8AC3E}">
        <p14:creationId xmlns:p14="http://schemas.microsoft.com/office/powerpoint/2010/main" val="6387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1E6F44B-D78A-48EE-A836-B66817FC6829}"/>
              </a:ext>
            </a:extLst>
          </p:cNvPr>
          <p:cNvSpPr/>
          <p:nvPr/>
        </p:nvSpPr>
        <p:spPr>
          <a:xfrm>
            <a:off x="4487563" y="1981200"/>
            <a:ext cx="4273379" cy="4370653"/>
          </a:xfrm>
          <a:custGeom>
            <a:avLst/>
            <a:gdLst>
              <a:gd name="connsiteX0" fmla="*/ 0 w 4256903"/>
              <a:gd name="connsiteY0" fmla="*/ 709498 h 4904054"/>
              <a:gd name="connsiteX1" fmla="*/ 709498 w 4256903"/>
              <a:gd name="connsiteY1" fmla="*/ 0 h 4904054"/>
              <a:gd name="connsiteX2" fmla="*/ 709484 w 4256903"/>
              <a:gd name="connsiteY2" fmla="*/ 0 h 4904054"/>
              <a:gd name="connsiteX3" fmla="*/ 709484 w 4256903"/>
              <a:gd name="connsiteY3" fmla="*/ 0 h 4904054"/>
              <a:gd name="connsiteX4" fmla="*/ 1773710 w 4256903"/>
              <a:gd name="connsiteY4" fmla="*/ 0 h 4904054"/>
              <a:gd name="connsiteX5" fmla="*/ 3547405 w 4256903"/>
              <a:gd name="connsiteY5" fmla="*/ 0 h 4904054"/>
              <a:gd name="connsiteX6" fmla="*/ 4256903 w 4256903"/>
              <a:gd name="connsiteY6" fmla="*/ 709498 h 4904054"/>
              <a:gd name="connsiteX7" fmla="*/ 4256903 w 4256903"/>
              <a:gd name="connsiteY7" fmla="*/ 817342 h 4904054"/>
              <a:gd name="connsiteX8" fmla="*/ 4256903 w 4256903"/>
              <a:gd name="connsiteY8" fmla="*/ 817342 h 4904054"/>
              <a:gd name="connsiteX9" fmla="*/ 4256903 w 4256903"/>
              <a:gd name="connsiteY9" fmla="*/ 2043356 h 4904054"/>
              <a:gd name="connsiteX10" fmla="*/ 4256903 w 4256903"/>
              <a:gd name="connsiteY10" fmla="*/ 4194556 h 4904054"/>
              <a:gd name="connsiteX11" fmla="*/ 3547405 w 4256903"/>
              <a:gd name="connsiteY11" fmla="*/ 4904054 h 4904054"/>
              <a:gd name="connsiteX12" fmla="*/ 1773710 w 4256903"/>
              <a:gd name="connsiteY12" fmla="*/ 4904054 h 4904054"/>
              <a:gd name="connsiteX13" fmla="*/ 709484 w 4256903"/>
              <a:gd name="connsiteY13" fmla="*/ 4904054 h 4904054"/>
              <a:gd name="connsiteX14" fmla="*/ 709484 w 4256903"/>
              <a:gd name="connsiteY14" fmla="*/ 4904054 h 4904054"/>
              <a:gd name="connsiteX15" fmla="*/ 709498 w 4256903"/>
              <a:gd name="connsiteY15" fmla="*/ 4904054 h 4904054"/>
              <a:gd name="connsiteX16" fmla="*/ 0 w 4256903"/>
              <a:gd name="connsiteY16" fmla="*/ 4194556 h 4904054"/>
              <a:gd name="connsiteX17" fmla="*/ 0 w 4256903"/>
              <a:gd name="connsiteY17" fmla="*/ 2043356 h 4904054"/>
              <a:gd name="connsiteX18" fmla="*/ 0 w 4256903"/>
              <a:gd name="connsiteY18" fmla="*/ 1908805 h 4904054"/>
              <a:gd name="connsiteX19" fmla="*/ 0 w 4256903"/>
              <a:gd name="connsiteY19" fmla="*/ 817342 h 4904054"/>
              <a:gd name="connsiteX20" fmla="*/ 0 w 4256903"/>
              <a:gd name="connsiteY20" fmla="*/ 709498 h 4904054"/>
              <a:gd name="connsiteX0" fmla="*/ 0 w 4265140"/>
              <a:gd name="connsiteY0" fmla="*/ 445887 h 4904054"/>
              <a:gd name="connsiteX1" fmla="*/ 717735 w 4265140"/>
              <a:gd name="connsiteY1" fmla="*/ 0 h 4904054"/>
              <a:gd name="connsiteX2" fmla="*/ 717721 w 4265140"/>
              <a:gd name="connsiteY2" fmla="*/ 0 h 4904054"/>
              <a:gd name="connsiteX3" fmla="*/ 717721 w 4265140"/>
              <a:gd name="connsiteY3" fmla="*/ 0 h 4904054"/>
              <a:gd name="connsiteX4" fmla="*/ 1781947 w 4265140"/>
              <a:gd name="connsiteY4" fmla="*/ 0 h 4904054"/>
              <a:gd name="connsiteX5" fmla="*/ 3555642 w 4265140"/>
              <a:gd name="connsiteY5" fmla="*/ 0 h 4904054"/>
              <a:gd name="connsiteX6" fmla="*/ 4265140 w 4265140"/>
              <a:gd name="connsiteY6" fmla="*/ 709498 h 4904054"/>
              <a:gd name="connsiteX7" fmla="*/ 4265140 w 4265140"/>
              <a:gd name="connsiteY7" fmla="*/ 817342 h 4904054"/>
              <a:gd name="connsiteX8" fmla="*/ 4265140 w 4265140"/>
              <a:gd name="connsiteY8" fmla="*/ 817342 h 4904054"/>
              <a:gd name="connsiteX9" fmla="*/ 4265140 w 4265140"/>
              <a:gd name="connsiteY9" fmla="*/ 2043356 h 4904054"/>
              <a:gd name="connsiteX10" fmla="*/ 4265140 w 4265140"/>
              <a:gd name="connsiteY10" fmla="*/ 4194556 h 4904054"/>
              <a:gd name="connsiteX11" fmla="*/ 3555642 w 4265140"/>
              <a:gd name="connsiteY11" fmla="*/ 4904054 h 4904054"/>
              <a:gd name="connsiteX12" fmla="*/ 1781947 w 4265140"/>
              <a:gd name="connsiteY12" fmla="*/ 4904054 h 4904054"/>
              <a:gd name="connsiteX13" fmla="*/ 717721 w 4265140"/>
              <a:gd name="connsiteY13" fmla="*/ 4904054 h 4904054"/>
              <a:gd name="connsiteX14" fmla="*/ 717721 w 4265140"/>
              <a:gd name="connsiteY14" fmla="*/ 4904054 h 4904054"/>
              <a:gd name="connsiteX15" fmla="*/ 717735 w 4265140"/>
              <a:gd name="connsiteY15" fmla="*/ 4904054 h 4904054"/>
              <a:gd name="connsiteX16" fmla="*/ 8237 w 4265140"/>
              <a:gd name="connsiteY16" fmla="*/ 4194556 h 4904054"/>
              <a:gd name="connsiteX17" fmla="*/ 8237 w 4265140"/>
              <a:gd name="connsiteY17" fmla="*/ 2043356 h 4904054"/>
              <a:gd name="connsiteX18" fmla="*/ 8237 w 4265140"/>
              <a:gd name="connsiteY18" fmla="*/ 1908805 h 4904054"/>
              <a:gd name="connsiteX19" fmla="*/ 8237 w 4265140"/>
              <a:gd name="connsiteY19" fmla="*/ 817342 h 4904054"/>
              <a:gd name="connsiteX20" fmla="*/ 0 w 4265140"/>
              <a:gd name="connsiteY20" fmla="*/ 445887 h 4904054"/>
              <a:gd name="connsiteX0" fmla="*/ 0 w 4265140"/>
              <a:gd name="connsiteY0" fmla="*/ 445887 h 4904054"/>
              <a:gd name="connsiteX1" fmla="*/ 717735 w 4265140"/>
              <a:gd name="connsiteY1" fmla="*/ 0 h 4904054"/>
              <a:gd name="connsiteX2" fmla="*/ 717721 w 4265140"/>
              <a:gd name="connsiteY2" fmla="*/ 0 h 4904054"/>
              <a:gd name="connsiteX3" fmla="*/ 717721 w 4265140"/>
              <a:gd name="connsiteY3" fmla="*/ 0 h 4904054"/>
              <a:gd name="connsiteX4" fmla="*/ 1781947 w 4265140"/>
              <a:gd name="connsiteY4" fmla="*/ 0 h 4904054"/>
              <a:gd name="connsiteX5" fmla="*/ 3555642 w 4265140"/>
              <a:gd name="connsiteY5" fmla="*/ 0 h 4904054"/>
              <a:gd name="connsiteX6" fmla="*/ 4240427 w 4265140"/>
              <a:gd name="connsiteY6" fmla="*/ 396460 h 4904054"/>
              <a:gd name="connsiteX7" fmla="*/ 4265140 w 4265140"/>
              <a:gd name="connsiteY7" fmla="*/ 817342 h 4904054"/>
              <a:gd name="connsiteX8" fmla="*/ 4265140 w 4265140"/>
              <a:gd name="connsiteY8" fmla="*/ 817342 h 4904054"/>
              <a:gd name="connsiteX9" fmla="*/ 4265140 w 4265140"/>
              <a:gd name="connsiteY9" fmla="*/ 2043356 h 4904054"/>
              <a:gd name="connsiteX10" fmla="*/ 4265140 w 4265140"/>
              <a:gd name="connsiteY10" fmla="*/ 4194556 h 4904054"/>
              <a:gd name="connsiteX11" fmla="*/ 3555642 w 4265140"/>
              <a:gd name="connsiteY11" fmla="*/ 4904054 h 4904054"/>
              <a:gd name="connsiteX12" fmla="*/ 1781947 w 4265140"/>
              <a:gd name="connsiteY12" fmla="*/ 4904054 h 4904054"/>
              <a:gd name="connsiteX13" fmla="*/ 717721 w 4265140"/>
              <a:gd name="connsiteY13" fmla="*/ 4904054 h 4904054"/>
              <a:gd name="connsiteX14" fmla="*/ 717721 w 4265140"/>
              <a:gd name="connsiteY14" fmla="*/ 4904054 h 4904054"/>
              <a:gd name="connsiteX15" fmla="*/ 717735 w 4265140"/>
              <a:gd name="connsiteY15" fmla="*/ 4904054 h 4904054"/>
              <a:gd name="connsiteX16" fmla="*/ 8237 w 4265140"/>
              <a:gd name="connsiteY16" fmla="*/ 4194556 h 4904054"/>
              <a:gd name="connsiteX17" fmla="*/ 8237 w 4265140"/>
              <a:gd name="connsiteY17" fmla="*/ 2043356 h 4904054"/>
              <a:gd name="connsiteX18" fmla="*/ 8237 w 4265140"/>
              <a:gd name="connsiteY18" fmla="*/ 1908805 h 4904054"/>
              <a:gd name="connsiteX19" fmla="*/ 8237 w 4265140"/>
              <a:gd name="connsiteY19" fmla="*/ 817342 h 4904054"/>
              <a:gd name="connsiteX20" fmla="*/ 0 w 4265140"/>
              <a:gd name="connsiteY20" fmla="*/ 445887 h 4904054"/>
              <a:gd name="connsiteX0" fmla="*/ 0 w 4273379"/>
              <a:gd name="connsiteY0" fmla="*/ 445888 h 4904055"/>
              <a:gd name="connsiteX1" fmla="*/ 717735 w 4273379"/>
              <a:gd name="connsiteY1" fmla="*/ 1 h 4904055"/>
              <a:gd name="connsiteX2" fmla="*/ 717721 w 4273379"/>
              <a:gd name="connsiteY2" fmla="*/ 1 h 4904055"/>
              <a:gd name="connsiteX3" fmla="*/ 717721 w 4273379"/>
              <a:gd name="connsiteY3" fmla="*/ 1 h 4904055"/>
              <a:gd name="connsiteX4" fmla="*/ 1781947 w 4273379"/>
              <a:gd name="connsiteY4" fmla="*/ 1 h 4904055"/>
              <a:gd name="connsiteX5" fmla="*/ 3555642 w 4273379"/>
              <a:gd name="connsiteY5" fmla="*/ 1 h 4904055"/>
              <a:gd name="connsiteX6" fmla="*/ 4273379 w 4273379"/>
              <a:gd name="connsiteY6" fmla="*/ 388223 h 4904055"/>
              <a:gd name="connsiteX7" fmla="*/ 4265140 w 4273379"/>
              <a:gd name="connsiteY7" fmla="*/ 817343 h 4904055"/>
              <a:gd name="connsiteX8" fmla="*/ 4265140 w 4273379"/>
              <a:gd name="connsiteY8" fmla="*/ 817343 h 4904055"/>
              <a:gd name="connsiteX9" fmla="*/ 4265140 w 4273379"/>
              <a:gd name="connsiteY9" fmla="*/ 2043357 h 4904055"/>
              <a:gd name="connsiteX10" fmla="*/ 4265140 w 4273379"/>
              <a:gd name="connsiteY10" fmla="*/ 4194557 h 4904055"/>
              <a:gd name="connsiteX11" fmla="*/ 3555642 w 4273379"/>
              <a:gd name="connsiteY11" fmla="*/ 4904055 h 4904055"/>
              <a:gd name="connsiteX12" fmla="*/ 1781947 w 4273379"/>
              <a:gd name="connsiteY12" fmla="*/ 4904055 h 4904055"/>
              <a:gd name="connsiteX13" fmla="*/ 717721 w 4273379"/>
              <a:gd name="connsiteY13" fmla="*/ 4904055 h 4904055"/>
              <a:gd name="connsiteX14" fmla="*/ 717721 w 4273379"/>
              <a:gd name="connsiteY14" fmla="*/ 4904055 h 4904055"/>
              <a:gd name="connsiteX15" fmla="*/ 717735 w 4273379"/>
              <a:gd name="connsiteY15" fmla="*/ 4904055 h 4904055"/>
              <a:gd name="connsiteX16" fmla="*/ 8237 w 4273379"/>
              <a:gd name="connsiteY16" fmla="*/ 4194557 h 4904055"/>
              <a:gd name="connsiteX17" fmla="*/ 8237 w 4273379"/>
              <a:gd name="connsiteY17" fmla="*/ 2043357 h 4904055"/>
              <a:gd name="connsiteX18" fmla="*/ 8237 w 4273379"/>
              <a:gd name="connsiteY18" fmla="*/ 1908806 h 4904055"/>
              <a:gd name="connsiteX19" fmla="*/ 8237 w 4273379"/>
              <a:gd name="connsiteY19" fmla="*/ 817343 h 4904055"/>
              <a:gd name="connsiteX20" fmla="*/ 0 w 4273379"/>
              <a:gd name="connsiteY20" fmla="*/ 445888 h 490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73379" h="4904055">
                <a:moveTo>
                  <a:pt x="0" y="445888"/>
                </a:moveTo>
                <a:cubicBezTo>
                  <a:pt x="0" y="54043"/>
                  <a:pt x="325890" y="1"/>
                  <a:pt x="717735" y="1"/>
                </a:cubicBezTo>
                <a:lnTo>
                  <a:pt x="717721" y="1"/>
                </a:lnTo>
                <a:lnTo>
                  <a:pt x="717721" y="1"/>
                </a:lnTo>
                <a:lnTo>
                  <a:pt x="1781947" y="1"/>
                </a:lnTo>
                <a:lnTo>
                  <a:pt x="3555642" y="1"/>
                </a:lnTo>
                <a:cubicBezTo>
                  <a:pt x="3947487" y="1"/>
                  <a:pt x="4273379" y="-3622"/>
                  <a:pt x="4273379" y="388223"/>
                </a:cubicBezTo>
                <a:lnTo>
                  <a:pt x="4265140" y="817343"/>
                </a:lnTo>
                <a:lnTo>
                  <a:pt x="4265140" y="817343"/>
                </a:lnTo>
                <a:lnTo>
                  <a:pt x="4265140" y="2043357"/>
                </a:lnTo>
                <a:lnTo>
                  <a:pt x="4265140" y="4194557"/>
                </a:lnTo>
                <a:cubicBezTo>
                  <a:pt x="4265140" y="4586402"/>
                  <a:pt x="3947487" y="4904055"/>
                  <a:pt x="3555642" y="4904055"/>
                </a:cubicBezTo>
                <a:lnTo>
                  <a:pt x="1781947" y="4904055"/>
                </a:lnTo>
                <a:lnTo>
                  <a:pt x="717721" y="4904055"/>
                </a:lnTo>
                <a:lnTo>
                  <a:pt x="717721" y="4904055"/>
                </a:lnTo>
                <a:lnTo>
                  <a:pt x="717735" y="4904055"/>
                </a:lnTo>
                <a:cubicBezTo>
                  <a:pt x="325890" y="4904055"/>
                  <a:pt x="8237" y="4586402"/>
                  <a:pt x="8237" y="4194557"/>
                </a:cubicBezTo>
                <a:lnTo>
                  <a:pt x="8237" y="2043357"/>
                </a:lnTo>
                <a:lnTo>
                  <a:pt x="8237" y="1908806"/>
                </a:lnTo>
                <a:lnTo>
                  <a:pt x="8237" y="817343"/>
                </a:lnTo>
                <a:cubicBezTo>
                  <a:pt x="8237" y="781395"/>
                  <a:pt x="0" y="481836"/>
                  <a:pt x="0" y="4458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section has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2-page “intro activity”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clickable map.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starts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simple fact questions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some consequences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big idea.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back side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important question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an effect of the big idea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that world region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BF939-8605-404C-8DDE-EEBBFFBFD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1600200"/>
            <a:ext cx="3581400" cy="47791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E85273-EB01-4D16-9638-962758389B74}"/>
              </a:ext>
            </a:extLst>
          </p:cNvPr>
          <p:cNvSpPr/>
          <p:nvPr/>
        </p:nvSpPr>
        <p:spPr>
          <a:xfrm>
            <a:off x="226542" y="557188"/>
            <a:ext cx="868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http://textbooks.wmisd.org/bigActivities.html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AE47B9-1F0B-41A6-A3E3-EB670DB48388}"/>
              </a:ext>
            </a:extLst>
          </p:cNvPr>
          <p:cNvSpPr/>
          <p:nvPr/>
        </p:nvSpPr>
        <p:spPr>
          <a:xfrm>
            <a:off x="4800600" y="381000"/>
            <a:ext cx="2819400" cy="990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266700">
              <a:srgbClr val="FCF0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19C5FA-FC15-4679-BBAF-598C45106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591962"/>
            <a:ext cx="3581400" cy="2681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ABF939-8605-404C-8DDE-EEBBFFBFD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02" y="4024426"/>
            <a:ext cx="3580328" cy="26811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A4624B-4D6C-4DD8-ACDC-2AA93C533F09}"/>
              </a:ext>
            </a:extLst>
          </p:cNvPr>
          <p:cNvSpPr/>
          <p:nvPr/>
        </p:nvSpPr>
        <p:spPr>
          <a:xfrm>
            <a:off x="226542" y="557188"/>
            <a:ext cx="868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http://textbooks.wmisd.org/bigPresentations.html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9264C8-7513-4825-894F-E390844C2600}"/>
              </a:ext>
            </a:extLst>
          </p:cNvPr>
          <p:cNvSpPr/>
          <p:nvPr/>
        </p:nvSpPr>
        <p:spPr>
          <a:xfrm>
            <a:off x="4724400" y="381000"/>
            <a:ext cx="2895600" cy="990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266700">
              <a:srgbClr val="FCF0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4">
            <a:extLst>
              <a:ext uri="{FF2B5EF4-FFF2-40B4-BE49-F238E27FC236}">
                <a16:creationId xmlns:a16="http://schemas.microsoft.com/office/drawing/2014/main" id="{2AE79E99-4BCA-41D0-982D-F044D9A894C5}"/>
              </a:ext>
            </a:extLst>
          </p:cNvPr>
          <p:cNvSpPr/>
          <p:nvPr/>
        </p:nvSpPr>
        <p:spPr>
          <a:xfrm>
            <a:off x="4724400" y="1752600"/>
            <a:ext cx="3810000" cy="4751653"/>
          </a:xfrm>
          <a:custGeom>
            <a:avLst/>
            <a:gdLst>
              <a:gd name="connsiteX0" fmla="*/ 0 w 4256903"/>
              <a:gd name="connsiteY0" fmla="*/ 709498 h 4904054"/>
              <a:gd name="connsiteX1" fmla="*/ 709498 w 4256903"/>
              <a:gd name="connsiteY1" fmla="*/ 0 h 4904054"/>
              <a:gd name="connsiteX2" fmla="*/ 709484 w 4256903"/>
              <a:gd name="connsiteY2" fmla="*/ 0 h 4904054"/>
              <a:gd name="connsiteX3" fmla="*/ 709484 w 4256903"/>
              <a:gd name="connsiteY3" fmla="*/ 0 h 4904054"/>
              <a:gd name="connsiteX4" fmla="*/ 1773710 w 4256903"/>
              <a:gd name="connsiteY4" fmla="*/ 0 h 4904054"/>
              <a:gd name="connsiteX5" fmla="*/ 3547405 w 4256903"/>
              <a:gd name="connsiteY5" fmla="*/ 0 h 4904054"/>
              <a:gd name="connsiteX6" fmla="*/ 4256903 w 4256903"/>
              <a:gd name="connsiteY6" fmla="*/ 709498 h 4904054"/>
              <a:gd name="connsiteX7" fmla="*/ 4256903 w 4256903"/>
              <a:gd name="connsiteY7" fmla="*/ 817342 h 4904054"/>
              <a:gd name="connsiteX8" fmla="*/ 4256903 w 4256903"/>
              <a:gd name="connsiteY8" fmla="*/ 817342 h 4904054"/>
              <a:gd name="connsiteX9" fmla="*/ 4256903 w 4256903"/>
              <a:gd name="connsiteY9" fmla="*/ 2043356 h 4904054"/>
              <a:gd name="connsiteX10" fmla="*/ 4256903 w 4256903"/>
              <a:gd name="connsiteY10" fmla="*/ 4194556 h 4904054"/>
              <a:gd name="connsiteX11" fmla="*/ 3547405 w 4256903"/>
              <a:gd name="connsiteY11" fmla="*/ 4904054 h 4904054"/>
              <a:gd name="connsiteX12" fmla="*/ 1773710 w 4256903"/>
              <a:gd name="connsiteY12" fmla="*/ 4904054 h 4904054"/>
              <a:gd name="connsiteX13" fmla="*/ 709484 w 4256903"/>
              <a:gd name="connsiteY13" fmla="*/ 4904054 h 4904054"/>
              <a:gd name="connsiteX14" fmla="*/ 709484 w 4256903"/>
              <a:gd name="connsiteY14" fmla="*/ 4904054 h 4904054"/>
              <a:gd name="connsiteX15" fmla="*/ 709498 w 4256903"/>
              <a:gd name="connsiteY15" fmla="*/ 4904054 h 4904054"/>
              <a:gd name="connsiteX16" fmla="*/ 0 w 4256903"/>
              <a:gd name="connsiteY16" fmla="*/ 4194556 h 4904054"/>
              <a:gd name="connsiteX17" fmla="*/ 0 w 4256903"/>
              <a:gd name="connsiteY17" fmla="*/ 2043356 h 4904054"/>
              <a:gd name="connsiteX18" fmla="*/ 0 w 4256903"/>
              <a:gd name="connsiteY18" fmla="*/ 1908805 h 4904054"/>
              <a:gd name="connsiteX19" fmla="*/ 0 w 4256903"/>
              <a:gd name="connsiteY19" fmla="*/ 817342 h 4904054"/>
              <a:gd name="connsiteX20" fmla="*/ 0 w 4256903"/>
              <a:gd name="connsiteY20" fmla="*/ 709498 h 4904054"/>
              <a:gd name="connsiteX0" fmla="*/ 0 w 4265140"/>
              <a:gd name="connsiteY0" fmla="*/ 445887 h 4904054"/>
              <a:gd name="connsiteX1" fmla="*/ 717735 w 4265140"/>
              <a:gd name="connsiteY1" fmla="*/ 0 h 4904054"/>
              <a:gd name="connsiteX2" fmla="*/ 717721 w 4265140"/>
              <a:gd name="connsiteY2" fmla="*/ 0 h 4904054"/>
              <a:gd name="connsiteX3" fmla="*/ 717721 w 4265140"/>
              <a:gd name="connsiteY3" fmla="*/ 0 h 4904054"/>
              <a:gd name="connsiteX4" fmla="*/ 1781947 w 4265140"/>
              <a:gd name="connsiteY4" fmla="*/ 0 h 4904054"/>
              <a:gd name="connsiteX5" fmla="*/ 3555642 w 4265140"/>
              <a:gd name="connsiteY5" fmla="*/ 0 h 4904054"/>
              <a:gd name="connsiteX6" fmla="*/ 4265140 w 4265140"/>
              <a:gd name="connsiteY6" fmla="*/ 709498 h 4904054"/>
              <a:gd name="connsiteX7" fmla="*/ 4265140 w 4265140"/>
              <a:gd name="connsiteY7" fmla="*/ 817342 h 4904054"/>
              <a:gd name="connsiteX8" fmla="*/ 4265140 w 4265140"/>
              <a:gd name="connsiteY8" fmla="*/ 817342 h 4904054"/>
              <a:gd name="connsiteX9" fmla="*/ 4265140 w 4265140"/>
              <a:gd name="connsiteY9" fmla="*/ 2043356 h 4904054"/>
              <a:gd name="connsiteX10" fmla="*/ 4265140 w 4265140"/>
              <a:gd name="connsiteY10" fmla="*/ 4194556 h 4904054"/>
              <a:gd name="connsiteX11" fmla="*/ 3555642 w 4265140"/>
              <a:gd name="connsiteY11" fmla="*/ 4904054 h 4904054"/>
              <a:gd name="connsiteX12" fmla="*/ 1781947 w 4265140"/>
              <a:gd name="connsiteY12" fmla="*/ 4904054 h 4904054"/>
              <a:gd name="connsiteX13" fmla="*/ 717721 w 4265140"/>
              <a:gd name="connsiteY13" fmla="*/ 4904054 h 4904054"/>
              <a:gd name="connsiteX14" fmla="*/ 717721 w 4265140"/>
              <a:gd name="connsiteY14" fmla="*/ 4904054 h 4904054"/>
              <a:gd name="connsiteX15" fmla="*/ 717735 w 4265140"/>
              <a:gd name="connsiteY15" fmla="*/ 4904054 h 4904054"/>
              <a:gd name="connsiteX16" fmla="*/ 8237 w 4265140"/>
              <a:gd name="connsiteY16" fmla="*/ 4194556 h 4904054"/>
              <a:gd name="connsiteX17" fmla="*/ 8237 w 4265140"/>
              <a:gd name="connsiteY17" fmla="*/ 2043356 h 4904054"/>
              <a:gd name="connsiteX18" fmla="*/ 8237 w 4265140"/>
              <a:gd name="connsiteY18" fmla="*/ 1908805 h 4904054"/>
              <a:gd name="connsiteX19" fmla="*/ 8237 w 4265140"/>
              <a:gd name="connsiteY19" fmla="*/ 817342 h 4904054"/>
              <a:gd name="connsiteX20" fmla="*/ 0 w 4265140"/>
              <a:gd name="connsiteY20" fmla="*/ 445887 h 4904054"/>
              <a:gd name="connsiteX0" fmla="*/ 0 w 4265140"/>
              <a:gd name="connsiteY0" fmla="*/ 445887 h 4904054"/>
              <a:gd name="connsiteX1" fmla="*/ 717735 w 4265140"/>
              <a:gd name="connsiteY1" fmla="*/ 0 h 4904054"/>
              <a:gd name="connsiteX2" fmla="*/ 717721 w 4265140"/>
              <a:gd name="connsiteY2" fmla="*/ 0 h 4904054"/>
              <a:gd name="connsiteX3" fmla="*/ 717721 w 4265140"/>
              <a:gd name="connsiteY3" fmla="*/ 0 h 4904054"/>
              <a:gd name="connsiteX4" fmla="*/ 1781947 w 4265140"/>
              <a:gd name="connsiteY4" fmla="*/ 0 h 4904054"/>
              <a:gd name="connsiteX5" fmla="*/ 3555642 w 4265140"/>
              <a:gd name="connsiteY5" fmla="*/ 0 h 4904054"/>
              <a:gd name="connsiteX6" fmla="*/ 4240427 w 4265140"/>
              <a:gd name="connsiteY6" fmla="*/ 396460 h 4904054"/>
              <a:gd name="connsiteX7" fmla="*/ 4265140 w 4265140"/>
              <a:gd name="connsiteY7" fmla="*/ 817342 h 4904054"/>
              <a:gd name="connsiteX8" fmla="*/ 4265140 w 4265140"/>
              <a:gd name="connsiteY8" fmla="*/ 817342 h 4904054"/>
              <a:gd name="connsiteX9" fmla="*/ 4265140 w 4265140"/>
              <a:gd name="connsiteY9" fmla="*/ 2043356 h 4904054"/>
              <a:gd name="connsiteX10" fmla="*/ 4265140 w 4265140"/>
              <a:gd name="connsiteY10" fmla="*/ 4194556 h 4904054"/>
              <a:gd name="connsiteX11" fmla="*/ 3555642 w 4265140"/>
              <a:gd name="connsiteY11" fmla="*/ 4904054 h 4904054"/>
              <a:gd name="connsiteX12" fmla="*/ 1781947 w 4265140"/>
              <a:gd name="connsiteY12" fmla="*/ 4904054 h 4904054"/>
              <a:gd name="connsiteX13" fmla="*/ 717721 w 4265140"/>
              <a:gd name="connsiteY13" fmla="*/ 4904054 h 4904054"/>
              <a:gd name="connsiteX14" fmla="*/ 717721 w 4265140"/>
              <a:gd name="connsiteY14" fmla="*/ 4904054 h 4904054"/>
              <a:gd name="connsiteX15" fmla="*/ 717735 w 4265140"/>
              <a:gd name="connsiteY15" fmla="*/ 4904054 h 4904054"/>
              <a:gd name="connsiteX16" fmla="*/ 8237 w 4265140"/>
              <a:gd name="connsiteY16" fmla="*/ 4194556 h 4904054"/>
              <a:gd name="connsiteX17" fmla="*/ 8237 w 4265140"/>
              <a:gd name="connsiteY17" fmla="*/ 2043356 h 4904054"/>
              <a:gd name="connsiteX18" fmla="*/ 8237 w 4265140"/>
              <a:gd name="connsiteY18" fmla="*/ 1908805 h 4904054"/>
              <a:gd name="connsiteX19" fmla="*/ 8237 w 4265140"/>
              <a:gd name="connsiteY19" fmla="*/ 817342 h 4904054"/>
              <a:gd name="connsiteX20" fmla="*/ 0 w 4265140"/>
              <a:gd name="connsiteY20" fmla="*/ 445887 h 4904054"/>
              <a:gd name="connsiteX0" fmla="*/ 0 w 4273379"/>
              <a:gd name="connsiteY0" fmla="*/ 445888 h 4904055"/>
              <a:gd name="connsiteX1" fmla="*/ 717735 w 4273379"/>
              <a:gd name="connsiteY1" fmla="*/ 1 h 4904055"/>
              <a:gd name="connsiteX2" fmla="*/ 717721 w 4273379"/>
              <a:gd name="connsiteY2" fmla="*/ 1 h 4904055"/>
              <a:gd name="connsiteX3" fmla="*/ 717721 w 4273379"/>
              <a:gd name="connsiteY3" fmla="*/ 1 h 4904055"/>
              <a:gd name="connsiteX4" fmla="*/ 1781947 w 4273379"/>
              <a:gd name="connsiteY4" fmla="*/ 1 h 4904055"/>
              <a:gd name="connsiteX5" fmla="*/ 3555642 w 4273379"/>
              <a:gd name="connsiteY5" fmla="*/ 1 h 4904055"/>
              <a:gd name="connsiteX6" fmla="*/ 4273379 w 4273379"/>
              <a:gd name="connsiteY6" fmla="*/ 388223 h 4904055"/>
              <a:gd name="connsiteX7" fmla="*/ 4265140 w 4273379"/>
              <a:gd name="connsiteY7" fmla="*/ 817343 h 4904055"/>
              <a:gd name="connsiteX8" fmla="*/ 4265140 w 4273379"/>
              <a:gd name="connsiteY8" fmla="*/ 817343 h 4904055"/>
              <a:gd name="connsiteX9" fmla="*/ 4265140 w 4273379"/>
              <a:gd name="connsiteY9" fmla="*/ 2043357 h 4904055"/>
              <a:gd name="connsiteX10" fmla="*/ 4265140 w 4273379"/>
              <a:gd name="connsiteY10" fmla="*/ 4194557 h 4904055"/>
              <a:gd name="connsiteX11" fmla="*/ 3555642 w 4273379"/>
              <a:gd name="connsiteY11" fmla="*/ 4904055 h 4904055"/>
              <a:gd name="connsiteX12" fmla="*/ 1781947 w 4273379"/>
              <a:gd name="connsiteY12" fmla="*/ 4904055 h 4904055"/>
              <a:gd name="connsiteX13" fmla="*/ 717721 w 4273379"/>
              <a:gd name="connsiteY13" fmla="*/ 4904055 h 4904055"/>
              <a:gd name="connsiteX14" fmla="*/ 717721 w 4273379"/>
              <a:gd name="connsiteY14" fmla="*/ 4904055 h 4904055"/>
              <a:gd name="connsiteX15" fmla="*/ 717735 w 4273379"/>
              <a:gd name="connsiteY15" fmla="*/ 4904055 h 4904055"/>
              <a:gd name="connsiteX16" fmla="*/ 8237 w 4273379"/>
              <a:gd name="connsiteY16" fmla="*/ 4194557 h 4904055"/>
              <a:gd name="connsiteX17" fmla="*/ 8237 w 4273379"/>
              <a:gd name="connsiteY17" fmla="*/ 2043357 h 4904055"/>
              <a:gd name="connsiteX18" fmla="*/ 8237 w 4273379"/>
              <a:gd name="connsiteY18" fmla="*/ 1908806 h 4904055"/>
              <a:gd name="connsiteX19" fmla="*/ 8237 w 4273379"/>
              <a:gd name="connsiteY19" fmla="*/ 817343 h 4904055"/>
              <a:gd name="connsiteX20" fmla="*/ 0 w 4273379"/>
              <a:gd name="connsiteY20" fmla="*/ 445888 h 490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73379" h="4904055">
                <a:moveTo>
                  <a:pt x="0" y="445888"/>
                </a:moveTo>
                <a:cubicBezTo>
                  <a:pt x="0" y="54043"/>
                  <a:pt x="325890" y="1"/>
                  <a:pt x="717735" y="1"/>
                </a:cubicBezTo>
                <a:lnTo>
                  <a:pt x="717721" y="1"/>
                </a:lnTo>
                <a:lnTo>
                  <a:pt x="717721" y="1"/>
                </a:lnTo>
                <a:lnTo>
                  <a:pt x="1781947" y="1"/>
                </a:lnTo>
                <a:lnTo>
                  <a:pt x="3555642" y="1"/>
                </a:lnTo>
                <a:cubicBezTo>
                  <a:pt x="3947487" y="1"/>
                  <a:pt x="4273379" y="-3622"/>
                  <a:pt x="4273379" y="388223"/>
                </a:cubicBezTo>
                <a:lnTo>
                  <a:pt x="4265140" y="817343"/>
                </a:lnTo>
                <a:lnTo>
                  <a:pt x="4265140" y="817343"/>
                </a:lnTo>
                <a:lnTo>
                  <a:pt x="4265140" y="2043357"/>
                </a:lnTo>
                <a:lnTo>
                  <a:pt x="4265140" y="4194557"/>
                </a:lnTo>
                <a:cubicBezTo>
                  <a:pt x="4265140" y="4586402"/>
                  <a:pt x="3947487" y="4904055"/>
                  <a:pt x="3555642" y="4904055"/>
                </a:cubicBezTo>
                <a:lnTo>
                  <a:pt x="1781947" y="4904055"/>
                </a:lnTo>
                <a:lnTo>
                  <a:pt x="717721" y="4904055"/>
                </a:lnTo>
                <a:lnTo>
                  <a:pt x="717721" y="4904055"/>
                </a:lnTo>
                <a:lnTo>
                  <a:pt x="717735" y="4904055"/>
                </a:lnTo>
                <a:cubicBezTo>
                  <a:pt x="325890" y="4904055"/>
                  <a:pt x="8237" y="4586402"/>
                  <a:pt x="8237" y="4194557"/>
                </a:cubicBezTo>
                <a:lnTo>
                  <a:pt x="8237" y="2043357"/>
                </a:lnTo>
                <a:lnTo>
                  <a:pt x="8237" y="1908806"/>
                </a:lnTo>
                <a:lnTo>
                  <a:pt x="8237" y="817343"/>
                </a:lnTo>
                <a:cubicBezTo>
                  <a:pt x="8237" y="781395"/>
                  <a:pt x="0" y="481836"/>
                  <a:pt x="0" y="4458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like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“electronic teacher guides.”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use screen-shots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clickable maps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explain some effects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big idea.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frames come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two versions –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brief explanation,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some questions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class discussion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assessment.</a:t>
            </a:r>
          </a:p>
        </p:txBody>
      </p:sp>
    </p:spTree>
    <p:extLst>
      <p:ext uri="{BB962C8B-B14F-4D97-AF65-F5344CB8AC3E}">
        <p14:creationId xmlns:p14="http://schemas.microsoft.com/office/powerpoint/2010/main" val="1612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ABF939-8605-404C-8DDE-EEBBFFBFD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399" y="1447800"/>
            <a:ext cx="3786451" cy="457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2F0A5F-91E8-47D7-BB57-D46E11F14207}"/>
              </a:ext>
            </a:extLst>
          </p:cNvPr>
          <p:cNvSpPr/>
          <p:nvPr/>
        </p:nvSpPr>
        <p:spPr>
          <a:xfrm>
            <a:off x="226542" y="557188"/>
            <a:ext cx="868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http://textbooks.wmisd.org/bigChapters.html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4D323D-4D74-4A62-BE02-E1925FE21F2D}"/>
              </a:ext>
            </a:extLst>
          </p:cNvPr>
          <p:cNvSpPr/>
          <p:nvPr/>
        </p:nvSpPr>
        <p:spPr>
          <a:xfrm>
            <a:off x="4800600" y="381000"/>
            <a:ext cx="2819400" cy="990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266700">
              <a:srgbClr val="FCF0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4">
            <a:extLst>
              <a:ext uri="{FF2B5EF4-FFF2-40B4-BE49-F238E27FC236}">
                <a16:creationId xmlns:a16="http://schemas.microsoft.com/office/drawing/2014/main" id="{933B1765-9B60-4A57-9EED-A0F4305B1C7B}"/>
              </a:ext>
            </a:extLst>
          </p:cNvPr>
          <p:cNvSpPr/>
          <p:nvPr/>
        </p:nvSpPr>
        <p:spPr>
          <a:xfrm>
            <a:off x="4724400" y="2438399"/>
            <a:ext cx="3810000" cy="3124201"/>
          </a:xfrm>
          <a:custGeom>
            <a:avLst/>
            <a:gdLst>
              <a:gd name="connsiteX0" fmla="*/ 0 w 4256903"/>
              <a:gd name="connsiteY0" fmla="*/ 709498 h 4904054"/>
              <a:gd name="connsiteX1" fmla="*/ 709498 w 4256903"/>
              <a:gd name="connsiteY1" fmla="*/ 0 h 4904054"/>
              <a:gd name="connsiteX2" fmla="*/ 709484 w 4256903"/>
              <a:gd name="connsiteY2" fmla="*/ 0 h 4904054"/>
              <a:gd name="connsiteX3" fmla="*/ 709484 w 4256903"/>
              <a:gd name="connsiteY3" fmla="*/ 0 h 4904054"/>
              <a:gd name="connsiteX4" fmla="*/ 1773710 w 4256903"/>
              <a:gd name="connsiteY4" fmla="*/ 0 h 4904054"/>
              <a:gd name="connsiteX5" fmla="*/ 3547405 w 4256903"/>
              <a:gd name="connsiteY5" fmla="*/ 0 h 4904054"/>
              <a:gd name="connsiteX6" fmla="*/ 4256903 w 4256903"/>
              <a:gd name="connsiteY6" fmla="*/ 709498 h 4904054"/>
              <a:gd name="connsiteX7" fmla="*/ 4256903 w 4256903"/>
              <a:gd name="connsiteY7" fmla="*/ 817342 h 4904054"/>
              <a:gd name="connsiteX8" fmla="*/ 4256903 w 4256903"/>
              <a:gd name="connsiteY8" fmla="*/ 817342 h 4904054"/>
              <a:gd name="connsiteX9" fmla="*/ 4256903 w 4256903"/>
              <a:gd name="connsiteY9" fmla="*/ 2043356 h 4904054"/>
              <a:gd name="connsiteX10" fmla="*/ 4256903 w 4256903"/>
              <a:gd name="connsiteY10" fmla="*/ 4194556 h 4904054"/>
              <a:gd name="connsiteX11" fmla="*/ 3547405 w 4256903"/>
              <a:gd name="connsiteY11" fmla="*/ 4904054 h 4904054"/>
              <a:gd name="connsiteX12" fmla="*/ 1773710 w 4256903"/>
              <a:gd name="connsiteY12" fmla="*/ 4904054 h 4904054"/>
              <a:gd name="connsiteX13" fmla="*/ 709484 w 4256903"/>
              <a:gd name="connsiteY13" fmla="*/ 4904054 h 4904054"/>
              <a:gd name="connsiteX14" fmla="*/ 709484 w 4256903"/>
              <a:gd name="connsiteY14" fmla="*/ 4904054 h 4904054"/>
              <a:gd name="connsiteX15" fmla="*/ 709498 w 4256903"/>
              <a:gd name="connsiteY15" fmla="*/ 4904054 h 4904054"/>
              <a:gd name="connsiteX16" fmla="*/ 0 w 4256903"/>
              <a:gd name="connsiteY16" fmla="*/ 4194556 h 4904054"/>
              <a:gd name="connsiteX17" fmla="*/ 0 w 4256903"/>
              <a:gd name="connsiteY17" fmla="*/ 2043356 h 4904054"/>
              <a:gd name="connsiteX18" fmla="*/ 0 w 4256903"/>
              <a:gd name="connsiteY18" fmla="*/ 1908805 h 4904054"/>
              <a:gd name="connsiteX19" fmla="*/ 0 w 4256903"/>
              <a:gd name="connsiteY19" fmla="*/ 817342 h 4904054"/>
              <a:gd name="connsiteX20" fmla="*/ 0 w 4256903"/>
              <a:gd name="connsiteY20" fmla="*/ 709498 h 4904054"/>
              <a:gd name="connsiteX0" fmla="*/ 0 w 4265140"/>
              <a:gd name="connsiteY0" fmla="*/ 445887 h 4904054"/>
              <a:gd name="connsiteX1" fmla="*/ 717735 w 4265140"/>
              <a:gd name="connsiteY1" fmla="*/ 0 h 4904054"/>
              <a:gd name="connsiteX2" fmla="*/ 717721 w 4265140"/>
              <a:gd name="connsiteY2" fmla="*/ 0 h 4904054"/>
              <a:gd name="connsiteX3" fmla="*/ 717721 w 4265140"/>
              <a:gd name="connsiteY3" fmla="*/ 0 h 4904054"/>
              <a:gd name="connsiteX4" fmla="*/ 1781947 w 4265140"/>
              <a:gd name="connsiteY4" fmla="*/ 0 h 4904054"/>
              <a:gd name="connsiteX5" fmla="*/ 3555642 w 4265140"/>
              <a:gd name="connsiteY5" fmla="*/ 0 h 4904054"/>
              <a:gd name="connsiteX6" fmla="*/ 4265140 w 4265140"/>
              <a:gd name="connsiteY6" fmla="*/ 709498 h 4904054"/>
              <a:gd name="connsiteX7" fmla="*/ 4265140 w 4265140"/>
              <a:gd name="connsiteY7" fmla="*/ 817342 h 4904054"/>
              <a:gd name="connsiteX8" fmla="*/ 4265140 w 4265140"/>
              <a:gd name="connsiteY8" fmla="*/ 817342 h 4904054"/>
              <a:gd name="connsiteX9" fmla="*/ 4265140 w 4265140"/>
              <a:gd name="connsiteY9" fmla="*/ 2043356 h 4904054"/>
              <a:gd name="connsiteX10" fmla="*/ 4265140 w 4265140"/>
              <a:gd name="connsiteY10" fmla="*/ 4194556 h 4904054"/>
              <a:gd name="connsiteX11" fmla="*/ 3555642 w 4265140"/>
              <a:gd name="connsiteY11" fmla="*/ 4904054 h 4904054"/>
              <a:gd name="connsiteX12" fmla="*/ 1781947 w 4265140"/>
              <a:gd name="connsiteY12" fmla="*/ 4904054 h 4904054"/>
              <a:gd name="connsiteX13" fmla="*/ 717721 w 4265140"/>
              <a:gd name="connsiteY13" fmla="*/ 4904054 h 4904054"/>
              <a:gd name="connsiteX14" fmla="*/ 717721 w 4265140"/>
              <a:gd name="connsiteY14" fmla="*/ 4904054 h 4904054"/>
              <a:gd name="connsiteX15" fmla="*/ 717735 w 4265140"/>
              <a:gd name="connsiteY15" fmla="*/ 4904054 h 4904054"/>
              <a:gd name="connsiteX16" fmla="*/ 8237 w 4265140"/>
              <a:gd name="connsiteY16" fmla="*/ 4194556 h 4904054"/>
              <a:gd name="connsiteX17" fmla="*/ 8237 w 4265140"/>
              <a:gd name="connsiteY17" fmla="*/ 2043356 h 4904054"/>
              <a:gd name="connsiteX18" fmla="*/ 8237 w 4265140"/>
              <a:gd name="connsiteY18" fmla="*/ 1908805 h 4904054"/>
              <a:gd name="connsiteX19" fmla="*/ 8237 w 4265140"/>
              <a:gd name="connsiteY19" fmla="*/ 817342 h 4904054"/>
              <a:gd name="connsiteX20" fmla="*/ 0 w 4265140"/>
              <a:gd name="connsiteY20" fmla="*/ 445887 h 4904054"/>
              <a:gd name="connsiteX0" fmla="*/ 0 w 4265140"/>
              <a:gd name="connsiteY0" fmla="*/ 445887 h 4904054"/>
              <a:gd name="connsiteX1" fmla="*/ 717735 w 4265140"/>
              <a:gd name="connsiteY1" fmla="*/ 0 h 4904054"/>
              <a:gd name="connsiteX2" fmla="*/ 717721 w 4265140"/>
              <a:gd name="connsiteY2" fmla="*/ 0 h 4904054"/>
              <a:gd name="connsiteX3" fmla="*/ 717721 w 4265140"/>
              <a:gd name="connsiteY3" fmla="*/ 0 h 4904054"/>
              <a:gd name="connsiteX4" fmla="*/ 1781947 w 4265140"/>
              <a:gd name="connsiteY4" fmla="*/ 0 h 4904054"/>
              <a:gd name="connsiteX5" fmla="*/ 3555642 w 4265140"/>
              <a:gd name="connsiteY5" fmla="*/ 0 h 4904054"/>
              <a:gd name="connsiteX6" fmla="*/ 4240427 w 4265140"/>
              <a:gd name="connsiteY6" fmla="*/ 396460 h 4904054"/>
              <a:gd name="connsiteX7" fmla="*/ 4265140 w 4265140"/>
              <a:gd name="connsiteY7" fmla="*/ 817342 h 4904054"/>
              <a:gd name="connsiteX8" fmla="*/ 4265140 w 4265140"/>
              <a:gd name="connsiteY8" fmla="*/ 817342 h 4904054"/>
              <a:gd name="connsiteX9" fmla="*/ 4265140 w 4265140"/>
              <a:gd name="connsiteY9" fmla="*/ 2043356 h 4904054"/>
              <a:gd name="connsiteX10" fmla="*/ 4265140 w 4265140"/>
              <a:gd name="connsiteY10" fmla="*/ 4194556 h 4904054"/>
              <a:gd name="connsiteX11" fmla="*/ 3555642 w 4265140"/>
              <a:gd name="connsiteY11" fmla="*/ 4904054 h 4904054"/>
              <a:gd name="connsiteX12" fmla="*/ 1781947 w 4265140"/>
              <a:gd name="connsiteY12" fmla="*/ 4904054 h 4904054"/>
              <a:gd name="connsiteX13" fmla="*/ 717721 w 4265140"/>
              <a:gd name="connsiteY13" fmla="*/ 4904054 h 4904054"/>
              <a:gd name="connsiteX14" fmla="*/ 717721 w 4265140"/>
              <a:gd name="connsiteY14" fmla="*/ 4904054 h 4904054"/>
              <a:gd name="connsiteX15" fmla="*/ 717735 w 4265140"/>
              <a:gd name="connsiteY15" fmla="*/ 4904054 h 4904054"/>
              <a:gd name="connsiteX16" fmla="*/ 8237 w 4265140"/>
              <a:gd name="connsiteY16" fmla="*/ 4194556 h 4904054"/>
              <a:gd name="connsiteX17" fmla="*/ 8237 w 4265140"/>
              <a:gd name="connsiteY17" fmla="*/ 2043356 h 4904054"/>
              <a:gd name="connsiteX18" fmla="*/ 8237 w 4265140"/>
              <a:gd name="connsiteY18" fmla="*/ 1908805 h 4904054"/>
              <a:gd name="connsiteX19" fmla="*/ 8237 w 4265140"/>
              <a:gd name="connsiteY19" fmla="*/ 817342 h 4904054"/>
              <a:gd name="connsiteX20" fmla="*/ 0 w 4265140"/>
              <a:gd name="connsiteY20" fmla="*/ 445887 h 4904054"/>
              <a:gd name="connsiteX0" fmla="*/ 0 w 4273379"/>
              <a:gd name="connsiteY0" fmla="*/ 445888 h 4904055"/>
              <a:gd name="connsiteX1" fmla="*/ 717735 w 4273379"/>
              <a:gd name="connsiteY1" fmla="*/ 1 h 4904055"/>
              <a:gd name="connsiteX2" fmla="*/ 717721 w 4273379"/>
              <a:gd name="connsiteY2" fmla="*/ 1 h 4904055"/>
              <a:gd name="connsiteX3" fmla="*/ 717721 w 4273379"/>
              <a:gd name="connsiteY3" fmla="*/ 1 h 4904055"/>
              <a:gd name="connsiteX4" fmla="*/ 1781947 w 4273379"/>
              <a:gd name="connsiteY4" fmla="*/ 1 h 4904055"/>
              <a:gd name="connsiteX5" fmla="*/ 3555642 w 4273379"/>
              <a:gd name="connsiteY5" fmla="*/ 1 h 4904055"/>
              <a:gd name="connsiteX6" fmla="*/ 4273379 w 4273379"/>
              <a:gd name="connsiteY6" fmla="*/ 388223 h 4904055"/>
              <a:gd name="connsiteX7" fmla="*/ 4265140 w 4273379"/>
              <a:gd name="connsiteY7" fmla="*/ 817343 h 4904055"/>
              <a:gd name="connsiteX8" fmla="*/ 4265140 w 4273379"/>
              <a:gd name="connsiteY8" fmla="*/ 817343 h 4904055"/>
              <a:gd name="connsiteX9" fmla="*/ 4265140 w 4273379"/>
              <a:gd name="connsiteY9" fmla="*/ 2043357 h 4904055"/>
              <a:gd name="connsiteX10" fmla="*/ 4265140 w 4273379"/>
              <a:gd name="connsiteY10" fmla="*/ 4194557 h 4904055"/>
              <a:gd name="connsiteX11" fmla="*/ 3555642 w 4273379"/>
              <a:gd name="connsiteY11" fmla="*/ 4904055 h 4904055"/>
              <a:gd name="connsiteX12" fmla="*/ 1781947 w 4273379"/>
              <a:gd name="connsiteY12" fmla="*/ 4904055 h 4904055"/>
              <a:gd name="connsiteX13" fmla="*/ 717721 w 4273379"/>
              <a:gd name="connsiteY13" fmla="*/ 4904055 h 4904055"/>
              <a:gd name="connsiteX14" fmla="*/ 717721 w 4273379"/>
              <a:gd name="connsiteY14" fmla="*/ 4904055 h 4904055"/>
              <a:gd name="connsiteX15" fmla="*/ 717735 w 4273379"/>
              <a:gd name="connsiteY15" fmla="*/ 4904055 h 4904055"/>
              <a:gd name="connsiteX16" fmla="*/ 8237 w 4273379"/>
              <a:gd name="connsiteY16" fmla="*/ 4194557 h 4904055"/>
              <a:gd name="connsiteX17" fmla="*/ 8237 w 4273379"/>
              <a:gd name="connsiteY17" fmla="*/ 2043357 h 4904055"/>
              <a:gd name="connsiteX18" fmla="*/ 8237 w 4273379"/>
              <a:gd name="connsiteY18" fmla="*/ 1908806 h 4904055"/>
              <a:gd name="connsiteX19" fmla="*/ 8237 w 4273379"/>
              <a:gd name="connsiteY19" fmla="*/ 817343 h 4904055"/>
              <a:gd name="connsiteX20" fmla="*/ 0 w 4273379"/>
              <a:gd name="connsiteY20" fmla="*/ 445888 h 490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73379" h="4904055">
                <a:moveTo>
                  <a:pt x="0" y="445888"/>
                </a:moveTo>
                <a:cubicBezTo>
                  <a:pt x="0" y="54043"/>
                  <a:pt x="325890" y="1"/>
                  <a:pt x="717735" y="1"/>
                </a:cubicBezTo>
                <a:lnTo>
                  <a:pt x="717721" y="1"/>
                </a:lnTo>
                <a:lnTo>
                  <a:pt x="717721" y="1"/>
                </a:lnTo>
                <a:lnTo>
                  <a:pt x="1781947" y="1"/>
                </a:lnTo>
                <a:lnTo>
                  <a:pt x="3555642" y="1"/>
                </a:lnTo>
                <a:cubicBezTo>
                  <a:pt x="3947487" y="1"/>
                  <a:pt x="4273379" y="-3622"/>
                  <a:pt x="4273379" y="388223"/>
                </a:cubicBezTo>
                <a:lnTo>
                  <a:pt x="4265140" y="817343"/>
                </a:lnTo>
                <a:lnTo>
                  <a:pt x="4265140" y="817343"/>
                </a:lnTo>
                <a:lnTo>
                  <a:pt x="4265140" y="2043357"/>
                </a:lnTo>
                <a:lnTo>
                  <a:pt x="4265140" y="4194557"/>
                </a:lnTo>
                <a:cubicBezTo>
                  <a:pt x="4265140" y="4586402"/>
                  <a:pt x="3947487" y="4904055"/>
                  <a:pt x="3555642" y="4904055"/>
                </a:cubicBezTo>
                <a:lnTo>
                  <a:pt x="1781947" y="4904055"/>
                </a:lnTo>
                <a:lnTo>
                  <a:pt x="717721" y="4904055"/>
                </a:lnTo>
                <a:lnTo>
                  <a:pt x="717721" y="4904055"/>
                </a:lnTo>
                <a:lnTo>
                  <a:pt x="717735" y="4904055"/>
                </a:lnTo>
                <a:cubicBezTo>
                  <a:pt x="325890" y="4904055"/>
                  <a:pt x="8237" y="4586402"/>
                  <a:pt x="8237" y="4194557"/>
                </a:cubicBezTo>
                <a:lnTo>
                  <a:pt x="8237" y="2043357"/>
                </a:lnTo>
                <a:lnTo>
                  <a:pt x="8237" y="1908806"/>
                </a:lnTo>
                <a:lnTo>
                  <a:pt x="8237" y="817343"/>
                </a:lnTo>
                <a:cubicBezTo>
                  <a:pt x="8237" y="781395"/>
                  <a:pt x="0" y="481836"/>
                  <a:pt x="0" y="4458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chapters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  <a:b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readings 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(there is also a printable version)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chapter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summarizes one big idea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some consequences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one world region.</a:t>
            </a:r>
          </a:p>
        </p:txBody>
      </p:sp>
    </p:spTree>
    <p:extLst>
      <p:ext uri="{BB962C8B-B14F-4D97-AF65-F5344CB8AC3E}">
        <p14:creationId xmlns:p14="http://schemas.microsoft.com/office/powerpoint/2010/main" val="11802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ABF939-8605-404C-8DDE-EEBBFFBFD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959" y="1600200"/>
            <a:ext cx="3783330" cy="4572000"/>
          </a:xfrm>
          <a:prstGeom prst="rect">
            <a:avLst/>
          </a:prstGeom>
        </p:spPr>
      </p:pic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18262519-33A4-4E1C-B9A7-0E3B31F9EA91}"/>
              </a:ext>
            </a:extLst>
          </p:cNvPr>
          <p:cNvSpPr/>
          <p:nvPr/>
        </p:nvSpPr>
        <p:spPr>
          <a:xfrm>
            <a:off x="3505200" y="2400300"/>
            <a:ext cx="3810000" cy="2057400"/>
          </a:xfrm>
          <a:custGeom>
            <a:avLst/>
            <a:gdLst>
              <a:gd name="connsiteX0" fmla="*/ 0 w 4256903"/>
              <a:gd name="connsiteY0" fmla="*/ 709498 h 4904054"/>
              <a:gd name="connsiteX1" fmla="*/ 709498 w 4256903"/>
              <a:gd name="connsiteY1" fmla="*/ 0 h 4904054"/>
              <a:gd name="connsiteX2" fmla="*/ 709484 w 4256903"/>
              <a:gd name="connsiteY2" fmla="*/ 0 h 4904054"/>
              <a:gd name="connsiteX3" fmla="*/ 709484 w 4256903"/>
              <a:gd name="connsiteY3" fmla="*/ 0 h 4904054"/>
              <a:gd name="connsiteX4" fmla="*/ 1773710 w 4256903"/>
              <a:gd name="connsiteY4" fmla="*/ 0 h 4904054"/>
              <a:gd name="connsiteX5" fmla="*/ 3547405 w 4256903"/>
              <a:gd name="connsiteY5" fmla="*/ 0 h 4904054"/>
              <a:gd name="connsiteX6" fmla="*/ 4256903 w 4256903"/>
              <a:gd name="connsiteY6" fmla="*/ 709498 h 4904054"/>
              <a:gd name="connsiteX7" fmla="*/ 4256903 w 4256903"/>
              <a:gd name="connsiteY7" fmla="*/ 817342 h 4904054"/>
              <a:gd name="connsiteX8" fmla="*/ 4256903 w 4256903"/>
              <a:gd name="connsiteY8" fmla="*/ 817342 h 4904054"/>
              <a:gd name="connsiteX9" fmla="*/ 4256903 w 4256903"/>
              <a:gd name="connsiteY9" fmla="*/ 2043356 h 4904054"/>
              <a:gd name="connsiteX10" fmla="*/ 4256903 w 4256903"/>
              <a:gd name="connsiteY10" fmla="*/ 4194556 h 4904054"/>
              <a:gd name="connsiteX11" fmla="*/ 3547405 w 4256903"/>
              <a:gd name="connsiteY11" fmla="*/ 4904054 h 4904054"/>
              <a:gd name="connsiteX12" fmla="*/ 1773710 w 4256903"/>
              <a:gd name="connsiteY12" fmla="*/ 4904054 h 4904054"/>
              <a:gd name="connsiteX13" fmla="*/ 709484 w 4256903"/>
              <a:gd name="connsiteY13" fmla="*/ 4904054 h 4904054"/>
              <a:gd name="connsiteX14" fmla="*/ 709484 w 4256903"/>
              <a:gd name="connsiteY14" fmla="*/ 4904054 h 4904054"/>
              <a:gd name="connsiteX15" fmla="*/ 709498 w 4256903"/>
              <a:gd name="connsiteY15" fmla="*/ 4904054 h 4904054"/>
              <a:gd name="connsiteX16" fmla="*/ 0 w 4256903"/>
              <a:gd name="connsiteY16" fmla="*/ 4194556 h 4904054"/>
              <a:gd name="connsiteX17" fmla="*/ 0 w 4256903"/>
              <a:gd name="connsiteY17" fmla="*/ 2043356 h 4904054"/>
              <a:gd name="connsiteX18" fmla="*/ 0 w 4256903"/>
              <a:gd name="connsiteY18" fmla="*/ 1908805 h 4904054"/>
              <a:gd name="connsiteX19" fmla="*/ 0 w 4256903"/>
              <a:gd name="connsiteY19" fmla="*/ 817342 h 4904054"/>
              <a:gd name="connsiteX20" fmla="*/ 0 w 4256903"/>
              <a:gd name="connsiteY20" fmla="*/ 709498 h 4904054"/>
              <a:gd name="connsiteX0" fmla="*/ 0 w 4265140"/>
              <a:gd name="connsiteY0" fmla="*/ 445887 h 4904054"/>
              <a:gd name="connsiteX1" fmla="*/ 717735 w 4265140"/>
              <a:gd name="connsiteY1" fmla="*/ 0 h 4904054"/>
              <a:gd name="connsiteX2" fmla="*/ 717721 w 4265140"/>
              <a:gd name="connsiteY2" fmla="*/ 0 h 4904054"/>
              <a:gd name="connsiteX3" fmla="*/ 717721 w 4265140"/>
              <a:gd name="connsiteY3" fmla="*/ 0 h 4904054"/>
              <a:gd name="connsiteX4" fmla="*/ 1781947 w 4265140"/>
              <a:gd name="connsiteY4" fmla="*/ 0 h 4904054"/>
              <a:gd name="connsiteX5" fmla="*/ 3555642 w 4265140"/>
              <a:gd name="connsiteY5" fmla="*/ 0 h 4904054"/>
              <a:gd name="connsiteX6" fmla="*/ 4265140 w 4265140"/>
              <a:gd name="connsiteY6" fmla="*/ 709498 h 4904054"/>
              <a:gd name="connsiteX7" fmla="*/ 4265140 w 4265140"/>
              <a:gd name="connsiteY7" fmla="*/ 817342 h 4904054"/>
              <a:gd name="connsiteX8" fmla="*/ 4265140 w 4265140"/>
              <a:gd name="connsiteY8" fmla="*/ 817342 h 4904054"/>
              <a:gd name="connsiteX9" fmla="*/ 4265140 w 4265140"/>
              <a:gd name="connsiteY9" fmla="*/ 2043356 h 4904054"/>
              <a:gd name="connsiteX10" fmla="*/ 4265140 w 4265140"/>
              <a:gd name="connsiteY10" fmla="*/ 4194556 h 4904054"/>
              <a:gd name="connsiteX11" fmla="*/ 3555642 w 4265140"/>
              <a:gd name="connsiteY11" fmla="*/ 4904054 h 4904054"/>
              <a:gd name="connsiteX12" fmla="*/ 1781947 w 4265140"/>
              <a:gd name="connsiteY12" fmla="*/ 4904054 h 4904054"/>
              <a:gd name="connsiteX13" fmla="*/ 717721 w 4265140"/>
              <a:gd name="connsiteY13" fmla="*/ 4904054 h 4904054"/>
              <a:gd name="connsiteX14" fmla="*/ 717721 w 4265140"/>
              <a:gd name="connsiteY14" fmla="*/ 4904054 h 4904054"/>
              <a:gd name="connsiteX15" fmla="*/ 717735 w 4265140"/>
              <a:gd name="connsiteY15" fmla="*/ 4904054 h 4904054"/>
              <a:gd name="connsiteX16" fmla="*/ 8237 w 4265140"/>
              <a:gd name="connsiteY16" fmla="*/ 4194556 h 4904054"/>
              <a:gd name="connsiteX17" fmla="*/ 8237 w 4265140"/>
              <a:gd name="connsiteY17" fmla="*/ 2043356 h 4904054"/>
              <a:gd name="connsiteX18" fmla="*/ 8237 w 4265140"/>
              <a:gd name="connsiteY18" fmla="*/ 1908805 h 4904054"/>
              <a:gd name="connsiteX19" fmla="*/ 8237 w 4265140"/>
              <a:gd name="connsiteY19" fmla="*/ 817342 h 4904054"/>
              <a:gd name="connsiteX20" fmla="*/ 0 w 4265140"/>
              <a:gd name="connsiteY20" fmla="*/ 445887 h 4904054"/>
              <a:gd name="connsiteX0" fmla="*/ 0 w 4265140"/>
              <a:gd name="connsiteY0" fmla="*/ 445887 h 4904054"/>
              <a:gd name="connsiteX1" fmla="*/ 717735 w 4265140"/>
              <a:gd name="connsiteY1" fmla="*/ 0 h 4904054"/>
              <a:gd name="connsiteX2" fmla="*/ 717721 w 4265140"/>
              <a:gd name="connsiteY2" fmla="*/ 0 h 4904054"/>
              <a:gd name="connsiteX3" fmla="*/ 717721 w 4265140"/>
              <a:gd name="connsiteY3" fmla="*/ 0 h 4904054"/>
              <a:gd name="connsiteX4" fmla="*/ 1781947 w 4265140"/>
              <a:gd name="connsiteY4" fmla="*/ 0 h 4904054"/>
              <a:gd name="connsiteX5" fmla="*/ 3555642 w 4265140"/>
              <a:gd name="connsiteY5" fmla="*/ 0 h 4904054"/>
              <a:gd name="connsiteX6" fmla="*/ 4240427 w 4265140"/>
              <a:gd name="connsiteY6" fmla="*/ 396460 h 4904054"/>
              <a:gd name="connsiteX7" fmla="*/ 4265140 w 4265140"/>
              <a:gd name="connsiteY7" fmla="*/ 817342 h 4904054"/>
              <a:gd name="connsiteX8" fmla="*/ 4265140 w 4265140"/>
              <a:gd name="connsiteY8" fmla="*/ 817342 h 4904054"/>
              <a:gd name="connsiteX9" fmla="*/ 4265140 w 4265140"/>
              <a:gd name="connsiteY9" fmla="*/ 2043356 h 4904054"/>
              <a:gd name="connsiteX10" fmla="*/ 4265140 w 4265140"/>
              <a:gd name="connsiteY10" fmla="*/ 4194556 h 4904054"/>
              <a:gd name="connsiteX11" fmla="*/ 3555642 w 4265140"/>
              <a:gd name="connsiteY11" fmla="*/ 4904054 h 4904054"/>
              <a:gd name="connsiteX12" fmla="*/ 1781947 w 4265140"/>
              <a:gd name="connsiteY12" fmla="*/ 4904054 h 4904054"/>
              <a:gd name="connsiteX13" fmla="*/ 717721 w 4265140"/>
              <a:gd name="connsiteY13" fmla="*/ 4904054 h 4904054"/>
              <a:gd name="connsiteX14" fmla="*/ 717721 w 4265140"/>
              <a:gd name="connsiteY14" fmla="*/ 4904054 h 4904054"/>
              <a:gd name="connsiteX15" fmla="*/ 717735 w 4265140"/>
              <a:gd name="connsiteY15" fmla="*/ 4904054 h 4904054"/>
              <a:gd name="connsiteX16" fmla="*/ 8237 w 4265140"/>
              <a:gd name="connsiteY16" fmla="*/ 4194556 h 4904054"/>
              <a:gd name="connsiteX17" fmla="*/ 8237 w 4265140"/>
              <a:gd name="connsiteY17" fmla="*/ 2043356 h 4904054"/>
              <a:gd name="connsiteX18" fmla="*/ 8237 w 4265140"/>
              <a:gd name="connsiteY18" fmla="*/ 1908805 h 4904054"/>
              <a:gd name="connsiteX19" fmla="*/ 8237 w 4265140"/>
              <a:gd name="connsiteY19" fmla="*/ 817342 h 4904054"/>
              <a:gd name="connsiteX20" fmla="*/ 0 w 4265140"/>
              <a:gd name="connsiteY20" fmla="*/ 445887 h 4904054"/>
              <a:gd name="connsiteX0" fmla="*/ 0 w 4273379"/>
              <a:gd name="connsiteY0" fmla="*/ 445888 h 4904055"/>
              <a:gd name="connsiteX1" fmla="*/ 717735 w 4273379"/>
              <a:gd name="connsiteY1" fmla="*/ 1 h 4904055"/>
              <a:gd name="connsiteX2" fmla="*/ 717721 w 4273379"/>
              <a:gd name="connsiteY2" fmla="*/ 1 h 4904055"/>
              <a:gd name="connsiteX3" fmla="*/ 717721 w 4273379"/>
              <a:gd name="connsiteY3" fmla="*/ 1 h 4904055"/>
              <a:gd name="connsiteX4" fmla="*/ 1781947 w 4273379"/>
              <a:gd name="connsiteY4" fmla="*/ 1 h 4904055"/>
              <a:gd name="connsiteX5" fmla="*/ 3555642 w 4273379"/>
              <a:gd name="connsiteY5" fmla="*/ 1 h 4904055"/>
              <a:gd name="connsiteX6" fmla="*/ 4273379 w 4273379"/>
              <a:gd name="connsiteY6" fmla="*/ 388223 h 4904055"/>
              <a:gd name="connsiteX7" fmla="*/ 4265140 w 4273379"/>
              <a:gd name="connsiteY7" fmla="*/ 817343 h 4904055"/>
              <a:gd name="connsiteX8" fmla="*/ 4265140 w 4273379"/>
              <a:gd name="connsiteY8" fmla="*/ 817343 h 4904055"/>
              <a:gd name="connsiteX9" fmla="*/ 4265140 w 4273379"/>
              <a:gd name="connsiteY9" fmla="*/ 2043357 h 4904055"/>
              <a:gd name="connsiteX10" fmla="*/ 4265140 w 4273379"/>
              <a:gd name="connsiteY10" fmla="*/ 4194557 h 4904055"/>
              <a:gd name="connsiteX11" fmla="*/ 3555642 w 4273379"/>
              <a:gd name="connsiteY11" fmla="*/ 4904055 h 4904055"/>
              <a:gd name="connsiteX12" fmla="*/ 1781947 w 4273379"/>
              <a:gd name="connsiteY12" fmla="*/ 4904055 h 4904055"/>
              <a:gd name="connsiteX13" fmla="*/ 717721 w 4273379"/>
              <a:gd name="connsiteY13" fmla="*/ 4904055 h 4904055"/>
              <a:gd name="connsiteX14" fmla="*/ 717721 w 4273379"/>
              <a:gd name="connsiteY14" fmla="*/ 4904055 h 4904055"/>
              <a:gd name="connsiteX15" fmla="*/ 717735 w 4273379"/>
              <a:gd name="connsiteY15" fmla="*/ 4904055 h 4904055"/>
              <a:gd name="connsiteX16" fmla="*/ 8237 w 4273379"/>
              <a:gd name="connsiteY16" fmla="*/ 4194557 h 4904055"/>
              <a:gd name="connsiteX17" fmla="*/ 8237 w 4273379"/>
              <a:gd name="connsiteY17" fmla="*/ 2043357 h 4904055"/>
              <a:gd name="connsiteX18" fmla="*/ 8237 w 4273379"/>
              <a:gd name="connsiteY18" fmla="*/ 1908806 h 4904055"/>
              <a:gd name="connsiteX19" fmla="*/ 8237 w 4273379"/>
              <a:gd name="connsiteY19" fmla="*/ 817343 h 4904055"/>
              <a:gd name="connsiteX20" fmla="*/ 0 w 4273379"/>
              <a:gd name="connsiteY20" fmla="*/ 445888 h 490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73379" h="4904055">
                <a:moveTo>
                  <a:pt x="0" y="445888"/>
                </a:moveTo>
                <a:cubicBezTo>
                  <a:pt x="0" y="54043"/>
                  <a:pt x="325890" y="1"/>
                  <a:pt x="717735" y="1"/>
                </a:cubicBezTo>
                <a:lnTo>
                  <a:pt x="717721" y="1"/>
                </a:lnTo>
                <a:lnTo>
                  <a:pt x="717721" y="1"/>
                </a:lnTo>
                <a:lnTo>
                  <a:pt x="1781947" y="1"/>
                </a:lnTo>
                <a:lnTo>
                  <a:pt x="3555642" y="1"/>
                </a:lnTo>
                <a:cubicBezTo>
                  <a:pt x="3947487" y="1"/>
                  <a:pt x="4273379" y="-3622"/>
                  <a:pt x="4273379" y="388223"/>
                </a:cubicBezTo>
                <a:lnTo>
                  <a:pt x="4265140" y="817343"/>
                </a:lnTo>
                <a:lnTo>
                  <a:pt x="4265140" y="817343"/>
                </a:lnTo>
                <a:lnTo>
                  <a:pt x="4265140" y="2043357"/>
                </a:lnTo>
                <a:lnTo>
                  <a:pt x="4265140" y="4194557"/>
                </a:lnTo>
                <a:cubicBezTo>
                  <a:pt x="4265140" y="4586402"/>
                  <a:pt x="3947487" y="4904055"/>
                  <a:pt x="3555642" y="4904055"/>
                </a:cubicBezTo>
                <a:lnTo>
                  <a:pt x="1781947" y="4904055"/>
                </a:lnTo>
                <a:lnTo>
                  <a:pt x="717721" y="4904055"/>
                </a:lnTo>
                <a:lnTo>
                  <a:pt x="717721" y="4904055"/>
                </a:lnTo>
                <a:lnTo>
                  <a:pt x="717735" y="4904055"/>
                </a:lnTo>
                <a:cubicBezTo>
                  <a:pt x="325890" y="4904055"/>
                  <a:pt x="8237" y="4586402"/>
                  <a:pt x="8237" y="4194557"/>
                </a:cubicBezTo>
                <a:lnTo>
                  <a:pt x="8237" y="2043357"/>
                </a:lnTo>
                <a:lnTo>
                  <a:pt x="8237" y="1908806"/>
                </a:lnTo>
                <a:lnTo>
                  <a:pt x="8237" y="817343"/>
                </a:lnTo>
                <a:cubicBezTo>
                  <a:pt x="8237" y="781395"/>
                  <a:pt x="0" y="481836"/>
                  <a:pt x="0" y="4458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page of each chapter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“live” table of contents.</a:t>
            </a: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click on any heading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jump directly to that part.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145BF-93AC-41B4-BA40-29B33727E02E}"/>
              </a:ext>
            </a:extLst>
          </p:cNvPr>
          <p:cNvSpPr/>
          <p:nvPr/>
        </p:nvSpPr>
        <p:spPr>
          <a:xfrm>
            <a:off x="226542" y="557188"/>
            <a:ext cx="868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http://textbooks.wmisd.org/bigChapters.html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60875F-4C25-48E5-8D09-C01D334ABE33}"/>
              </a:ext>
            </a:extLst>
          </p:cNvPr>
          <p:cNvSpPr/>
          <p:nvPr/>
        </p:nvSpPr>
        <p:spPr>
          <a:xfrm>
            <a:off x="4800600" y="381000"/>
            <a:ext cx="2819400" cy="990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266700">
              <a:srgbClr val="FCF0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8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4F305B-86CE-46DF-B910-8641E9F9A021}"/>
              </a:ext>
            </a:extLst>
          </p:cNvPr>
          <p:cNvSpPr/>
          <p:nvPr/>
        </p:nvSpPr>
        <p:spPr>
          <a:xfrm>
            <a:off x="457200" y="1143000"/>
            <a:ext cx="8229600" cy="2971800"/>
          </a:xfrm>
          <a:prstGeom prst="roundRect">
            <a:avLst>
              <a:gd name="adj" fmla="val 918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educational materials start with a simple idea: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You can build a good framework for learning about places</a:t>
            </a:r>
          </a:p>
          <a:p>
            <a:pPr algn="ctr"/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by exploring a few powerful causes and their effects.</a:t>
            </a:r>
          </a:p>
          <a:p>
            <a:pPr algn="ctr"/>
            <a:endParaRPr lang="en-US" sz="2000" b="1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endParaRPr lang="en-US" sz="2000" b="1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endParaRPr lang="en-US" sz="2000" b="1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endParaRPr lang="en-US" sz="2000" b="1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endParaRPr lang="en-US" sz="2000" b="1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BF35407F-57E9-488F-B494-BCC23388DF59}"/>
              </a:ext>
            </a:extLst>
          </p:cNvPr>
          <p:cNvSpPr/>
          <p:nvPr/>
        </p:nvSpPr>
        <p:spPr>
          <a:xfrm>
            <a:off x="1981200" y="2628900"/>
            <a:ext cx="6096000" cy="2057400"/>
          </a:xfrm>
          <a:prstGeom prst="snip1Rect">
            <a:avLst/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E F I N I T I O N   C A R D</a:t>
            </a:r>
          </a:p>
          <a:p>
            <a:pPr algn="ctr"/>
            <a:endParaRPr lang="en-US" sz="120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Big Idea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(noun phrase)</a:t>
            </a:r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an important </a:t>
            </a:r>
            <a:r>
              <a:rPr lang="en-US" sz="22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</a:p>
          <a:p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that has predictable </a:t>
            </a:r>
            <a:r>
              <a:rPr lang="en-US" sz="22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in different parts of the world.</a:t>
            </a:r>
          </a:p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ABF939-8605-404C-8DDE-EEBBFFBFD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959" y="1600200"/>
            <a:ext cx="3783330" cy="4572000"/>
          </a:xfrm>
          <a:prstGeom prst="rect">
            <a:avLst/>
          </a:prstGeom>
        </p:spPr>
      </p:pic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73938937-DFFA-4A62-8111-4DCAC44FE297}"/>
              </a:ext>
            </a:extLst>
          </p:cNvPr>
          <p:cNvSpPr/>
          <p:nvPr/>
        </p:nvSpPr>
        <p:spPr>
          <a:xfrm>
            <a:off x="5715000" y="4953000"/>
            <a:ext cx="3040380" cy="1371600"/>
          </a:xfrm>
          <a:prstGeom prst="wedgeRoundRectCallout">
            <a:avLst>
              <a:gd name="adj1" fmla="val -107578"/>
              <a:gd name="adj2" fmla="val -265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button opens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clickable map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separate window.</a:t>
            </a:r>
          </a:p>
        </p:txBody>
      </p:sp>
      <p:sp>
        <p:nvSpPr>
          <p:cNvPr id="10" name="Rounded Rectangular Callout 4">
            <a:extLst>
              <a:ext uri="{FF2B5EF4-FFF2-40B4-BE49-F238E27FC236}">
                <a16:creationId xmlns:a16="http://schemas.microsoft.com/office/drawing/2014/main" id="{AA252CF6-0E65-4D69-AF0F-D20ADEC1CBF7}"/>
              </a:ext>
            </a:extLst>
          </p:cNvPr>
          <p:cNvSpPr/>
          <p:nvPr/>
        </p:nvSpPr>
        <p:spPr>
          <a:xfrm>
            <a:off x="3505200" y="2400300"/>
            <a:ext cx="3810000" cy="2057400"/>
          </a:xfrm>
          <a:custGeom>
            <a:avLst/>
            <a:gdLst>
              <a:gd name="connsiteX0" fmla="*/ 0 w 4256903"/>
              <a:gd name="connsiteY0" fmla="*/ 709498 h 4904054"/>
              <a:gd name="connsiteX1" fmla="*/ 709498 w 4256903"/>
              <a:gd name="connsiteY1" fmla="*/ 0 h 4904054"/>
              <a:gd name="connsiteX2" fmla="*/ 709484 w 4256903"/>
              <a:gd name="connsiteY2" fmla="*/ 0 h 4904054"/>
              <a:gd name="connsiteX3" fmla="*/ 709484 w 4256903"/>
              <a:gd name="connsiteY3" fmla="*/ 0 h 4904054"/>
              <a:gd name="connsiteX4" fmla="*/ 1773710 w 4256903"/>
              <a:gd name="connsiteY4" fmla="*/ 0 h 4904054"/>
              <a:gd name="connsiteX5" fmla="*/ 3547405 w 4256903"/>
              <a:gd name="connsiteY5" fmla="*/ 0 h 4904054"/>
              <a:gd name="connsiteX6" fmla="*/ 4256903 w 4256903"/>
              <a:gd name="connsiteY6" fmla="*/ 709498 h 4904054"/>
              <a:gd name="connsiteX7" fmla="*/ 4256903 w 4256903"/>
              <a:gd name="connsiteY7" fmla="*/ 817342 h 4904054"/>
              <a:gd name="connsiteX8" fmla="*/ 4256903 w 4256903"/>
              <a:gd name="connsiteY8" fmla="*/ 817342 h 4904054"/>
              <a:gd name="connsiteX9" fmla="*/ 4256903 w 4256903"/>
              <a:gd name="connsiteY9" fmla="*/ 2043356 h 4904054"/>
              <a:gd name="connsiteX10" fmla="*/ 4256903 w 4256903"/>
              <a:gd name="connsiteY10" fmla="*/ 4194556 h 4904054"/>
              <a:gd name="connsiteX11" fmla="*/ 3547405 w 4256903"/>
              <a:gd name="connsiteY11" fmla="*/ 4904054 h 4904054"/>
              <a:gd name="connsiteX12" fmla="*/ 1773710 w 4256903"/>
              <a:gd name="connsiteY12" fmla="*/ 4904054 h 4904054"/>
              <a:gd name="connsiteX13" fmla="*/ 709484 w 4256903"/>
              <a:gd name="connsiteY13" fmla="*/ 4904054 h 4904054"/>
              <a:gd name="connsiteX14" fmla="*/ 709484 w 4256903"/>
              <a:gd name="connsiteY14" fmla="*/ 4904054 h 4904054"/>
              <a:gd name="connsiteX15" fmla="*/ 709498 w 4256903"/>
              <a:gd name="connsiteY15" fmla="*/ 4904054 h 4904054"/>
              <a:gd name="connsiteX16" fmla="*/ 0 w 4256903"/>
              <a:gd name="connsiteY16" fmla="*/ 4194556 h 4904054"/>
              <a:gd name="connsiteX17" fmla="*/ 0 w 4256903"/>
              <a:gd name="connsiteY17" fmla="*/ 2043356 h 4904054"/>
              <a:gd name="connsiteX18" fmla="*/ 0 w 4256903"/>
              <a:gd name="connsiteY18" fmla="*/ 1908805 h 4904054"/>
              <a:gd name="connsiteX19" fmla="*/ 0 w 4256903"/>
              <a:gd name="connsiteY19" fmla="*/ 817342 h 4904054"/>
              <a:gd name="connsiteX20" fmla="*/ 0 w 4256903"/>
              <a:gd name="connsiteY20" fmla="*/ 709498 h 4904054"/>
              <a:gd name="connsiteX0" fmla="*/ 0 w 4265140"/>
              <a:gd name="connsiteY0" fmla="*/ 445887 h 4904054"/>
              <a:gd name="connsiteX1" fmla="*/ 717735 w 4265140"/>
              <a:gd name="connsiteY1" fmla="*/ 0 h 4904054"/>
              <a:gd name="connsiteX2" fmla="*/ 717721 w 4265140"/>
              <a:gd name="connsiteY2" fmla="*/ 0 h 4904054"/>
              <a:gd name="connsiteX3" fmla="*/ 717721 w 4265140"/>
              <a:gd name="connsiteY3" fmla="*/ 0 h 4904054"/>
              <a:gd name="connsiteX4" fmla="*/ 1781947 w 4265140"/>
              <a:gd name="connsiteY4" fmla="*/ 0 h 4904054"/>
              <a:gd name="connsiteX5" fmla="*/ 3555642 w 4265140"/>
              <a:gd name="connsiteY5" fmla="*/ 0 h 4904054"/>
              <a:gd name="connsiteX6" fmla="*/ 4265140 w 4265140"/>
              <a:gd name="connsiteY6" fmla="*/ 709498 h 4904054"/>
              <a:gd name="connsiteX7" fmla="*/ 4265140 w 4265140"/>
              <a:gd name="connsiteY7" fmla="*/ 817342 h 4904054"/>
              <a:gd name="connsiteX8" fmla="*/ 4265140 w 4265140"/>
              <a:gd name="connsiteY8" fmla="*/ 817342 h 4904054"/>
              <a:gd name="connsiteX9" fmla="*/ 4265140 w 4265140"/>
              <a:gd name="connsiteY9" fmla="*/ 2043356 h 4904054"/>
              <a:gd name="connsiteX10" fmla="*/ 4265140 w 4265140"/>
              <a:gd name="connsiteY10" fmla="*/ 4194556 h 4904054"/>
              <a:gd name="connsiteX11" fmla="*/ 3555642 w 4265140"/>
              <a:gd name="connsiteY11" fmla="*/ 4904054 h 4904054"/>
              <a:gd name="connsiteX12" fmla="*/ 1781947 w 4265140"/>
              <a:gd name="connsiteY12" fmla="*/ 4904054 h 4904054"/>
              <a:gd name="connsiteX13" fmla="*/ 717721 w 4265140"/>
              <a:gd name="connsiteY13" fmla="*/ 4904054 h 4904054"/>
              <a:gd name="connsiteX14" fmla="*/ 717721 w 4265140"/>
              <a:gd name="connsiteY14" fmla="*/ 4904054 h 4904054"/>
              <a:gd name="connsiteX15" fmla="*/ 717735 w 4265140"/>
              <a:gd name="connsiteY15" fmla="*/ 4904054 h 4904054"/>
              <a:gd name="connsiteX16" fmla="*/ 8237 w 4265140"/>
              <a:gd name="connsiteY16" fmla="*/ 4194556 h 4904054"/>
              <a:gd name="connsiteX17" fmla="*/ 8237 w 4265140"/>
              <a:gd name="connsiteY17" fmla="*/ 2043356 h 4904054"/>
              <a:gd name="connsiteX18" fmla="*/ 8237 w 4265140"/>
              <a:gd name="connsiteY18" fmla="*/ 1908805 h 4904054"/>
              <a:gd name="connsiteX19" fmla="*/ 8237 w 4265140"/>
              <a:gd name="connsiteY19" fmla="*/ 817342 h 4904054"/>
              <a:gd name="connsiteX20" fmla="*/ 0 w 4265140"/>
              <a:gd name="connsiteY20" fmla="*/ 445887 h 4904054"/>
              <a:gd name="connsiteX0" fmla="*/ 0 w 4265140"/>
              <a:gd name="connsiteY0" fmla="*/ 445887 h 4904054"/>
              <a:gd name="connsiteX1" fmla="*/ 717735 w 4265140"/>
              <a:gd name="connsiteY1" fmla="*/ 0 h 4904054"/>
              <a:gd name="connsiteX2" fmla="*/ 717721 w 4265140"/>
              <a:gd name="connsiteY2" fmla="*/ 0 h 4904054"/>
              <a:gd name="connsiteX3" fmla="*/ 717721 w 4265140"/>
              <a:gd name="connsiteY3" fmla="*/ 0 h 4904054"/>
              <a:gd name="connsiteX4" fmla="*/ 1781947 w 4265140"/>
              <a:gd name="connsiteY4" fmla="*/ 0 h 4904054"/>
              <a:gd name="connsiteX5" fmla="*/ 3555642 w 4265140"/>
              <a:gd name="connsiteY5" fmla="*/ 0 h 4904054"/>
              <a:gd name="connsiteX6" fmla="*/ 4240427 w 4265140"/>
              <a:gd name="connsiteY6" fmla="*/ 396460 h 4904054"/>
              <a:gd name="connsiteX7" fmla="*/ 4265140 w 4265140"/>
              <a:gd name="connsiteY7" fmla="*/ 817342 h 4904054"/>
              <a:gd name="connsiteX8" fmla="*/ 4265140 w 4265140"/>
              <a:gd name="connsiteY8" fmla="*/ 817342 h 4904054"/>
              <a:gd name="connsiteX9" fmla="*/ 4265140 w 4265140"/>
              <a:gd name="connsiteY9" fmla="*/ 2043356 h 4904054"/>
              <a:gd name="connsiteX10" fmla="*/ 4265140 w 4265140"/>
              <a:gd name="connsiteY10" fmla="*/ 4194556 h 4904054"/>
              <a:gd name="connsiteX11" fmla="*/ 3555642 w 4265140"/>
              <a:gd name="connsiteY11" fmla="*/ 4904054 h 4904054"/>
              <a:gd name="connsiteX12" fmla="*/ 1781947 w 4265140"/>
              <a:gd name="connsiteY12" fmla="*/ 4904054 h 4904054"/>
              <a:gd name="connsiteX13" fmla="*/ 717721 w 4265140"/>
              <a:gd name="connsiteY13" fmla="*/ 4904054 h 4904054"/>
              <a:gd name="connsiteX14" fmla="*/ 717721 w 4265140"/>
              <a:gd name="connsiteY14" fmla="*/ 4904054 h 4904054"/>
              <a:gd name="connsiteX15" fmla="*/ 717735 w 4265140"/>
              <a:gd name="connsiteY15" fmla="*/ 4904054 h 4904054"/>
              <a:gd name="connsiteX16" fmla="*/ 8237 w 4265140"/>
              <a:gd name="connsiteY16" fmla="*/ 4194556 h 4904054"/>
              <a:gd name="connsiteX17" fmla="*/ 8237 w 4265140"/>
              <a:gd name="connsiteY17" fmla="*/ 2043356 h 4904054"/>
              <a:gd name="connsiteX18" fmla="*/ 8237 w 4265140"/>
              <a:gd name="connsiteY18" fmla="*/ 1908805 h 4904054"/>
              <a:gd name="connsiteX19" fmla="*/ 8237 w 4265140"/>
              <a:gd name="connsiteY19" fmla="*/ 817342 h 4904054"/>
              <a:gd name="connsiteX20" fmla="*/ 0 w 4265140"/>
              <a:gd name="connsiteY20" fmla="*/ 445887 h 4904054"/>
              <a:gd name="connsiteX0" fmla="*/ 0 w 4273379"/>
              <a:gd name="connsiteY0" fmla="*/ 445888 h 4904055"/>
              <a:gd name="connsiteX1" fmla="*/ 717735 w 4273379"/>
              <a:gd name="connsiteY1" fmla="*/ 1 h 4904055"/>
              <a:gd name="connsiteX2" fmla="*/ 717721 w 4273379"/>
              <a:gd name="connsiteY2" fmla="*/ 1 h 4904055"/>
              <a:gd name="connsiteX3" fmla="*/ 717721 w 4273379"/>
              <a:gd name="connsiteY3" fmla="*/ 1 h 4904055"/>
              <a:gd name="connsiteX4" fmla="*/ 1781947 w 4273379"/>
              <a:gd name="connsiteY4" fmla="*/ 1 h 4904055"/>
              <a:gd name="connsiteX5" fmla="*/ 3555642 w 4273379"/>
              <a:gd name="connsiteY5" fmla="*/ 1 h 4904055"/>
              <a:gd name="connsiteX6" fmla="*/ 4273379 w 4273379"/>
              <a:gd name="connsiteY6" fmla="*/ 388223 h 4904055"/>
              <a:gd name="connsiteX7" fmla="*/ 4265140 w 4273379"/>
              <a:gd name="connsiteY7" fmla="*/ 817343 h 4904055"/>
              <a:gd name="connsiteX8" fmla="*/ 4265140 w 4273379"/>
              <a:gd name="connsiteY8" fmla="*/ 817343 h 4904055"/>
              <a:gd name="connsiteX9" fmla="*/ 4265140 w 4273379"/>
              <a:gd name="connsiteY9" fmla="*/ 2043357 h 4904055"/>
              <a:gd name="connsiteX10" fmla="*/ 4265140 w 4273379"/>
              <a:gd name="connsiteY10" fmla="*/ 4194557 h 4904055"/>
              <a:gd name="connsiteX11" fmla="*/ 3555642 w 4273379"/>
              <a:gd name="connsiteY11" fmla="*/ 4904055 h 4904055"/>
              <a:gd name="connsiteX12" fmla="*/ 1781947 w 4273379"/>
              <a:gd name="connsiteY12" fmla="*/ 4904055 h 4904055"/>
              <a:gd name="connsiteX13" fmla="*/ 717721 w 4273379"/>
              <a:gd name="connsiteY13" fmla="*/ 4904055 h 4904055"/>
              <a:gd name="connsiteX14" fmla="*/ 717721 w 4273379"/>
              <a:gd name="connsiteY14" fmla="*/ 4904055 h 4904055"/>
              <a:gd name="connsiteX15" fmla="*/ 717735 w 4273379"/>
              <a:gd name="connsiteY15" fmla="*/ 4904055 h 4904055"/>
              <a:gd name="connsiteX16" fmla="*/ 8237 w 4273379"/>
              <a:gd name="connsiteY16" fmla="*/ 4194557 h 4904055"/>
              <a:gd name="connsiteX17" fmla="*/ 8237 w 4273379"/>
              <a:gd name="connsiteY17" fmla="*/ 2043357 h 4904055"/>
              <a:gd name="connsiteX18" fmla="*/ 8237 w 4273379"/>
              <a:gd name="connsiteY18" fmla="*/ 1908806 h 4904055"/>
              <a:gd name="connsiteX19" fmla="*/ 8237 w 4273379"/>
              <a:gd name="connsiteY19" fmla="*/ 817343 h 4904055"/>
              <a:gd name="connsiteX20" fmla="*/ 0 w 4273379"/>
              <a:gd name="connsiteY20" fmla="*/ 445888 h 490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73379" h="4904055">
                <a:moveTo>
                  <a:pt x="0" y="445888"/>
                </a:moveTo>
                <a:cubicBezTo>
                  <a:pt x="0" y="54043"/>
                  <a:pt x="325890" y="1"/>
                  <a:pt x="717735" y="1"/>
                </a:cubicBezTo>
                <a:lnTo>
                  <a:pt x="717721" y="1"/>
                </a:lnTo>
                <a:lnTo>
                  <a:pt x="717721" y="1"/>
                </a:lnTo>
                <a:lnTo>
                  <a:pt x="1781947" y="1"/>
                </a:lnTo>
                <a:lnTo>
                  <a:pt x="3555642" y="1"/>
                </a:lnTo>
                <a:cubicBezTo>
                  <a:pt x="3947487" y="1"/>
                  <a:pt x="4273379" y="-3622"/>
                  <a:pt x="4273379" y="388223"/>
                </a:cubicBezTo>
                <a:lnTo>
                  <a:pt x="4265140" y="817343"/>
                </a:lnTo>
                <a:lnTo>
                  <a:pt x="4265140" y="817343"/>
                </a:lnTo>
                <a:lnTo>
                  <a:pt x="4265140" y="2043357"/>
                </a:lnTo>
                <a:lnTo>
                  <a:pt x="4265140" y="4194557"/>
                </a:lnTo>
                <a:cubicBezTo>
                  <a:pt x="4265140" y="4586402"/>
                  <a:pt x="3947487" y="4904055"/>
                  <a:pt x="3555642" y="4904055"/>
                </a:cubicBezTo>
                <a:lnTo>
                  <a:pt x="1781947" y="4904055"/>
                </a:lnTo>
                <a:lnTo>
                  <a:pt x="717721" y="4904055"/>
                </a:lnTo>
                <a:lnTo>
                  <a:pt x="717721" y="4904055"/>
                </a:lnTo>
                <a:lnTo>
                  <a:pt x="717735" y="4904055"/>
                </a:lnTo>
                <a:cubicBezTo>
                  <a:pt x="325890" y="4904055"/>
                  <a:pt x="8237" y="4586402"/>
                  <a:pt x="8237" y="4194557"/>
                </a:cubicBezTo>
                <a:lnTo>
                  <a:pt x="8237" y="2043357"/>
                </a:lnTo>
                <a:lnTo>
                  <a:pt x="8237" y="1908806"/>
                </a:lnTo>
                <a:lnTo>
                  <a:pt x="8237" y="817343"/>
                </a:lnTo>
                <a:cubicBezTo>
                  <a:pt x="8237" y="781395"/>
                  <a:pt x="0" y="481836"/>
                  <a:pt x="0" y="4458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page of each chapter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“live” table of contents.</a:t>
            </a: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click on any heading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jump directly to that part.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0D6724-CDDD-4ECE-94D6-20C076446F8F}"/>
              </a:ext>
            </a:extLst>
          </p:cNvPr>
          <p:cNvSpPr/>
          <p:nvPr/>
        </p:nvSpPr>
        <p:spPr>
          <a:xfrm>
            <a:off x="226542" y="557188"/>
            <a:ext cx="868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http://textbooks.wmisd.org/bigChapters.html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77741C-7F25-4914-9BFD-B418740B37D0}"/>
              </a:ext>
            </a:extLst>
          </p:cNvPr>
          <p:cNvSpPr/>
          <p:nvPr/>
        </p:nvSpPr>
        <p:spPr>
          <a:xfrm>
            <a:off x="4800600" y="381000"/>
            <a:ext cx="2819400" cy="990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266700">
              <a:srgbClr val="FCF0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CB5EE854-3FBC-473D-9A04-7F01F7BF663A}"/>
              </a:ext>
            </a:extLst>
          </p:cNvPr>
          <p:cNvSpPr/>
          <p:nvPr/>
        </p:nvSpPr>
        <p:spPr>
          <a:xfrm>
            <a:off x="381000" y="2281428"/>
            <a:ext cx="3962400" cy="2557272"/>
          </a:xfrm>
          <a:custGeom>
            <a:avLst/>
            <a:gdLst>
              <a:gd name="connsiteX0" fmla="*/ 0 w 4256903"/>
              <a:gd name="connsiteY0" fmla="*/ 709498 h 4904054"/>
              <a:gd name="connsiteX1" fmla="*/ 709498 w 4256903"/>
              <a:gd name="connsiteY1" fmla="*/ 0 h 4904054"/>
              <a:gd name="connsiteX2" fmla="*/ 709484 w 4256903"/>
              <a:gd name="connsiteY2" fmla="*/ 0 h 4904054"/>
              <a:gd name="connsiteX3" fmla="*/ 709484 w 4256903"/>
              <a:gd name="connsiteY3" fmla="*/ 0 h 4904054"/>
              <a:gd name="connsiteX4" fmla="*/ 1773710 w 4256903"/>
              <a:gd name="connsiteY4" fmla="*/ 0 h 4904054"/>
              <a:gd name="connsiteX5" fmla="*/ 3547405 w 4256903"/>
              <a:gd name="connsiteY5" fmla="*/ 0 h 4904054"/>
              <a:gd name="connsiteX6" fmla="*/ 4256903 w 4256903"/>
              <a:gd name="connsiteY6" fmla="*/ 709498 h 4904054"/>
              <a:gd name="connsiteX7" fmla="*/ 4256903 w 4256903"/>
              <a:gd name="connsiteY7" fmla="*/ 817342 h 4904054"/>
              <a:gd name="connsiteX8" fmla="*/ 4256903 w 4256903"/>
              <a:gd name="connsiteY8" fmla="*/ 817342 h 4904054"/>
              <a:gd name="connsiteX9" fmla="*/ 4256903 w 4256903"/>
              <a:gd name="connsiteY9" fmla="*/ 2043356 h 4904054"/>
              <a:gd name="connsiteX10" fmla="*/ 4256903 w 4256903"/>
              <a:gd name="connsiteY10" fmla="*/ 4194556 h 4904054"/>
              <a:gd name="connsiteX11" fmla="*/ 3547405 w 4256903"/>
              <a:gd name="connsiteY11" fmla="*/ 4904054 h 4904054"/>
              <a:gd name="connsiteX12" fmla="*/ 1773710 w 4256903"/>
              <a:gd name="connsiteY12" fmla="*/ 4904054 h 4904054"/>
              <a:gd name="connsiteX13" fmla="*/ 709484 w 4256903"/>
              <a:gd name="connsiteY13" fmla="*/ 4904054 h 4904054"/>
              <a:gd name="connsiteX14" fmla="*/ 709484 w 4256903"/>
              <a:gd name="connsiteY14" fmla="*/ 4904054 h 4904054"/>
              <a:gd name="connsiteX15" fmla="*/ 709498 w 4256903"/>
              <a:gd name="connsiteY15" fmla="*/ 4904054 h 4904054"/>
              <a:gd name="connsiteX16" fmla="*/ 0 w 4256903"/>
              <a:gd name="connsiteY16" fmla="*/ 4194556 h 4904054"/>
              <a:gd name="connsiteX17" fmla="*/ 0 w 4256903"/>
              <a:gd name="connsiteY17" fmla="*/ 2043356 h 4904054"/>
              <a:gd name="connsiteX18" fmla="*/ 0 w 4256903"/>
              <a:gd name="connsiteY18" fmla="*/ 1908805 h 4904054"/>
              <a:gd name="connsiteX19" fmla="*/ 0 w 4256903"/>
              <a:gd name="connsiteY19" fmla="*/ 817342 h 4904054"/>
              <a:gd name="connsiteX20" fmla="*/ 0 w 4256903"/>
              <a:gd name="connsiteY20" fmla="*/ 709498 h 4904054"/>
              <a:gd name="connsiteX0" fmla="*/ 0 w 4265140"/>
              <a:gd name="connsiteY0" fmla="*/ 445887 h 4904054"/>
              <a:gd name="connsiteX1" fmla="*/ 717735 w 4265140"/>
              <a:gd name="connsiteY1" fmla="*/ 0 h 4904054"/>
              <a:gd name="connsiteX2" fmla="*/ 717721 w 4265140"/>
              <a:gd name="connsiteY2" fmla="*/ 0 h 4904054"/>
              <a:gd name="connsiteX3" fmla="*/ 717721 w 4265140"/>
              <a:gd name="connsiteY3" fmla="*/ 0 h 4904054"/>
              <a:gd name="connsiteX4" fmla="*/ 1781947 w 4265140"/>
              <a:gd name="connsiteY4" fmla="*/ 0 h 4904054"/>
              <a:gd name="connsiteX5" fmla="*/ 3555642 w 4265140"/>
              <a:gd name="connsiteY5" fmla="*/ 0 h 4904054"/>
              <a:gd name="connsiteX6" fmla="*/ 4265140 w 4265140"/>
              <a:gd name="connsiteY6" fmla="*/ 709498 h 4904054"/>
              <a:gd name="connsiteX7" fmla="*/ 4265140 w 4265140"/>
              <a:gd name="connsiteY7" fmla="*/ 817342 h 4904054"/>
              <a:gd name="connsiteX8" fmla="*/ 4265140 w 4265140"/>
              <a:gd name="connsiteY8" fmla="*/ 817342 h 4904054"/>
              <a:gd name="connsiteX9" fmla="*/ 4265140 w 4265140"/>
              <a:gd name="connsiteY9" fmla="*/ 2043356 h 4904054"/>
              <a:gd name="connsiteX10" fmla="*/ 4265140 w 4265140"/>
              <a:gd name="connsiteY10" fmla="*/ 4194556 h 4904054"/>
              <a:gd name="connsiteX11" fmla="*/ 3555642 w 4265140"/>
              <a:gd name="connsiteY11" fmla="*/ 4904054 h 4904054"/>
              <a:gd name="connsiteX12" fmla="*/ 1781947 w 4265140"/>
              <a:gd name="connsiteY12" fmla="*/ 4904054 h 4904054"/>
              <a:gd name="connsiteX13" fmla="*/ 717721 w 4265140"/>
              <a:gd name="connsiteY13" fmla="*/ 4904054 h 4904054"/>
              <a:gd name="connsiteX14" fmla="*/ 717721 w 4265140"/>
              <a:gd name="connsiteY14" fmla="*/ 4904054 h 4904054"/>
              <a:gd name="connsiteX15" fmla="*/ 717735 w 4265140"/>
              <a:gd name="connsiteY15" fmla="*/ 4904054 h 4904054"/>
              <a:gd name="connsiteX16" fmla="*/ 8237 w 4265140"/>
              <a:gd name="connsiteY16" fmla="*/ 4194556 h 4904054"/>
              <a:gd name="connsiteX17" fmla="*/ 8237 w 4265140"/>
              <a:gd name="connsiteY17" fmla="*/ 2043356 h 4904054"/>
              <a:gd name="connsiteX18" fmla="*/ 8237 w 4265140"/>
              <a:gd name="connsiteY18" fmla="*/ 1908805 h 4904054"/>
              <a:gd name="connsiteX19" fmla="*/ 8237 w 4265140"/>
              <a:gd name="connsiteY19" fmla="*/ 817342 h 4904054"/>
              <a:gd name="connsiteX20" fmla="*/ 0 w 4265140"/>
              <a:gd name="connsiteY20" fmla="*/ 445887 h 4904054"/>
              <a:gd name="connsiteX0" fmla="*/ 0 w 4265140"/>
              <a:gd name="connsiteY0" fmla="*/ 445887 h 4904054"/>
              <a:gd name="connsiteX1" fmla="*/ 717735 w 4265140"/>
              <a:gd name="connsiteY1" fmla="*/ 0 h 4904054"/>
              <a:gd name="connsiteX2" fmla="*/ 717721 w 4265140"/>
              <a:gd name="connsiteY2" fmla="*/ 0 h 4904054"/>
              <a:gd name="connsiteX3" fmla="*/ 717721 w 4265140"/>
              <a:gd name="connsiteY3" fmla="*/ 0 h 4904054"/>
              <a:gd name="connsiteX4" fmla="*/ 1781947 w 4265140"/>
              <a:gd name="connsiteY4" fmla="*/ 0 h 4904054"/>
              <a:gd name="connsiteX5" fmla="*/ 3555642 w 4265140"/>
              <a:gd name="connsiteY5" fmla="*/ 0 h 4904054"/>
              <a:gd name="connsiteX6" fmla="*/ 4240427 w 4265140"/>
              <a:gd name="connsiteY6" fmla="*/ 396460 h 4904054"/>
              <a:gd name="connsiteX7" fmla="*/ 4265140 w 4265140"/>
              <a:gd name="connsiteY7" fmla="*/ 817342 h 4904054"/>
              <a:gd name="connsiteX8" fmla="*/ 4265140 w 4265140"/>
              <a:gd name="connsiteY8" fmla="*/ 817342 h 4904054"/>
              <a:gd name="connsiteX9" fmla="*/ 4265140 w 4265140"/>
              <a:gd name="connsiteY9" fmla="*/ 2043356 h 4904054"/>
              <a:gd name="connsiteX10" fmla="*/ 4265140 w 4265140"/>
              <a:gd name="connsiteY10" fmla="*/ 4194556 h 4904054"/>
              <a:gd name="connsiteX11" fmla="*/ 3555642 w 4265140"/>
              <a:gd name="connsiteY11" fmla="*/ 4904054 h 4904054"/>
              <a:gd name="connsiteX12" fmla="*/ 1781947 w 4265140"/>
              <a:gd name="connsiteY12" fmla="*/ 4904054 h 4904054"/>
              <a:gd name="connsiteX13" fmla="*/ 717721 w 4265140"/>
              <a:gd name="connsiteY13" fmla="*/ 4904054 h 4904054"/>
              <a:gd name="connsiteX14" fmla="*/ 717721 w 4265140"/>
              <a:gd name="connsiteY14" fmla="*/ 4904054 h 4904054"/>
              <a:gd name="connsiteX15" fmla="*/ 717735 w 4265140"/>
              <a:gd name="connsiteY15" fmla="*/ 4904054 h 4904054"/>
              <a:gd name="connsiteX16" fmla="*/ 8237 w 4265140"/>
              <a:gd name="connsiteY16" fmla="*/ 4194556 h 4904054"/>
              <a:gd name="connsiteX17" fmla="*/ 8237 w 4265140"/>
              <a:gd name="connsiteY17" fmla="*/ 2043356 h 4904054"/>
              <a:gd name="connsiteX18" fmla="*/ 8237 w 4265140"/>
              <a:gd name="connsiteY18" fmla="*/ 1908805 h 4904054"/>
              <a:gd name="connsiteX19" fmla="*/ 8237 w 4265140"/>
              <a:gd name="connsiteY19" fmla="*/ 817342 h 4904054"/>
              <a:gd name="connsiteX20" fmla="*/ 0 w 4265140"/>
              <a:gd name="connsiteY20" fmla="*/ 445887 h 4904054"/>
              <a:gd name="connsiteX0" fmla="*/ 0 w 4273379"/>
              <a:gd name="connsiteY0" fmla="*/ 445888 h 4904055"/>
              <a:gd name="connsiteX1" fmla="*/ 717735 w 4273379"/>
              <a:gd name="connsiteY1" fmla="*/ 1 h 4904055"/>
              <a:gd name="connsiteX2" fmla="*/ 717721 w 4273379"/>
              <a:gd name="connsiteY2" fmla="*/ 1 h 4904055"/>
              <a:gd name="connsiteX3" fmla="*/ 717721 w 4273379"/>
              <a:gd name="connsiteY3" fmla="*/ 1 h 4904055"/>
              <a:gd name="connsiteX4" fmla="*/ 1781947 w 4273379"/>
              <a:gd name="connsiteY4" fmla="*/ 1 h 4904055"/>
              <a:gd name="connsiteX5" fmla="*/ 3555642 w 4273379"/>
              <a:gd name="connsiteY5" fmla="*/ 1 h 4904055"/>
              <a:gd name="connsiteX6" fmla="*/ 4273379 w 4273379"/>
              <a:gd name="connsiteY6" fmla="*/ 388223 h 4904055"/>
              <a:gd name="connsiteX7" fmla="*/ 4265140 w 4273379"/>
              <a:gd name="connsiteY7" fmla="*/ 817343 h 4904055"/>
              <a:gd name="connsiteX8" fmla="*/ 4265140 w 4273379"/>
              <a:gd name="connsiteY8" fmla="*/ 817343 h 4904055"/>
              <a:gd name="connsiteX9" fmla="*/ 4265140 w 4273379"/>
              <a:gd name="connsiteY9" fmla="*/ 2043357 h 4904055"/>
              <a:gd name="connsiteX10" fmla="*/ 4265140 w 4273379"/>
              <a:gd name="connsiteY10" fmla="*/ 4194557 h 4904055"/>
              <a:gd name="connsiteX11" fmla="*/ 3555642 w 4273379"/>
              <a:gd name="connsiteY11" fmla="*/ 4904055 h 4904055"/>
              <a:gd name="connsiteX12" fmla="*/ 1781947 w 4273379"/>
              <a:gd name="connsiteY12" fmla="*/ 4904055 h 4904055"/>
              <a:gd name="connsiteX13" fmla="*/ 717721 w 4273379"/>
              <a:gd name="connsiteY13" fmla="*/ 4904055 h 4904055"/>
              <a:gd name="connsiteX14" fmla="*/ 717721 w 4273379"/>
              <a:gd name="connsiteY14" fmla="*/ 4904055 h 4904055"/>
              <a:gd name="connsiteX15" fmla="*/ 717735 w 4273379"/>
              <a:gd name="connsiteY15" fmla="*/ 4904055 h 4904055"/>
              <a:gd name="connsiteX16" fmla="*/ 8237 w 4273379"/>
              <a:gd name="connsiteY16" fmla="*/ 4194557 h 4904055"/>
              <a:gd name="connsiteX17" fmla="*/ 8237 w 4273379"/>
              <a:gd name="connsiteY17" fmla="*/ 2043357 h 4904055"/>
              <a:gd name="connsiteX18" fmla="*/ 8237 w 4273379"/>
              <a:gd name="connsiteY18" fmla="*/ 1908806 h 4904055"/>
              <a:gd name="connsiteX19" fmla="*/ 8237 w 4273379"/>
              <a:gd name="connsiteY19" fmla="*/ 817343 h 4904055"/>
              <a:gd name="connsiteX20" fmla="*/ 0 w 4273379"/>
              <a:gd name="connsiteY20" fmla="*/ 445888 h 490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73379" h="4904055">
                <a:moveTo>
                  <a:pt x="0" y="445888"/>
                </a:moveTo>
                <a:cubicBezTo>
                  <a:pt x="0" y="54043"/>
                  <a:pt x="325890" y="1"/>
                  <a:pt x="717735" y="1"/>
                </a:cubicBezTo>
                <a:lnTo>
                  <a:pt x="717721" y="1"/>
                </a:lnTo>
                <a:lnTo>
                  <a:pt x="717721" y="1"/>
                </a:lnTo>
                <a:lnTo>
                  <a:pt x="1781947" y="1"/>
                </a:lnTo>
                <a:lnTo>
                  <a:pt x="3555642" y="1"/>
                </a:lnTo>
                <a:cubicBezTo>
                  <a:pt x="3947487" y="1"/>
                  <a:pt x="4273379" y="-3622"/>
                  <a:pt x="4273379" y="388223"/>
                </a:cubicBezTo>
                <a:lnTo>
                  <a:pt x="4265140" y="817343"/>
                </a:lnTo>
                <a:lnTo>
                  <a:pt x="4265140" y="817343"/>
                </a:lnTo>
                <a:lnTo>
                  <a:pt x="4265140" y="2043357"/>
                </a:lnTo>
                <a:lnTo>
                  <a:pt x="4265140" y="4194557"/>
                </a:lnTo>
                <a:cubicBezTo>
                  <a:pt x="4265140" y="4586402"/>
                  <a:pt x="3947487" y="4904055"/>
                  <a:pt x="3555642" y="4904055"/>
                </a:cubicBezTo>
                <a:lnTo>
                  <a:pt x="1781947" y="4904055"/>
                </a:lnTo>
                <a:lnTo>
                  <a:pt x="717721" y="4904055"/>
                </a:lnTo>
                <a:lnTo>
                  <a:pt x="717721" y="4904055"/>
                </a:lnTo>
                <a:lnTo>
                  <a:pt x="717735" y="4904055"/>
                </a:lnTo>
                <a:cubicBezTo>
                  <a:pt x="325890" y="4904055"/>
                  <a:pt x="8237" y="4586402"/>
                  <a:pt x="8237" y="4194557"/>
                </a:cubicBezTo>
                <a:lnTo>
                  <a:pt x="8237" y="2043357"/>
                </a:lnTo>
                <a:lnTo>
                  <a:pt x="8237" y="1908806"/>
                </a:lnTo>
                <a:lnTo>
                  <a:pt x="8237" y="817343"/>
                </a:lnTo>
                <a:cubicBezTo>
                  <a:pt x="8237" y="781395"/>
                  <a:pt x="0" y="481836"/>
                  <a:pt x="0" y="4458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a brief introduction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one of the big ideas,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“GeoLab” section explains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this world region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good place to study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effects of this idea.</a:t>
            </a:r>
          </a:p>
        </p:txBody>
      </p:sp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FFD7C36A-5259-4115-963A-949DF6DCA4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42" y="1752600"/>
            <a:ext cx="2401824" cy="2557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1866B3-6B95-480D-8FDB-E558001FC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6776" y="3962400"/>
            <a:ext cx="3737161" cy="2660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DDBD1F-538D-491A-BC5E-D39411809F28}"/>
              </a:ext>
            </a:extLst>
          </p:cNvPr>
          <p:cNvSpPr/>
          <p:nvPr/>
        </p:nvSpPr>
        <p:spPr>
          <a:xfrm>
            <a:off x="226542" y="557188"/>
            <a:ext cx="868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http://textbooks.wmisd.org/bigChapters.html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100FB0-68D7-4D18-9015-911BA1938A40}"/>
              </a:ext>
            </a:extLst>
          </p:cNvPr>
          <p:cNvSpPr/>
          <p:nvPr/>
        </p:nvSpPr>
        <p:spPr>
          <a:xfrm>
            <a:off x="4800600" y="381000"/>
            <a:ext cx="2819400" cy="990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266700">
              <a:srgbClr val="FCF0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0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ABF939-8605-404C-8DDE-EEBBFFBFD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43" y="1676400"/>
            <a:ext cx="3737161" cy="4572000"/>
          </a:xfrm>
          <a:prstGeom prst="rect">
            <a:avLst/>
          </a:prstGeom>
        </p:spPr>
      </p:pic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73DBEDCD-A428-441D-AE11-191D82776C94}"/>
              </a:ext>
            </a:extLst>
          </p:cNvPr>
          <p:cNvSpPr/>
          <p:nvPr/>
        </p:nvSpPr>
        <p:spPr>
          <a:xfrm>
            <a:off x="4683140" y="1828800"/>
            <a:ext cx="3810000" cy="4267200"/>
          </a:xfrm>
          <a:custGeom>
            <a:avLst/>
            <a:gdLst>
              <a:gd name="connsiteX0" fmla="*/ 0 w 4256903"/>
              <a:gd name="connsiteY0" fmla="*/ 709498 h 4904054"/>
              <a:gd name="connsiteX1" fmla="*/ 709498 w 4256903"/>
              <a:gd name="connsiteY1" fmla="*/ 0 h 4904054"/>
              <a:gd name="connsiteX2" fmla="*/ 709484 w 4256903"/>
              <a:gd name="connsiteY2" fmla="*/ 0 h 4904054"/>
              <a:gd name="connsiteX3" fmla="*/ 709484 w 4256903"/>
              <a:gd name="connsiteY3" fmla="*/ 0 h 4904054"/>
              <a:gd name="connsiteX4" fmla="*/ 1773710 w 4256903"/>
              <a:gd name="connsiteY4" fmla="*/ 0 h 4904054"/>
              <a:gd name="connsiteX5" fmla="*/ 3547405 w 4256903"/>
              <a:gd name="connsiteY5" fmla="*/ 0 h 4904054"/>
              <a:gd name="connsiteX6" fmla="*/ 4256903 w 4256903"/>
              <a:gd name="connsiteY6" fmla="*/ 709498 h 4904054"/>
              <a:gd name="connsiteX7" fmla="*/ 4256903 w 4256903"/>
              <a:gd name="connsiteY7" fmla="*/ 817342 h 4904054"/>
              <a:gd name="connsiteX8" fmla="*/ 4256903 w 4256903"/>
              <a:gd name="connsiteY8" fmla="*/ 817342 h 4904054"/>
              <a:gd name="connsiteX9" fmla="*/ 4256903 w 4256903"/>
              <a:gd name="connsiteY9" fmla="*/ 2043356 h 4904054"/>
              <a:gd name="connsiteX10" fmla="*/ 4256903 w 4256903"/>
              <a:gd name="connsiteY10" fmla="*/ 4194556 h 4904054"/>
              <a:gd name="connsiteX11" fmla="*/ 3547405 w 4256903"/>
              <a:gd name="connsiteY11" fmla="*/ 4904054 h 4904054"/>
              <a:gd name="connsiteX12" fmla="*/ 1773710 w 4256903"/>
              <a:gd name="connsiteY12" fmla="*/ 4904054 h 4904054"/>
              <a:gd name="connsiteX13" fmla="*/ 709484 w 4256903"/>
              <a:gd name="connsiteY13" fmla="*/ 4904054 h 4904054"/>
              <a:gd name="connsiteX14" fmla="*/ 709484 w 4256903"/>
              <a:gd name="connsiteY14" fmla="*/ 4904054 h 4904054"/>
              <a:gd name="connsiteX15" fmla="*/ 709498 w 4256903"/>
              <a:gd name="connsiteY15" fmla="*/ 4904054 h 4904054"/>
              <a:gd name="connsiteX16" fmla="*/ 0 w 4256903"/>
              <a:gd name="connsiteY16" fmla="*/ 4194556 h 4904054"/>
              <a:gd name="connsiteX17" fmla="*/ 0 w 4256903"/>
              <a:gd name="connsiteY17" fmla="*/ 2043356 h 4904054"/>
              <a:gd name="connsiteX18" fmla="*/ 0 w 4256903"/>
              <a:gd name="connsiteY18" fmla="*/ 1908805 h 4904054"/>
              <a:gd name="connsiteX19" fmla="*/ 0 w 4256903"/>
              <a:gd name="connsiteY19" fmla="*/ 817342 h 4904054"/>
              <a:gd name="connsiteX20" fmla="*/ 0 w 4256903"/>
              <a:gd name="connsiteY20" fmla="*/ 709498 h 4904054"/>
              <a:gd name="connsiteX0" fmla="*/ 0 w 4265140"/>
              <a:gd name="connsiteY0" fmla="*/ 445887 h 4904054"/>
              <a:gd name="connsiteX1" fmla="*/ 717735 w 4265140"/>
              <a:gd name="connsiteY1" fmla="*/ 0 h 4904054"/>
              <a:gd name="connsiteX2" fmla="*/ 717721 w 4265140"/>
              <a:gd name="connsiteY2" fmla="*/ 0 h 4904054"/>
              <a:gd name="connsiteX3" fmla="*/ 717721 w 4265140"/>
              <a:gd name="connsiteY3" fmla="*/ 0 h 4904054"/>
              <a:gd name="connsiteX4" fmla="*/ 1781947 w 4265140"/>
              <a:gd name="connsiteY4" fmla="*/ 0 h 4904054"/>
              <a:gd name="connsiteX5" fmla="*/ 3555642 w 4265140"/>
              <a:gd name="connsiteY5" fmla="*/ 0 h 4904054"/>
              <a:gd name="connsiteX6" fmla="*/ 4265140 w 4265140"/>
              <a:gd name="connsiteY6" fmla="*/ 709498 h 4904054"/>
              <a:gd name="connsiteX7" fmla="*/ 4265140 w 4265140"/>
              <a:gd name="connsiteY7" fmla="*/ 817342 h 4904054"/>
              <a:gd name="connsiteX8" fmla="*/ 4265140 w 4265140"/>
              <a:gd name="connsiteY8" fmla="*/ 817342 h 4904054"/>
              <a:gd name="connsiteX9" fmla="*/ 4265140 w 4265140"/>
              <a:gd name="connsiteY9" fmla="*/ 2043356 h 4904054"/>
              <a:gd name="connsiteX10" fmla="*/ 4265140 w 4265140"/>
              <a:gd name="connsiteY10" fmla="*/ 4194556 h 4904054"/>
              <a:gd name="connsiteX11" fmla="*/ 3555642 w 4265140"/>
              <a:gd name="connsiteY11" fmla="*/ 4904054 h 4904054"/>
              <a:gd name="connsiteX12" fmla="*/ 1781947 w 4265140"/>
              <a:gd name="connsiteY12" fmla="*/ 4904054 h 4904054"/>
              <a:gd name="connsiteX13" fmla="*/ 717721 w 4265140"/>
              <a:gd name="connsiteY13" fmla="*/ 4904054 h 4904054"/>
              <a:gd name="connsiteX14" fmla="*/ 717721 w 4265140"/>
              <a:gd name="connsiteY14" fmla="*/ 4904054 h 4904054"/>
              <a:gd name="connsiteX15" fmla="*/ 717735 w 4265140"/>
              <a:gd name="connsiteY15" fmla="*/ 4904054 h 4904054"/>
              <a:gd name="connsiteX16" fmla="*/ 8237 w 4265140"/>
              <a:gd name="connsiteY16" fmla="*/ 4194556 h 4904054"/>
              <a:gd name="connsiteX17" fmla="*/ 8237 w 4265140"/>
              <a:gd name="connsiteY17" fmla="*/ 2043356 h 4904054"/>
              <a:gd name="connsiteX18" fmla="*/ 8237 w 4265140"/>
              <a:gd name="connsiteY18" fmla="*/ 1908805 h 4904054"/>
              <a:gd name="connsiteX19" fmla="*/ 8237 w 4265140"/>
              <a:gd name="connsiteY19" fmla="*/ 817342 h 4904054"/>
              <a:gd name="connsiteX20" fmla="*/ 0 w 4265140"/>
              <a:gd name="connsiteY20" fmla="*/ 445887 h 4904054"/>
              <a:gd name="connsiteX0" fmla="*/ 0 w 4265140"/>
              <a:gd name="connsiteY0" fmla="*/ 445887 h 4904054"/>
              <a:gd name="connsiteX1" fmla="*/ 717735 w 4265140"/>
              <a:gd name="connsiteY1" fmla="*/ 0 h 4904054"/>
              <a:gd name="connsiteX2" fmla="*/ 717721 w 4265140"/>
              <a:gd name="connsiteY2" fmla="*/ 0 h 4904054"/>
              <a:gd name="connsiteX3" fmla="*/ 717721 w 4265140"/>
              <a:gd name="connsiteY3" fmla="*/ 0 h 4904054"/>
              <a:gd name="connsiteX4" fmla="*/ 1781947 w 4265140"/>
              <a:gd name="connsiteY4" fmla="*/ 0 h 4904054"/>
              <a:gd name="connsiteX5" fmla="*/ 3555642 w 4265140"/>
              <a:gd name="connsiteY5" fmla="*/ 0 h 4904054"/>
              <a:gd name="connsiteX6" fmla="*/ 4240427 w 4265140"/>
              <a:gd name="connsiteY6" fmla="*/ 396460 h 4904054"/>
              <a:gd name="connsiteX7" fmla="*/ 4265140 w 4265140"/>
              <a:gd name="connsiteY7" fmla="*/ 817342 h 4904054"/>
              <a:gd name="connsiteX8" fmla="*/ 4265140 w 4265140"/>
              <a:gd name="connsiteY8" fmla="*/ 817342 h 4904054"/>
              <a:gd name="connsiteX9" fmla="*/ 4265140 w 4265140"/>
              <a:gd name="connsiteY9" fmla="*/ 2043356 h 4904054"/>
              <a:gd name="connsiteX10" fmla="*/ 4265140 w 4265140"/>
              <a:gd name="connsiteY10" fmla="*/ 4194556 h 4904054"/>
              <a:gd name="connsiteX11" fmla="*/ 3555642 w 4265140"/>
              <a:gd name="connsiteY11" fmla="*/ 4904054 h 4904054"/>
              <a:gd name="connsiteX12" fmla="*/ 1781947 w 4265140"/>
              <a:gd name="connsiteY12" fmla="*/ 4904054 h 4904054"/>
              <a:gd name="connsiteX13" fmla="*/ 717721 w 4265140"/>
              <a:gd name="connsiteY13" fmla="*/ 4904054 h 4904054"/>
              <a:gd name="connsiteX14" fmla="*/ 717721 w 4265140"/>
              <a:gd name="connsiteY14" fmla="*/ 4904054 h 4904054"/>
              <a:gd name="connsiteX15" fmla="*/ 717735 w 4265140"/>
              <a:gd name="connsiteY15" fmla="*/ 4904054 h 4904054"/>
              <a:gd name="connsiteX16" fmla="*/ 8237 w 4265140"/>
              <a:gd name="connsiteY16" fmla="*/ 4194556 h 4904054"/>
              <a:gd name="connsiteX17" fmla="*/ 8237 w 4265140"/>
              <a:gd name="connsiteY17" fmla="*/ 2043356 h 4904054"/>
              <a:gd name="connsiteX18" fmla="*/ 8237 w 4265140"/>
              <a:gd name="connsiteY18" fmla="*/ 1908805 h 4904054"/>
              <a:gd name="connsiteX19" fmla="*/ 8237 w 4265140"/>
              <a:gd name="connsiteY19" fmla="*/ 817342 h 4904054"/>
              <a:gd name="connsiteX20" fmla="*/ 0 w 4265140"/>
              <a:gd name="connsiteY20" fmla="*/ 445887 h 4904054"/>
              <a:gd name="connsiteX0" fmla="*/ 0 w 4273379"/>
              <a:gd name="connsiteY0" fmla="*/ 445888 h 4904055"/>
              <a:gd name="connsiteX1" fmla="*/ 717735 w 4273379"/>
              <a:gd name="connsiteY1" fmla="*/ 1 h 4904055"/>
              <a:gd name="connsiteX2" fmla="*/ 717721 w 4273379"/>
              <a:gd name="connsiteY2" fmla="*/ 1 h 4904055"/>
              <a:gd name="connsiteX3" fmla="*/ 717721 w 4273379"/>
              <a:gd name="connsiteY3" fmla="*/ 1 h 4904055"/>
              <a:gd name="connsiteX4" fmla="*/ 1781947 w 4273379"/>
              <a:gd name="connsiteY4" fmla="*/ 1 h 4904055"/>
              <a:gd name="connsiteX5" fmla="*/ 3555642 w 4273379"/>
              <a:gd name="connsiteY5" fmla="*/ 1 h 4904055"/>
              <a:gd name="connsiteX6" fmla="*/ 4273379 w 4273379"/>
              <a:gd name="connsiteY6" fmla="*/ 388223 h 4904055"/>
              <a:gd name="connsiteX7" fmla="*/ 4265140 w 4273379"/>
              <a:gd name="connsiteY7" fmla="*/ 817343 h 4904055"/>
              <a:gd name="connsiteX8" fmla="*/ 4265140 w 4273379"/>
              <a:gd name="connsiteY8" fmla="*/ 817343 h 4904055"/>
              <a:gd name="connsiteX9" fmla="*/ 4265140 w 4273379"/>
              <a:gd name="connsiteY9" fmla="*/ 2043357 h 4904055"/>
              <a:gd name="connsiteX10" fmla="*/ 4265140 w 4273379"/>
              <a:gd name="connsiteY10" fmla="*/ 4194557 h 4904055"/>
              <a:gd name="connsiteX11" fmla="*/ 3555642 w 4273379"/>
              <a:gd name="connsiteY11" fmla="*/ 4904055 h 4904055"/>
              <a:gd name="connsiteX12" fmla="*/ 1781947 w 4273379"/>
              <a:gd name="connsiteY12" fmla="*/ 4904055 h 4904055"/>
              <a:gd name="connsiteX13" fmla="*/ 717721 w 4273379"/>
              <a:gd name="connsiteY13" fmla="*/ 4904055 h 4904055"/>
              <a:gd name="connsiteX14" fmla="*/ 717721 w 4273379"/>
              <a:gd name="connsiteY14" fmla="*/ 4904055 h 4904055"/>
              <a:gd name="connsiteX15" fmla="*/ 717735 w 4273379"/>
              <a:gd name="connsiteY15" fmla="*/ 4904055 h 4904055"/>
              <a:gd name="connsiteX16" fmla="*/ 8237 w 4273379"/>
              <a:gd name="connsiteY16" fmla="*/ 4194557 h 4904055"/>
              <a:gd name="connsiteX17" fmla="*/ 8237 w 4273379"/>
              <a:gd name="connsiteY17" fmla="*/ 2043357 h 4904055"/>
              <a:gd name="connsiteX18" fmla="*/ 8237 w 4273379"/>
              <a:gd name="connsiteY18" fmla="*/ 1908806 h 4904055"/>
              <a:gd name="connsiteX19" fmla="*/ 8237 w 4273379"/>
              <a:gd name="connsiteY19" fmla="*/ 817343 h 4904055"/>
              <a:gd name="connsiteX20" fmla="*/ 0 w 4273379"/>
              <a:gd name="connsiteY20" fmla="*/ 445888 h 490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73379" h="4904055">
                <a:moveTo>
                  <a:pt x="0" y="445888"/>
                </a:moveTo>
                <a:cubicBezTo>
                  <a:pt x="0" y="54043"/>
                  <a:pt x="325890" y="1"/>
                  <a:pt x="717735" y="1"/>
                </a:cubicBezTo>
                <a:lnTo>
                  <a:pt x="717721" y="1"/>
                </a:lnTo>
                <a:lnTo>
                  <a:pt x="717721" y="1"/>
                </a:lnTo>
                <a:lnTo>
                  <a:pt x="1781947" y="1"/>
                </a:lnTo>
                <a:lnTo>
                  <a:pt x="3555642" y="1"/>
                </a:lnTo>
                <a:cubicBezTo>
                  <a:pt x="3947487" y="1"/>
                  <a:pt x="4273379" y="-3622"/>
                  <a:pt x="4273379" y="388223"/>
                </a:cubicBezTo>
                <a:lnTo>
                  <a:pt x="4265140" y="817343"/>
                </a:lnTo>
                <a:lnTo>
                  <a:pt x="4265140" y="817343"/>
                </a:lnTo>
                <a:lnTo>
                  <a:pt x="4265140" y="2043357"/>
                </a:lnTo>
                <a:lnTo>
                  <a:pt x="4265140" y="4194557"/>
                </a:lnTo>
                <a:cubicBezTo>
                  <a:pt x="4265140" y="4586402"/>
                  <a:pt x="3947487" y="4904055"/>
                  <a:pt x="3555642" y="4904055"/>
                </a:cubicBezTo>
                <a:lnTo>
                  <a:pt x="1781947" y="4904055"/>
                </a:lnTo>
                <a:lnTo>
                  <a:pt x="717721" y="4904055"/>
                </a:lnTo>
                <a:lnTo>
                  <a:pt x="717721" y="4904055"/>
                </a:lnTo>
                <a:lnTo>
                  <a:pt x="717735" y="4904055"/>
                </a:lnTo>
                <a:cubicBezTo>
                  <a:pt x="325890" y="4904055"/>
                  <a:pt x="8237" y="4586402"/>
                  <a:pt x="8237" y="4194557"/>
                </a:cubicBezTo>
                <a:lnTo>
                  <a:pt x="8237" y="2043357"/>
                </a:lnTo>
                <a:lnTo>
                  <a:pt x="8237" y="1908806"/>
                </a:lnTo>
                <a:lnTo>
                  <a:pt x="8237" y="817343"/>
                </a:lnTo>
                <a:cubicBezTo>
                  <a:pt x="8237" y="781395"/>
                  <a:pt x="0" y="481836"/>
                  <a:pt x="0" y="4458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main consequence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big idea is explained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separate section.</a:t>
            </a: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can read them all,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assign each one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different individual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small group)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read and make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summary report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(oral or written).</a:t>
            </a:r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826424-30C5-4F97-94F1-63059ECBF869}"/>
              </a:ext>
            </a:extLst>
          </p:cNvPr>
          <p:cNvSpPr/>
          <p:nvPr/>
        </p:nvSpPr>
        <p:spPr>
          <a:xfrm>
            <a:off x="226542" y="557188"/>
            <a:ext cx="868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http://textbooks.wmisd.org/bigChapters.html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217401-CBCA-4F7D-A7B7-9DC17228C874}"/>
              </a:ext>
            </a:extLst>
          </p:cNvPr>
          <p:cNvSpPr/>
          <p:nvPr/>
        </p:nvSpPr>
        <p:spPr>
          <a:xfrm>
            <a:off x="4800600" y="381000"/>
            <a:ext cx="2819400" cy="990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266700">
              <a:srgbClr val="FCF0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ABF939-8605-404C-8DDE-EEBBFFBFD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43" y="1676400"/>
            <a:ext cx="3737161" cy="4572000"/>
          </a:xfrm>
          <a:prstGeom prst="rect">
            <a:avLst/>
          </a:prstGeom>
        </p:spPr>
      </p:pic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73938937-DFFA-4A62-8111-4DCAC44FE297}"/>
              </a:ext>
            </a:extLst>
          </p:cNvPr>
          <p:cNvSpPr/>
          <p:nvPr/>
        </p:nvSpPr>
        <p:spPr>
          <a:xfrm>
            <a:off x="5715000" y="4953000"/>
            <a:ext cx="3040380" cy="990600"/>
          </a:xfrm>
          <a:prstGeom prst="wedgeRoundRectCallout">
            <a:avLst>
              <a:gd name="adj1" fmla="val -107578"/>
              <a:gd name="adj2" fmla="val -1599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 often come directly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clickable map.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EF3118-3C82-4F77-AE62-77C15C807753}"/>
              </a:ext>
            </a:extLst>
          </p:cNvPr>
          <p:cNvSpPr/>
          <p:nvPr/>
        </p:nvSpPr>
        <p:spPr>
          <a:xfrm>
            <a:off x="226542" y="557188"/>
            <a:ext cx="868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http://textbooks.wmisd.org/bigChapters.html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23B3B4-9A7B-48D9-BDF4-40196A150E93}"/>
              </a:ext>
            </a:extLst>
          </p:cNvPr>
          <p:cNvSpPr/>
          <p:nvPr/>
        </p:nvSpPr>
        <p:spPr>
          <a:xfrm>
            <a:off x="4800600" y="381000"/>
            <a:ext cx="2819400" cy="990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266700">
              <a:srgbClr val="FCF0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ABF939-8605-404C-8DDE-EEBBFFBFD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502" y="2046041"/>
            <a:ext cx="3434243" cy="4278559"/>
          </a:xfrm>
          <a:prstGeom prst="rect">
            <a:avLst/>
          </a:prstGeom>
        </p:spPr>
      </p:pic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D684C59F-3C53-43F0-A542-C02D1BCF8F61}"/>
              </a:ext>
            </a:extLst>
          </p:cNvPr>
          <p:cNvSpPr/>
          <p:nvPr/>
        </p:nvSpPr>
        <p:spPr>
          <a:xfrm>
            <a:off x="5000257" y="2895600"/>
            <a:ext cx="3295069" cy="2438400"/>
          </a:xfrm>
          <a:prstGeom prst="wedgeRoundRectCallout">
            <a:avLst>
              <a:gd name="adj1" fmla="val -78631"/>
              <a:gd name="adj2" fmla="val -3945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chapter ends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summary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big idea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its main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DE35AD-628C-4FBF-8E95-C07A90E8091D}"/>
              </a:ext>
            </a:extLst>
          </p:cNvPr>
          <p:cNvSpPr/>
          <p:nvPr/>
        </p:nvSpPr>
        <p:spPr>
          <a:xfrm>
            <a:off x="226542" y="557188"/>
            <a:ext cx="868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http://textbooks.wmisd.org/bigChapters.html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4BBA8D-CCFF-40CE-AE71-984B6205FF58}"/>
              </a:ext>
            </a:extLst>
          </p:cNvPr>
          <p:cNvSpPr/>
          <p:nvPr/>
        </p:nvSpPr>
        <p:spPr>
          <a:xfrm>
            <a:off x="4800600" y="381000"/>
            <a:ext cx="2819400" cy="990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266700">
              <a:srgbClr val="FCF0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ABF939-8605-404C-8DDE-EEBBFFBFD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2286000"/>
            <a:ext cx="3432486" cy="4278559"/>
          </a:xfrm>
          <a:prstGeom prst="rect">
            <a:avLst/>
          </a:prstGeom>
        </p:spPr>
      </p:pic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73938937-DFFA-4A62-8111-4DCAC44FE297}"/>
              </a:ext>
            </a:extLst>
          </p:cNvPr>
          <p:cNvSpPr/>
          <p:nvPr/>
        </p:nvSpPr>
        <p:spPr>
          <a:xfrm>
            <a:off x="5638800" y="3505200"/>
            <a:ext cx="3040380" cy="1371600"/>
          </a:xfrm>
          <a:prstGeom prst="wedgeRoundRectCallout">
            <a:avLst>
              <a:gd name="adj1" fmla="val -83807"/>
              <a:gd name="adj2" fmla="val 10843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direct link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presentation.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91C3B1-73A7-498F-9CE2-16A6AF1F3DF1}"/>
              </a:ext>
            </a:extLst>
          </p:cNvPr>
          <p:cNvSpPr/>
          <p:nvPr/>
        </p:nvSpPr>
        <p:spPr>
          <a:xfrm>
            <a:off x="226542" y="557188"/>
            <a:ext cx="868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http://textbooks.wmisd.org/bigChapters.html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035D67-DE63-4D53-8BE8-BEE58317B05C}"/>
              </a:ext>
            </a:extLst>
          </p:cNvPr>
          <p:cNvSpPr/>
          <p:nvPr/>
        </p:nvSpPr>
        <p:spPr>
          <a:xfrm>
            <a:off x="4800600" y="381000"/>
            <a:ext cx="2819400" cy="990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266700">
              <a:srgbClr val="FCF0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0" y="814699"/>
            <a:ext cx="5819686" cy="4358356"/>
          </a:xfrm>
          <a:prstGeom prst="rect">
            <a:avLst/>
          </a:prstGeom>
          <a:noFill/>
          <a:ln>
            <a:noFill/>
          </a:ln>
          <a:effectLst>
            <a:outerShdw blurRad="635000" dist="304800" dir="3900000" sx="102000" sy="102000" algn="ctr" rotWithShape="0">
              <a:srgbClr val="000000">
                <a:alpha val="5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52400" y="762001"/>
            <a:ext cx="2514600" cy="1828800"/>
          </a:xfrm>
          <a:prstGeom prst="wedgeRoundRectCallout">
            <a:avLst>
              <a:gd name="adj1" fmla="val 77086"/>
              <a:gd name="adj2" fmla="val -1549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package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</a:t>
            </a: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scaffold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big idea.</a:t>
            </a:r>
          </a:p>
        </p:txBody>
      </p:sp>
    </p:spTree>
    <p:extLst>
      <p:ext uri="{BB962C8B-B14F-4D97-AF65-F5344CB8AC3E}">
        <p14:creationId xmlns:p14="http://schemas.microsoft.com/office/powerpoint/2010/main" val="27737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0" y="814699"/>
            <a:ext cx="5819686" cy="4358356"/>
          </a:xfrm>
          <a:prstGeom prst="rect">
            <a:avLst/>
          </a:prstGeom>
          <a:noFill/>
          <a:ln>
            <a:noFill/>
          </a:ln>
          <a:effectLst>
            <a:outerShdw blurRad="635000" dist="304800" dir="3900000" sx="102000" sy="102000" algn="ctr" rotWithShape="0">
              <a:srgbClr val="000000">
                <a:alpha val="5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C2693BEE-5A7E-445A-8067-8D3139633139}"/>
              </a:ext>
            </a:extLst>
          </p:cNvPr>
          <p:cNvSpPr/>
          <p:nvPr/>
        </p:nvSpPr>
        <p:spPr>
          <a:xfrm>
            <a:off x="762000" y="2963255"/>
            <a:ext cx="2133600" cy="2209800"/>
          </a:xfrm>
          <a:prstGeom prst="wedgeRoundRectCallout">
            <a:avLst>
              <a:gd name="adj1" fmla="val 125362"/>
              <a:gd name="adj2" fmla="val -563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diagrams.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FED763AE-8713-48A3-B01A-6D0FB778194C}"/>
              </a:ext>
            </a:extLst>
          </p:cNvPr>
          <p:cNvSpPr/>
          <p:nvPr/>
        </p:nvSpPr>
        <p:spPr>
          <a:xfrm>
            <a:off x="152400" y="762001"/>
            <a:ext cx="2514600" cy="1828800"/>
          </a:xfrm>
          <a:prstGeom prst="wedgeRoundRectCallout">
            <a:avLst>
              <a:gd name="adj1" fmla="val 77086"/>
              <a:gd name="adj2" fmla="val -1549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package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</a:t>
            </a: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scaffold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big idea.</a:t>
            </a:r>
          </a:p>
        </p:txBody>
      </p:sp>
    </p:spTree>
    <p:extLst>
      <p:ext uri="{BB962C8B-B14F-4D97-AF65-F5344CB8AC3E}">
        <p14:creationId xmlns:p14="http://schemas.microsoft.com/office/powerpoint/2010/main" val="34655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213069"/>
            <a:ext cx="8117769" cy="603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21733E-518E-42FB-B03A-80503694C18E}"/>
              </a:ext>
            </a:extLst>
          </p:cNvPr>
          <p:cNvSpPr/>
          <p:nvPr/>
        </p:nvSpPr>
        <p:spPr>
          <a:xfrm>
            <a:off x="1981200" y="3124200"/>
            <a:ext cx="4800600" cy="12573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websites already have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 of draft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activities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27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213069"/>
            <a:ext cx="8117769" cy="603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21733E-518E-42FB-B03A-80503694C18E}"/>
              </a:ext>
            </a:extLst>
          </p:cNvPr>
          <p:cNvSpPr/>
          <p:nvPr/>
        </p:nvSpPr>
        <p:spPr>
          <a:xfrm>
            <a:off x="1981200" y="3124200"/>
            <a:ext cx="4800600" cy="12573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websites already have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 of draft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activities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2A8820-4CB5-416C-9E12-C6EE40126D18}"/>
              </a:ext>
            </a:extLst>
          </p:cNvPr>
          <p:cNvSpPr/>
          <p:nvPr/>
        </p:nvSpPr>
        <p:spPr>
          <a:xfrm>
            <a:off x="3253477" y="4167372"/>
            <a:ext cx="4899923" cy="13952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these activities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everything you need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one or two easy-to-copy pages.</a:t>
            </a:r>
          </a:p>
        </p:txBody>
      </p:sp>
    </p:spTree>
    <p:extLst>
      <p:ext uri="{BB962C8B-B14F-4D97-AF65-F5344CB8AC3E}">
        <p14:creationId xmlns:p14="http://schemas.microsoft.com/office/powerpoint/2010/main" val="152859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4F305B-86CE-46DF-B910-8641E9F9A021}"/>
              </a:ext>
            </a:extLst>
          </p:cNvPr>
          <p:cNvSpPr/>
          <p:nvPr/>
        </p:nvSpPr>
        <p:spPr>
          <a:xfrm>
            <a:off x="457200" y="1143000"/>
            <a:ext cx="8229600" cy="2971800"/>
          </a:xfrm>
          <a:prstGeom prst="roundRect">
            <a:avLst>
              <a:gd name="adj" fmla="val 973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educational materials start with a simple idea: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You can build a good framework for learning about places</a:t>
            </a:r>
          </a:p>
          <a:p>
            <a:pPr algn="ctr"/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by exploring a few powerful causes and their effects.</a:t>
            </a:r>
          </a:p>
          <a:p>
            <a:pPr algn="ctr"/>
            <a:endParaRPr lang="en-US" sz="2000" b="1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endParaRPr lang="en-US" sz="2000" b="1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endParaRPr lang="en-US" sz="2000" b="1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endParaRPr lang="en-US" sz="2000" b="1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endParaRPr lang="en-US" sz="2000" b="1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BF35407F-57E9-488F-B494-BCC23388DF59}"/>
              </a:ext>
            </a:extLst>
          </p:cNvPr>
          <p:cNvSpPr/>
          <p:nvPr/>
        </p:nvSpPr>
        <p:spPr>
          <a:xfrm>
            <a:off x="1981200" y="2628900"/>
            <a:ext cx="6096000" cy="2057400"/>
          </a:xfrm>
          <a:prstGeom prst="snip1Rect">
            <a:avLst/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E F I N I T I O N   C A R D</a:t>
            </a:r>
          </a:p>
          <a:p>
            <a:pPr algn="ctr"/>
            <a:endParaRPr lang="en-US" sz="120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Big Idea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(noun phrase)</a:t>
            </a:r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an important </a:t>
            </a:r>
            <a:r>
              <a:rPr lang="en-US" sz="22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</a:p>
          <a:p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that has predictable </a:t>
            </a:r>
            <a:r>
              <a:rPr lang="en-US" sz="22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in different parts of the world.</a:t>
            </a:r>
          </a:p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1C635C-C2E3-4317-8F17-BE5E2561A737}"/>
              </a:ext>
            </a:extLst>
          </p:cNvPr>
          <p:cNvSpPr/>
          <p:nvPr/>
        </p:nvSpPr>
        <p:spPr>
          <a:xfrm>
            <a:off x="2743200" y="4572000"/>
            <a:ext cx="5715000" cy="17716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big ideas help us understand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things we see in a place.  </a:t>
            </a:r>
          </a:p>
          <a:p>
            <a:pPr algn="ctr"/>
            <a:endParaRPr lang="en-US" sz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ideas are about the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help shape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0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213069"/>
            <a:ext cx="8117769" cy="603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21733E-518E-42FB-B03A-80503694C18E}"/>
              </a:ext>
            </a:extLst>
          </p:cNvPr>
          <p:cNvSpPr/>
          <p:nvPr/>
        </p:nvSpPr>
        <p:spPr>
          <a:xfrm>
            <a:off x="1981200" y="3124200"/>
            <a:ext cx="4800600" cy="12573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websites already have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 of draft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activities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2A8820-4CB5-416C-9E12-C6EE40126D18}"/>
              </a:ext>
            </a:extLst>
          </p:cNvPr>
          <p:cNvSpPr/>
          <p:nvPr/>
        </p:nvSpPr>
        <p:spPr>
          <a:xfrm>
            <a:off x="3253477" y="4167372"/>
            <a:ext cx="4899923" cy="13952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these activities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everything you need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one or two easy-to-copy pages.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886195-5DB5-4BD5-97C4-7F95B55D8568}"/>
              </a:ext>
            </a:extLst>
          </p:cNvPr>
          <p:cNvSpPr/>
          <p:nvPr/>
        </p:nvSpPr>
        <p:spPr>
          <a:xfrm>
            <a:off x="5105400" y="5410200"/>
            <a:ext cx="2895600" cy="1219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are in color,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they print well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black and white.</a:t>
            </a:r>
          </a:p>
        </p:txBody>
      </p:sp>
    </p:spTree>
    <p:extLst>
      <p:ext uri="{BB962C8B-B14F-4D97-AF65-F5344CB8AC3E}">
        <p14:creationId xmlns:p14="http://schemas.microsoft.com/office/powerpoint/2010/main" val="39798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213069"/>
            <a:ext cx="8117769" cy="603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3A62F-315C-4B0C-A15C-DFEE6FAD8AE0}"/>
              </a:ext>
            </a:extLst>
          </p:cNvPr>
          <p:cNvSpPr/>
          <p:nvPr/>
        </p:nvSpPr>
        <p:spPr>
          <a:xfrm>
            <a:off x="228600" y="5105400"/>
            <a:ext cx="4191000" cy="16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activities have a variety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“activity engines” –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students </a:t>
            </a:r>
            <a:r>
              <a:rPr 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learn.</a:t>
            </a:r>
          </a:p>
        </p:txBody>
      </p:sp>
    </p:spTree>
    <p:extLst>
      <p:ext uri="{BB962C8B-B14F-4D97-AF65-F5344CB8AC3E}">
        <p14:creationId xmlns:p14="http://schemas.microsoft.com/office/powerpoint/2010/main" val="7115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213069"/>
            <a:ext cx="8117769" cy="603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6" y="102887"/>
            <a:ext cx="3429000" cy="462915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sp>
        <p:nvSpPr>
          <p:cNvPr id="17" name="Rounded Rectangular Callout 16"/>
          <p:cNvSpPr/>
          <p:nvPr/>
        </p:nvSpPr>
        <p:spPr>
          <a:xfrm>
            <a:off x="76200" y="3200400"/>
            <a:ext cx="1905000" cy="1027632"/>
          </a:xfrm>
          <a:prstGeom prst="wedgeRoundRectCallout">
            <a:avLst>
              <a:gd name="adj1" fmla="val 50078"/>
              <a:gd name="adj2" fmla="val -17863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maps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short text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(Reading)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0BDC1D-6DBB-40FC-8248-040F917543F5}"/>
              </a:ext>
            </a:extLst>
          </p:cNvPr>
          <p:cNvSpPr/>
          <p:nvPr/>
        </p:nvSpPr>
        <p:spPr>
          <a:xfrm>
            <a:off x="228600" y="5105400"/>
            <a:ext cx="4191000" cy="16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activities have a variety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“activity engines” –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students </a:t>
            </a:r>
            <a:r>
              <a:rPr 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learn.</a:t>
            </a:r>
          </a:p>
        </p:txBody>
      </p:sp>
    </p:spTree>
    <p:extLst>
      <p:ext uri="{BB962C8B-B14F-4D97-AF65-F5344CB8AC3E}">
        <p14:creationId xmlns:p14="http://schemas.microsoft.com/office/powerpoint/2010/main" val="16614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213069"/>
            <a:ext cx="8117769" cy="603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6" y="102887"/>
            <a:ext cx="3429000" cy="462915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" y="251458"/>
            <a:ext cx="3429000" cy="472059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sp>
        <p:nvSpPr>
          <p:cNvPr id="17" name="Rounded Rectangular Callout 16"/>
          <p:cNvSpPr/>
          <p:nvPr/>
        </p:nvSpPr>
        <p:spPr>
          <a:xfrm>
            <a:off x="762000" y="2209800"/>
            <a:ext cx="1905000" cy="1027632"/>
          </a:xfrm>
          <a:prstGeom prst="wedgeRoundRectCallout">
            <a:avLst>
              <a:gd name="adj1" fmla="val 59592"/>
              <a:gd name="adj2" fmla="val -10649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data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graphs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(Math)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716C33-631E-472B-AC21-9F30265A44D0}"/>
              </a:ext>
            </a:extLst>
          </p:cNvPr>
          <p:cNvSpPr/>
          <p:nvPr/>
        </p:nvSpPr>
        <p:spPr>
          <a:xfrm>
            <a:off x="228600" y="5105400"/>
            <a:ext cx="4191000" cy="16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activities have a variety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“activity engines” –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students </a:t>
            </a:r>
            <a:r>
              <a:rPr 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learn.</a:t>
            </a:r>
          </a:p>
        </p:txBody>
      </p:sp>
    </p:spTree>
    <p:extLst>
      <p:ext uri="{BB962C8B-B14F-4D97-AF65-F5344CB8AC3E}">
        <p14:creationId xmlns:p14="http://schemas.microsoft.com/office/powerpoint/2010/main" val="21177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213069"/>
            <a:ext cx="8117769" cy="603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6" y="102887"/>
            <a:ext cx="3429000" cy="462915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" y="251458"/>
            <a:ext cx="3429000" cy="472059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4820"/>
            <a:ext cx="3429000" cy="464058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sp>
        <p:nvSpPr>
          <p:cNvPr id="17" name="Rounded Rectangular Callout 16"/>
          <p:cNvSpPr/>
          <p:nvPr/>
        </p:nvSpPr>
        <p:spPr>
          <a:xfrm>
            <a:off x="1295400" y="2611753"/>
            <a:ext cx="1905000" cy="1027632"/>
          </a:xfrm>
          <a:prstGeom prst="wedgeRoundRectCallout">
            <a:avLst>
              <a:gd name="adj1" fmla="val 64781"/>
              <a:gd name="adj2" fmla="val -15138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and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a map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(Writing)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2EEC8E-71C6-4602-BB86-6406AEAFD874}"/>
              </a:ext>
            </a:extLst>
          </p:cNvPr>
          <p:cNvSpPr/>
          <p:nvPr/>
        </p:nvSpPr>
        <p:spPr>
          <a:xfrm>
            <a:off x="228600" y="5105400"/>
            <a:ext cx="4191000" cy="16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activities have a variety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“activity engines” –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students </a:t>
            </a:r>
            <a:r>
              <a:rPr 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learn.</a:t>
            </a:r>
          </a:p>
        </p:txBody>
      </p:sp>
    </p:spTree>
    <p:extLst>
      <p:ext uri="{BB962C8B-B14F-4D97-AF65-F5344CB8AC3E}">
        <p14:creationId xmlns:p14="http://schemas.microsoft.com/office/powerpoint/2010/main" val="36588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213069"/>
            <a:ext cx="8117769" cy="603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6" y="102887"/>
            <a:ext cx="3429000" cy="462915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" y="251458"/>
            <a:ext cx="3429000" cy="472059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4820"/>
            <a:ext cx="3429000" cy="464058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88" y="685800"/>
            <a:ext cx="3429000" cy="469773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sp>
        <p:nvSpPr>
          <p:cNvPr id="17" name="Rounded Rectangular Callout 16"/>
          <p:cNvSpPr/>
          <p:nvPr/>
        </p:nvSpPr>
        <p:spPr>
          <a:xfrm>
            <a:off x="2057400" y="2785110"/>
            <a:ext cx="1905000" cy="1027632"/>
          </a:xfrm>
          <a:prstGeom prst="wedgeRoundRectCallout">
            <a:avLst>
              <a:gd name="adj1" fmla="val 56132"/>
              <a:gd name="adj2" fmla="val -15298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by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maps</a:t>
            </a:r>
            <a:endParaRPr lang="en-US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327548-19FC-49B5-A724-9B44B73B133C}"/>
              </a:ext>
            </a:extLst>
          </p:cNvPr>
          <p:cNvSpPr/>
          <p:nvPr/>
        </p:nvSpPr>
        <p:spPr>
          <a:xfrm>
            <a:off x="228600" y="5105400"/>
            <a:ext cx="4191000" cy="16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activities have a variety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“activity engines” –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students </a:t>
            </a:r>
            <a:r>
              <a:rPr 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learn.</a:t>
            </a:r>
          </a:p>
        </p:txBody>
      </p:sp>
    </p:spTree>
    <p:extLst>
      <p:ext uri="{BB962C8B-B14F-4D97-AF65-F5344CB8AC3E}">
        <p14:creationId xmlns:p14="http://schemas.microsoft.com/office/powerpoint/2010/main" val="28500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213069"/>
            <a:ext cx="8117769" cy="603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6" y="102887"/>
            <a:ext cx="3429000" cy="462915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" y="251458"/>
            <a:ext cx="3429000" cy="472059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4820"/>
            <a:ext cx="3429000" cy="464058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88" y="685800"/>
            <a:ext cx="3429000" cy="469773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81" y="1053081"/>
            <a:ext cx="3429000" cy="4635249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sp>
        <p:nvSpPr>
          <p:cNvPr id="17" name="Rounded Rectangular Callout 16"/>
          <p:cNvSpPr/>
          <p:nvPr/>
        </p:nvSpPr>
        <p:spPr>
          <a:xfrm>
            <a:off x="3222903" y="3203924"/>
            <a:ext cx="1905000" cy="1027632"/>
          </a:xfrm>
          <a:prstGeom prst="wedgeRoundRectCallout">
            <a:avLst>
              <a:gd name="adj1" fmla="val 56132"/>
              <a:gd name="adj2" fmla="val -15298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 a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(writing)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DACFAB8-44A2-4B72-AE9C-2268C769963F}"/>
              </a:ext>
            </a:extLst>
          </p:cNvPr>
          <p:cNvSpPr/>
          <p:nvPr/>
        </p:nvSpPr>
        <p:spPr>
          <a:xfrm>
            <a:off x="228600" y="5105400"/>
            <a:ext cx="4191000" cy="16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activities have a variety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“activity engines” –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students </a:t>
            </a:r>
            <a:r>
              <a:rPr 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learn.</a:t>
            </a:r>
          </a:p>
        </p:txBody>
      </p:sp>
    </p:spTree>
    <p:extLst>
      <p:ext uri="{BB962C8B-B14F-4D97-AF65-F5344CB8AC3E}">
        <p14:creationId xmlns:p14="http://schemas.microsoft.com/office/powerpoint/2010/main" val="14571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213069"/>
            <a:ext cx="8117769" cy="603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6" y="102887"/>
            <a:ext cx="3429000" cy="462915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" y="251458"/>
            <a:ext cx="3429000" cy="472059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4820"/>
            <a:ext cx="3429000" cy="464058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88" y="685800"/>
            <a:ext cx="3429000" cy="469773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81" y="1053081"/>
            <a:ext cx="3429000" cy="4635249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9895"/>
            <a:ext cx="3429000" cy="473202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sp>
        <p:nvSpPr>
          <p:cNvPr id="17" name="Rounded Rectangular Callout 16"/>
          <p:cNvSpPr/>
          <p:nvPr/>
        </p:nvSpPr>
        <p:spPr>
          <a:xfrm>
            <a:off x="4263323" y="3443935"/>
            <a:ext cx="1905000" cy="1027632"/>
          </a:xfrm>
          <a:prstGeom prst="wedgeRoundRectCallout">
            <a:avLst>
              <a:gd name="adj1" fmla="val 101105"/>
              <a:gd name="adj2" fmla="val -17463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whole-class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small-group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793272A-4DA3-4573-8868-2D49976CFE30}"/>
              </a:ext>
            </a:extLst>
          </p:cNvPr>
          <p:cNvSpPr/>
          <p:nvPr/>
        </p:nvSpPr>
        <p:spPr>
          <a:xfrm>
            <a:off x="228600" y="5105400"/>
            <a:ext cx="4191000" cy="16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activities have a variety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“activity engines” –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students </a:t>
            </a:r>
            <a:r>
              <a:rPr 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learn.</a:t>
            </a:r>
          </a:p>
        </p:txBody>
      </p:sp>
    </p:spTree>
    <p:extLst>
      <p:ext uri="{BB962C8B-B14F-4D97-AF65-F5344CB8AC3E}">
        <p14:creationId xmlns:p14="http://schemas.microsoft.com/office/powerpoint/2010/main" val="300821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213069"/>
            <a:ext cx="8117769" cy="603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6" y="102887"/>
            <a:ext cx="3429000" cy="462915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" y="251458"/>
            <a:ext cx="3429000" cy="472059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4820"/>
            <a:ext cx="3429000" cy="464058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88" y="685800"/>
            <a:ext cx="3429000" cy="469773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81" y="1053081"/>
            <a:ext cx="3429000" cy="4635249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9895"/>
            <a:ext cx="3429000" cy="4732020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02583"/>
            <a:ext cx="3429000" cy="4635249"/>
          </a:xfrm>
          <a:prstGeom prst="rect">
            <a:avLst/>
          </a:prstGeom>
          <a:effectLst>
            <a:outerShdw blurRad="254000" dist="139700" dir="2700000" algn="tl" rotWithShape="0">
              <a:prstClr val="black"/>
            </a:outerShdw>
          </a:effectLst>
        </p:spPr>
      </p:pic>
      <p:sp>
        <p:nvSpPr>
          <p:cNvPr id="17" name="Rounded Rectangular Callout 16"/>
          <p:cNvSpPr/>
          <p:nvPr/>
        </p:nvSpPr>
        <p:spPr>
          <a:xfrm>
            <a:off x="5257800" y="3606391"/>
            <a:ext cx="1905000" cy="1027632"/>
          </a:xfrm>
          <a:prstGeom prst="wedgeRoundRectCallout">
            <a:avLst>
              <a:gd name="adj1" fmla="val 74727"/>
              <a:gd name="adj2" fmla="val -15458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 origins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products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their lives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4978F0-0A51-4743-8117-90E951A297B1}"/>
              </a:ext>
            </a:extLst>
          </p:cNvPr>
          <p:cNvSpPr/>
          <p:nvPr/>
        </p:nvSpPr>
        <p:spPr>
          <a:xfrm>
            <a:off x="228600" y="5105400"/>
            <a:ext cx="4191000" cy="16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activities have a variety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“activity engines” –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students </a:t>
            </a:r>
            <a:r>
              <a:rPr 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learn.</a:t>
            </a:r>
          </a:p>
        </p:txBody>
      </p:sp>
    </p:spTree>
    <p:extLst>
      <p:ext uri="{BB962C8B-B14F-4D97-AF65-F5344CB8AC3E}">
        <p14:creationId xmlns:p14="http://schemas.microsoft.com/office/powerpoint/2010/main" val="30125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9400" y="762000"/>
            <a:ext cx="5819686" cy="4358356"/>
          </a:xfrm>
          <a:prstGeom prst="rect">
            <a:avLst/>
          </a:prstGeom>
          <a:noFill/>
          <a:ln>
            <a:noFill/>
          </a:ln>
          <a:effectLst>
            <a:outerShdw blurRad="635000" dist="304800" dir="3900000" sx="102000" sy="102000" algn="ctr" rotWithShape="0">
              <a:srgbClr val="000000">
                <a:alpha val="5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04800" y="2743200"/>
            <a:ext cx="3048000" cy="3013509"/>
          </a:xfrm>
          <a:prstGeom prst="wedgeRoundRectCallout">
            <a:avLst>
              <a:gd name="adj1" fmla="val 179718"/>
              <a:gd name="adj2" fmla="val -4606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scaffold shows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activities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 the big idea.</a:t>
            </a:r>
          </a:p>
          <a:p>
            <a:pPr algn="ctr"/>
            <a:endParaRPr lang="en-US" sz="9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expand,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substitute, or adapt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activities to fit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curriculum. </a:t>
            </a:r>
          </a:p>
        </p:txBody>
      </p:sp>
    </p:spTree>
    <p:extLst>
      <p:ext uri="{BB962C8B-B14F-4D97-AF65-F5344CB8AC3E}">
        <p14:creationId xmlns:p14="http://schemas.microsoft.com/office/powerpoint/2010/main" val="6085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33DE7-4122-4BE0-83F9-18D71B22D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B2DEC5-A564-4B42-AA25-E0252B455033}"/>
              </a:ext>
            </a:extLst>
          </p:cNvPr>
          <p:cNvSpPr/>
          <p:nvPr/>
        </p:nvSpPr>
        <p:spPr>
          <a:xfrm>
            <a:off x="685800" y="519499"/>
            <a:ext cx="4648200" cy="17716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an example: 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important influence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how people live in a place.</a:t>
            </a: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A783E3-5D6F-4BEB-9B10-1D6DB5529C1B}"/>
              </a:ext>
            </a:extLst>
          </p:cNvPr>
          <p:cNvSpPr/>
          <p:nvPr/>
        </p:nvSpPr>
        <p:spPr>
          <a:xfrm>
            <a:off x="2057400" y="1066800"/>
            <a:ext cx="5029200" cy="2057400"/>
          </a:xfrm>
          <a:prstGeom prst="roundRect">
            <a:avLst>
              <a:gd name="adj" fmla="val 705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activities have several versions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different levels of difficulty.</a:t>
            </a:r>
          </a:p>
          <a:p>
            <a:pPr algn="ctr"/>
            <a:endParaRPr lang="en-US"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activities have teacher guides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answers and curriculum hints.</a:t>
            </a:r>
          </a:p>
        </p:txBody>
      </p:sp>
    </p:spTree>
    <p:extLst>
      <p:ext uri="{BB962C8B-B14F-4D97-AF65-F5344CB8AC3E}">
        <p14:creationId xmlns:p14="http://schemas.microsoft.com/office/powerpoint/2010/main" val="29443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80B495-B3A2-41CD-8586-ABC824CC1522}"/>
              </a:ext>
            </a:extLst>
          </p:cNvPr>
          <p:cNvSpPr/>
          <p:nvPr/>
        </p:nvSpPr>
        <p:spPr>
          <a:xfrm>
            <a:off x="1790700" y="1744362"/>
            <a:ext cx="5562600" cy="1676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scaffolds and draft activities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accessible at</a:t>
            </a:r>
          </a:p>
          <a:p>
            <a:pPr algn="ctr"/>
            <a:endParaRPr lang="en-US"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http://www.mi6thGradeClass.com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80B495-B3A2-41CD-8586-ABC824CC1522}"/>
              </a:ext>
            </a:extLst>
          </p:cNvPr>
          <p:cNvSpPr/>
          <p:nvPr/>
        </p:nvSpPr>
        <p:spPr>
          <a:xfrm>
            <a:off x="1790700" y="1744362"/>
            <a:ext cx="5562600" cy="1676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scaffolds and draft activities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accessible at</a:t>
            </a:r>
          </a:p>
          <a:p>
            <a:pPr algn="ctr"/>
            <a:endParaRPr lang="en-US"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http://www.mi6thGradeClass.com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A0EBAB-3DD0-40CA-BC5E-1451A84CC8F9}"/>
              </a:ext>
            </a:extLst>
          </p:cNvPr>
          <p:cNvSpPr/>
          <p:nvPr/>
        </p:nvSpPr>
        <p:spPr>
          <a:xfrm>
            <a:off x="2133600" y="3276600"/>
            <a:ext cx="6477000" cy="2057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model course outline,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direct links to readings, activities,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handouts, and assessments, is at</a:t>
            </a:r>
          </a:p>
          <a:p>
            <a:pPr algn="ctr"/>
            <a:endParaRPr lang="en-US"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http://ss.oaisd.org/6th-grade-giants.html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511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80B495-B3A2-41CD-8586-ABC824CC1522}"/>
              </a:ext>
            </a:extLst>
          </p:cNvPr>
          <p:cNvSpPr/>
          <p:nvPr/>
        </p:nvSpPr>
        <p:spPr>
          <a:xfrm>
            <a:off x="762000" y="266700"/>
            <a:ext cx="7620000" cy="6438900"/>
          </a:xfrm>
          <a:prstGeom prst="roundRect">
            <a:avLst>
              <a:gd name="adj" fmla="val 445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OFFER</a:t>
            </a:r>
          </a:p>
          <a:p>
            <a:pPr algn="ctr"/>
            <a:endParaRPr lang="en-US" sz="9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5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80B495-B3A2-41CD-8586-ABC824CC1522}"/>
              </a:ext>
            </a:extLst>
          </p:cNvPr>
          <p:cNvSpPr/>
          <p:nvPr/>
        </p:nvSpPr>
        <p:spPr>
          <a:xfrm>
            <a:off x="762000" y="266700"/>
            <a:ext cx="7620000" cy="6438900"/>
          </a:xfrm>
          <a:prstGeom prst="roundRect">
            <a:avLst>
              <a:gd name="adj" fmla="val 445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OFFER</a:t>
            </a:r>
          </a:p>
          <a:p>
            <a:pPr algn="ctr"/>
            <a:endParaRPr lang="en-US" sz="9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62CB07-D93F-4798-B512-9C40F7D85519}"/>
              </a:ext>
            </a:extLst>
          </p:cNvPr>
          <p:cNvSpPr/>
          <p:nvPr/>
        </p:nvSpPr>
        <p:spPr>
          <a:xfrm>
            <a:off x="1441622" y="990600"/>
            <a:ext cx="6210300" cy="838200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“Geographic Big Idea” is an important cause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has understandable effects in different places.</a:t>
            </a:r>
          </a:p>
        </p:txBody>
      </p:sp>
    </p:spTree>
    <p:extLst>
      <p:ext uri="{BB962C8B-B14F-4D97-AF65-F5344CB8AC3E}">
        <p14:creationId xmlns:p14="http://schemas.microsoft.com/office/powerpoint/2010/main" val="40201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80B495-B3A2-41CD-8586-ABC824CC1522}"/>
              </a:ext>
            </a:extLst>
          </p:cNvPr>
          <p:cNvSpPr/>
          <p:nvPr/>
        </p:nvSpPr>
        <p:spPr>
          <a:xfrm>
            <a:off x="762000" y="266700"/>
            <a:ext cx="7620000" cy="6438900"/>
          </a:xfrm>
          <a:prstGeom prst="roundRect">
            <a:avLst>
              <a:gd name="adj" fmla="val 445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OFFER</a:t>
            </a:r>
          </a:p>
          <a:p>
            <a:pPr algn="ctr"/>
            <a:endParaRPr lang="en-US" sz="9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62CB07-D93F-4798-B512-9C40F7D85519}"/>
              </a:ext>
            </a:extLst>
          </p:cNvPr>
          <p:cNvSpPr/>
          <p:nvPr/>
        </p:nvSpPr>
        <p:spPr>
          <a:xfrm>
            <a:off x="1441622" y="990600"/>
            <a:ext cx="6210300" cy="838200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“Geographic Big Idea” is an important cause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has understandable effects in different places.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4EB83E-C539-42F1-9953-7BF1A787973E}"/>
              </a:ext>
            </a:extLst>
          </p:cNvPr>
          <p:cNvSpPr/>
          <p:nvPr/>
        </p:nvSpPr>
        <p:spPr>
          <a:xfrm>
            <a:off x="1441622" y="1947220"/>
            <a:ext cx="6210300" cy="838200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Big Ideas can be an important part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 effective class in world geography or history.</a:t>
            </a:r>
          </a:p>
        </p:txBody>
      </p:sp>
    </p:spTree>
    <p:extLst>
      <p:ext uri="{BB962C8B-B14F-4D97-AF65-F5344CB8AC3E}">
        <p14:creationId xmlns:p14="http://schemas.microsoft.com/office/powerpoint/2010/main" val="38805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80B495-B3A2-41CD-8586-ABC824CC1522}"/>
              </a:ext>
            </a:extLst>
          </p:cNvPr>
          <p:cNvSpPr/>
          <p:nvPr/>
        </p:nvSpPr>
        <p:spPr>
          <a:xfrm>
            <a:off x="762000" y="266700"/>
            <a:ext cx="7620000" cy="6438900"/>
          </a:xfrm>
          <a:prstGeom prst="roundRect">
            <a:avLst>
              <a:gd name="adj" fmla="val 445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OFFER</a:t>
            </a:r>
          </a:p>
          <a:p>
            <a:pPr algn="ctr"/>
            <a:endParaRPr lang="en-US" sz="9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62CB07-D93F-4798-B512-9C40F7D85519}"/>
              </a:ext>
            </a:extLst>
          </p:cNvPr>
          <p:cNvSpPr/>
          <p:nvPr/>
        </p:nvSpPr>
        <p:spPr>
          <a:xfrm>
            <a:off x="1441622" y="990600"/>
            <a:ext cx="6210300" cy="838200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“Geographic Big Idea” is an important cause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has understandable effects in different places.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4EB83E-C539-42F1-9953-7BF1A787973E}"/>
              </a:ext>
            </a:extLst>
          </p:cNvPr>
          <p:cNvSpPr/>
          <p:nvPr/>
        </p:nvSpPr>
        <p:spPr>
          <a:xfrm>
            <a:off x="1441622" y="1947220"/>
            <a:ext cx="6210300" cy="838200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Big Ideas can be an important part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 effective class in world geography or history.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5E3863-FFD0-49C8-9BEF-583D7C21D661}"/>
              </a:ext>
            </a:extLst>
          </p:cNvPr>
          <p:cNvSpPr/>
          <p:nvPr/>
        </p:nvSpPr>
        <p:spPr>
          <a:xfrm>
            <a:off x="1441622" y="2889423"/>
            <a:ext cx="6210300" cy="1072977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students learn the Geographic Big Ideas,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made a linked set of clickable maps, </a:t>
            </a:r>
            <a:b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presentations, chapters, and activities.</a:t>
            </a:r>
          </a:p>
        </p:txBody>
      </p:sp>
    </p:spTree>
    <p:extLst>
      <p:ext uri="{BB962C8B-B14F-4D97-AF65-F5344CB8AC3E}">
        <p14:creationId xmlns:p14="http://schemas.microsoft.com/office/powerpoint/2010/main" val="9557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80B495-B3A2-41CD-8586-ABC824CC1522}"/>
              </a:ext>
            </a:extLst>
          </p:cNvPr>
          <p:cNvSpPr/>
          <p:nvPr/>
        </p:nvSpPr>
        <p:spPr>
          <a:xfrm>
            <a:off x="762000" y="266700"/>
            <a:ext cx="7620000" cy="6438900"/>
          </a:xfrm>
          <a:prstGeom prst="roundRect">
            <a:avLst>
              <a:gd name="adj" fmla="val 445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OFFER</a:t>
            </a:r>
          </a:p>
          <a:p>
            <a:pPr algn="ctr"/>
            <a:endParaRPr lang="en-US" sz="9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62CB07-D93F-4798-B512-9C40F7D85519}"/>
              </a:ext>
            </a:extLst>
          </p:cNvPr>
          <p:cNvSpPr/>
          <p:nvPr/>
        </p:nvSpPr>
        <p:spPr>
          <a:xfrm>
            <a:off x="1441622" y="990600"/>
            <a:ext cx="6210300" cy="838200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“Geographic Big Idea” is an important cause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has understandable effects in different places.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5447B4-812C-4075-AEA2-803E0C2981F3}"/>
              </a:ext>
            </a:extLst>
          </p:cNvPr>
          <p:cNvSpPr/>
          <p:nvPr/>
        </p:nvSpPr>
        <p:spPr>
          <a:xfrm>
            <a:off x="1989935" y="4079790"/>
            <a:ext cx="5123969" cy="1295400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draft activities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course outlines on the websites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written </a:t>
            </a:r>
            <a:r>
              <a:rPr 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West Michigan teachers</a:t>
            </a:r>
          </a:p>
          <a:p>
            <a:pPr algn="ctr"/>
            <a:r>
              <a:rPr 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West Michigan teachers.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4EB83E-C539-42F1-9953-7BF1A787973E}"/>
              </a:ext>
            </a:extLst>
          </p:cNvPr>
          <p:cNvSpPr/>
          <p:nvPr/>
        </p:nvSpPr>
        <p:spPr>
          <a:xfrm>
            <a:off x="1441622" y="1947220"/>
            <a:ext cx="6210300" cy="838200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Big Ideas can be an important part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 effective class in world geography or history.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C4F38A-3052-4F50-B97F-A6318A8FC71D}"/>
              </a:ext>
            </a:extLst>
          </p:cNvPr>
          <p:cNvSpPr/>
          <p:nvPr/>
        </p:nvSpPr>
        <p:spPr>
          <a:xfrm>
            <a:off x="1441622" y="2889423"/>
            <a:ext cx="6210300" cy="1072977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students learn the Geographic Big Ideas,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made a linked set of clickable maps, </a:t>
            </a:r>
            <a:b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presentations, chapters, and activities.</a:t>
            </a:r>
          </a:p>
        </p:txBody>
      </p:sp>
    </p:spTree>
    <p:extLst>
      <p:ext uri="{BB962C8B-B14F-4D97-AF65-F5344CB8AC3E}">
        <p14:creationId xmlns:p14="http://schemas.microsoft.com/office/powerpoint/2010/main" val="27605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80B495-B3A2-41CD-8586-ABC824CC1522}"/>
              </a:ext>
            </a:extLst>
          </p:cNvPr>
          <p:cNvSpPr/>
          <p:nvPr/>
        </p:nvSpPr>
        <p:spPr>
          <a:xfrm>
            <a:off x="762000" y="266700"/>
            <a:ext cx="7620000" cy="6438900"/>
          </a:xfrm>
          <a:prstGeom prst="roundRect">
            <a:avLst>
              <a:gd name="adj" fmla="val 445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OFFER</a:t>
            </a:r>
          </a:p>
          <a:p>
            <a:pPr algn="ctr"/>
            <a:endParaRPr lang="en-US" sz="9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62CB07-D93F-4798-B512-9C40F7D85519}"/>
              </a:ext>
            </a:extLst>
          </p:cNvPr>
          <p:cNvSpPr/>
          <p:nvPr/>
        </p:nvSpPr>
        <p:spPr>
          <a:xfrm>
            <a:off x="1441622" y="990600"/>
            <a:ext cx="6210300" cy="838200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“Geographic Big Idea” is an important cause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has understandable effects in different places.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5447B4-812C-4075-AEA2-803E0C2981F3}"/>
              </a:ext>
            </a:extLst>
          </p:cNvPr>
          <p:cNvSpPr/>
          <p:nvPr/>
        </p:nvSpPr>
        <p:spPr>
          <a:xfrm>
            <a:off x="1989935" y="4079790"/>
            <a:ext cx="5123969" cy="1295400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draft activities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course outlines on the websites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written </a:t>
            </a:r>
            <a:r>
              <a:rPr 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West Michigan teachers</a:t>
            </a:r>
          </a:p>
          <a:p>
            <a:pPr algn="ctr"/>
            <a:r>
              <a:rPr 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West Michigan teachers.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DB8338-7CE1-4730-A62D-AAD79F401A34}"/>
              </a:ext>
            </a:extLst>
          </p:cNvPr>
          <p:cNvSpPr/>
          <p:nvPr/>
        </p:nvSpPr>
        <p:spPr>
          <a:xfrm>
            <a:off x="2457140" y="5498757"/>
            <a:ext cx="4179264" cy="1066800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in other places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want different activities 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different versions of these activities).</a:t>
            </a:r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4EB83E-C539-42F1-9953-7BF1A787973E}"/>
              </a:ext>
            </a:extLst>
          </p:cNvPr>
          <p:cNvSpPr/>
          <p:nvPr/>
        </p:nvSpPr>
        <p:spPr>
          <a:xfrm>
            <a:off x="1441622" y="1947220"/>
            <a:ext cx="6210300" cy="838200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Big Ideas can be an important part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 effective class in world geography or history.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CC0E9D-7B03-43D4-B3D7-514CCADCC00D}"/>
              </a:ext>
            </a:extLst>
          </p:cNvPr>
          <p:cNvSpPr/>
          <p:nvPr/>
        </p:nvSpPr>
        <p:spPr>
          <a:xfrm>
            <a:off x="1441622" y="2889423"/>
            <a:ext cx="6210300" cy="1072977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students learn the Geographic Big Ideas,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made a linked set of clickable maps, </a:t>
            </a:r>
            <a:b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presentations, chapters, and activities.</a:t>
            </a:r>
          </a:p>
        </p:txBody>
      </p:sp>
    </p:spTree>
    <p:extLst>
      <p:ext uri="{BB962C8B-B14F-4D97-AF65-F5344CB8AC3E}">
        <p14:creationId xmlns:p14="http://schemas.microsoft.com/office/powerpoint/2010/main" val="5759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80B495-B3A2-41CD-8586-ABC824CC1522}"/>
              </a:ext>
            </a:extLst>
          </p:cNvPr>
          <p:cNvSpPr/>
          <p:nvPr/>
        </p:nvSpPr>
        <p:spPr>
          <a:xfrm>
            <a:off x="762000" y="266700"/>
            <a:ext cx="7620000" cy="6438900"/>
          </a:xfrm>
          <a:prstGeom prst="roundRect">
            <a:avLst>
              <a:gd name="adj" fmla="val 445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OFFER</a:t>
            </a:r>
          </a:p>
          <a:p>
            <a:pPr algn="ctr"/>
            <a:endParaRPr lang="en-US" sz="9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62CB07-D93F-4798-B512-9C40F7D85519}"/>
              </a:ext>
            </a:extLst>
          </p:cNvPr>
          <p:cNvSpPr/>
          <p:nvPr/>
        </p:nvSpPr>
        <p:spPr>
          <a:xfrm>
            <a:off x="1441622" y="990600"/>
            <a:ext cx="6210300" cy="838200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“Geographic Big Idea” is an important cause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has understandable effects in different places.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5447B4-812C-4075-AEA2-803E0C2981F3}"/>
              </a:ext>
            </a:extLst>
          </p:cNvPr>
          <p:cNvSpPr/>
          <p:nvPr/>
        </p:nvSpPr>
        <p:spPr>
          <a:xfrm>
            <a:off x="1989935" y="4079790"/>
            <a:ext cx="5123969" cy="1295400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draft activities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course outlines on the websites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written </a:t>
            </a:r>
            <a:r>
              <a:rPr 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West Michigan teachers</a:t>
            </a:r>
          </a:p>
          <a:p>
            <a:pPr algn="ctr"/>
            <a:r>
              <a:rPr 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West Michigan teachers.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DB8338-7CE1-4730-A62D-AAD79F401A34}"/>
              </a:ext>
            </a:extLst>
          </p:cNvPr>
          <p:cNvSpPr/>
          <p:nvPr/>
        </p:nvSpPr>
        <p:spPr>
          <a:xfrm>
            <a:off x="2457140" y="5498757"/>
            <a:ext cx="4179264" cy="1066800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in other places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want different activities 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different versions of these activities).</a:t>
            </a:r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4EB83E-C539-42F1-9953-7BF1A787973E}"/>
              </a:ext>
            </a:extLst>
          </p:cNvPr>
          <p:cNvSpPr/>
          <p:nvPr/>
        </p:nvSpPr>
        <p:spPr>
          <a:xfrm>
            <a:off x="1441622" y="1947220"/>
            <a:ext cx="6210300" cy="838200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Big Ideas can be an important part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 effective class in world geography or history.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C4F38A-3052-4F50-B97F-A6318A8FC71D}"/>
              </a:ext>
            </a:extLst>
          </p:cNvPr>
          <p:cNvSpPr/>
          <p:nvPr/>
        </p:nvSpPr>
        <p:spPr>
          <a:xfrm>
            <a:off x="1441622" y="2889423"/>
            <a:ext cx="6210300" cy="1072977"/>
          </a:xfrm>
          <a:prstGeom prst="roundRect">
            <a:avLst>
              <a:gd name="adj" fmla="val 4455"/>
            </a:avLst>
          </a:prstGeom>
          <a:solidFill>
            <a:srgbClr val="FCF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students learn about Geographic Big Ideas,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prepared a linked set of clickable maps, </a:t>
            </a:r>
            <a:b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presentations, interactive chapters, and activities.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5B42BCD3-355B-4F1C-9838-5D93C9755AEE}"/>
              </a:ext>
            </a:extLst>
          </p:cNvPr>
          <p:cNvSpPr/>
          <p:nvPr/>
        </p:nvSpPr>
        <p:spPr>
          <a:xfrm>
            <a:off x="1295400" y="1482810"/>
            <a:ext cx="6705599" cy="4163198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649 w 21600"/>
              <a:gd name="connsiteY22" fmla="*/ 4696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486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649 w 21600"/>
              <a:gd name="connsiteY22" fmla="*/ 4696 h 21600"/>
              <a:gd name="connsiteX23" fmla="*/ 8352 w 21600"/>
              <a:gd name="connsiteY23" fmla="*/ 2295 h 21600"/>
              <a:gd name="connsiteX24" fmla="*/ 10800 w 21600"/>
              <a:gd name="connsiteY24" fmla="*/ 4860 h 21600"/>
              <a:gd name="connsiteX0" fmla="*/ 10800 w 21600"/>
              <a:gd name="connsiteY0" fmla="*/ 4860 h 21600"/>
              <a:gd name="connsiteX1" fmla="*/ 14522 w 21600"/>
              <a:gd name="connsiteY1" fmla="*/ 0 h 21600"/>
              <a:gd name="connsiteX2" fmla="*/ 14553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649 w 21600"/>
              <a:gd name="connsiteY22" fmla="*/ 4696 h 21600"/>
              <a:gd name="connsiteX23" fmla="*/ 8352 w 21600"/>
              <a:gd name="connsiteY23" fmla="*/ 2295 h 21600"/>
              <a:gd name="connsiteX24" fmla="*/ 10800 w 21600"/>
              <a:gd name="connsiteY24" fmla="*/ 4860 h 21600"/>
              <a:gd name="connsiteX0" fmla="*/ 10800 w 21600"/>
              <a:gd name="connsiteY0" fmla="*/ 4860 h 21600"/>
              <a:gd name="connsiteX1" fmla="*/ 14522 w 21600"/>
              <a:gd name="connsiteY1" fmla="*/ 0 h 21600"/>
              <a:gd name="connsiteX2" fmla="*/ 14553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524 w 21600"/>
              <a:gd name="connsiteY10" fmla="*/ 16295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649 w 21600"/>
              <a:gd name="connsiteY22" fmla="*/ 4696 h 21600"/>
              <a:gd name="connsiteX23" fmla="*/ 8352 w 21600"/>
              <a:gd name="connsiteY23" fmla="*/ 2295 h 21600"/>
              <a:gd name="connsiteX24" fmla="*/ 10800 w 21600"/>
              <a:gd name="connsiteY24" fmla="*/ 4860 h 21600"/>
              <a:gd name="connsiteX0" fmla="*/ 10800 w 21600"/>
              <a:gd name="connsiteY0" fmla="*/ 4860 h 21600"/>
              <a:gd name="connsiteX1" fmla="*/ 14522 w 21600"/>
              <a:gd name="connsiteY1" fmla="*/ 0 h 21600"/>
              <a:gd name="connsiteX2" fmla="*/ 14553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524 w 21600"/>
              <a:gd name="connsiteY10" fmla="*/ 16295 h 21600"/>
              <a:gd name="connsiteX11" fmla="*/ 13247 w 21600"/>
              <a:gd name="connsiteY11" fmla="*/ 19737 h 21600"/>
              <a:gd name="connsiteX12" fmla="*/ 10797 w 21600"/>
              <a:gd name="connsiteY12" fmla="*/ 17029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649 w 21600"/>
              <a:gd name="connsiteY22" fmla="*/ 4696 h 21600"/>
              <a:gd name="connsiteX23" fmla="*/ 8352 w 21600"/>
              <a:gd name="connsiteY23" fmla="*/ 2295 h 21600"/>
              <a:gd name="connsiteX24" fmla="*/ 10800 w 21600"/>
              <a:gd name="connsiteY24" fmla="*/ 4860 h 21600"/>
              <a:gd name="connsiteX0" fmla="*/ 10800 w 21600"/>
              <a:gd name="connsiteY0" fmla="*/ 4860 h 21600"/>
              <a:gd name="connsiteX1" fmla="*/ 14522 w 21600"/>
              <a:gd name="connsiteY1" fmla="*/ 0 h 21600"/>
              <a:gd name="connsiteX2" fmla="*/ 14553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524 w 21600"/>
              <a:gd name="connsiteY10" fmla="*/ 16295 h 21600"/>
              <a:gd name="connsiteX11" fmla="*/ 13247 w 21600"/>
              <a:gd name="connsiteY11" fmla="*/ 19737 h 21600"/>
              <a:gd name="connsiteX12" fmla="*/ 10797 w 21600"/>
              <a:gd name="connsiteY12" fmla="*/ 17029 h 21600"/>
              <a:gd name="connsiteX13" fmla="*/ 8485 w 21600"/>
              <a:gd name="connsiteY13" fmla="*/ 21600 h 21600"/>
              <a:gd name="connsiteX14" fmla="*/ 7211 w 21600"/>
              <a:gd name="connsiteY14" fmla="*/ 16696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649 w 21600"/>
              <a:gd name="connsiteY22" fmla="*/ 4696 h 21600"/>
              <a:gd name="connsiteX23" fmla="*/ 8352 w 21600"/>
              <a:gd name="connsiteY23" fmla="*/ 2295 h 21600"/>
              <a:gd name="connsiteX24" fmla="*/ 10800 w 21600"/>
              <a:gd name="connsiteY24" fmla="*/ 4860 h 21600"/>
              <a:gd name="connsiteX0" fmla="*/ 10800 w 21600"/>
              <a:gd name="connsiteY0" fmla="*/ 4860 h 21600"/>
              <a:gd name="connsiteX1" fmla="*/ 14522 w 21600"/>
              <a:gd name="connsiteY1" fmla="*/ 0 h 21600"/>
              <a:gd name="connsiteX2" fmla="*/ 14553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524 w 21600"/>
              <a:gd name="connsiteY10" fmla="*/ 16295 h 21600"/>
              <a:gd name="connsiteX11" fmla="*/ 13247 w 21600"/>
              <a:gd name="connsiteY11" fmla="*/ 19737 h 21600"/>
              <a:gd name="connsiteX12" fmla="*/ 10797 w 21600"/>
              <a:gd name="connsiteY12" fmla="*/ 17029 h 21600"/>
              <a:gd name="connsiteX13" fmla="*/ 8485 w 21600"/>
              <a:gd name="connsiteY13" fmla="*/ 21600 h 21600"/>
              <a:gd name="connsiteX14" fmla="*/ 7211 w 21600"/>
              <a:gd name="connsiteY14" fmla="*/ 16696 h 21600"/>
              <a:gd name="connsiteX15" fmla="*/ 4762 w 21600"/>
              <a:gd name="connsiteY15" fmla="*/ 17617 h 21600"/>
              <a:gd name="connsiteX16" fmla="*/ 4765 w 21600"/>
              <a:gd name="connsiteY16" fmla="*/ 14193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649 w 21600"/>
              <a:gd name="connsiteY22" fmla="*/ 4696 h 21600"/>
              <a:gd name="connsiteX23" fmla="*/ 8352 w 21600"/>
              <a:gd name="connsiteY23" fmla="*/ 2295 h 21600"/>
              <a:gd name="connsiteX24" fmla="*/ 10800 w 21600"/>
              <a:gd name="connsiteY24" fmla="*/ 486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0" h="21600">
                <a:moveTo>
                  <a:pt x="10800" y="4860"/>
                </a:moveTo>
                <a:lnTo>
                  <a:pt x="14522" y="0"/>
                </a:lnTo>
                <a:cubicBezTo>
                  <a:pt x="14400" y="1775"/>
                  <a:pt x="14675" y="3550"/>
                  <a:pt x="14553" y="5325"/>
                </a:cubicBez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524" y="16295"/>
                </a:lnTo>
                <a:lnTo>
                  <a:pt x="13247" y="19737"/>
                </a:lnTo>
                <a:lnTo>
                  <a:pt x="10797" y="17029"/>
                </a:lnTo>
                <a:lnTo>
                  <a:pt x="8485" y="21600"/>
                </a:lnTo>
                <a:cubicBezTo>
                  <a:pt x="8228" y="19609"/>
                  <a:pt x="7468" y="18687"/>
                  <a:pt x="7211" y="16696"/>
                </a:cubicBezTo>
                <a:lnTo>
                  <a:pt x="4762" y="17617"/>
                </a:lnTo>
                <a:cubicBezTo>
                  <a:pt x="4763" y="16476"/>
                  <a:pt x="4764" y="15334"/>
                  <a:pt x="4765" y="14193"/>
                </a:cubicBez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6649" y="4696"/>
                </a:lnTo>
                <a:lnTo>
                  <a:pt x="8352" y="2295"/>
                </a:lnTo>
                <a:lnTo>
                  <a:pt x="10800" y="4860"/>
                </a:lnTo>
                <a:close/>
              </a:path>
            </a:pathLst>
          </a:custGeom>
          <a:solidFill>
            <a:srgbClr val="FF9933"/>
          </a:solidFill>
          <a:effectLst>
            <a:glow rad="101600">
              <a:srgbClr val="FFC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the reason</a:t>
            </a:r>
          </a:p>
          <a:p>
            <a:pPr algn="ctr"/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offer</a:t>
            </a:r>
          </a:p>
          <a:p>
            <a:pPr algn="ctr"/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described</a:t>
            </a:r>
          </a:p>
          <a:p>
            <a:pPr algn="ctr"/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handout.</a:t>
            </a:r>
          </a:p>
        </p:txBody>
      </p:sp>
    </p:spTree>
    <p:extLst>
      <p:ext uri="{BB962C8B-B14F-4D97-AF65-F5344CB8AC3E}">
        <p14:creationId xmlns:p14="http://schemas.microsoft.com/office/powerpoint/2010/main" val="20499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33DE7-4122-4BE0-83F9-18D71B22D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B2DEC5-A564-4B42-AA25-E0252B455033}"/>
              </a:ext>
            </a:extLst>
          </p:cNvPr>
          <p:cNvSpPr/>
          <p:nvPr/>
        </p:nvSpPr>
        <p:spPr>
          <a:xfrm>
            <a:off x="685800" y="519499"/>
            <a:ext cx="4648200" cy="17716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an example: 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important influence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how people live in a place.</a:t>
            </a: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5573AE-3AD6-4D09-BEF0-E0378CEAF81A}"/>
              </a:ext>
            </a:extLst>
          </p:cNvPr>
          <p:cNvSpPr/>
          <p:nvPr/>
        </p:nvSpPr>
        <p:spPr>
          <a:xfrm>
            <a:off x="1919416" y="1887495"/>
            <a:ext cx="4100384" cy="76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climate is a big idea?</a:t>
            </a:r>
          </a:p>
        </p:txBody>
      </p:sp>
    </p:spTree>
    <p:extLst>
      <p:ext uri="{BB962C8B-B14F-4D97-AF65-F5344CB8AC3E}">
        <p14:creationId xmlns:p14="http://schemas.microsoft.com/office/powerpoint/2010/main" val="39403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69F4ED-1702-4915-A6CB-623C86BDDFFC}"/>
              </a:ext>
            </a:extLst>
          </p:cNvPr>
          <p:cNvSpPr/>
          <p:nvPr/>
        </p:nvSpPr>
        <p:spPr>
          <a:xfrm>
            <a:off x="762000" y="233748"/>
            <a:ext cx="7620000" cy="6438900"/>
          </a:xfrm>
          <a:prstGeom prst="roundRect">
            <a:avLst>
              <a:gd name="adj" fmla="val 445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60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E B S I T E S</a:t>
            </a: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spc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143D98-10AC-4C15-A5D2-0D3EAF5F27F6}"/>
              </a:ext>
            </a:extLst>
          </p:cNvPr>
          <p:cNvSpPr/>
          <p:nvPr/>
        </p:nvSpPr>
        <p:spPr>
          <a:xfrm>
            <a:off x="1790700" y="3579395"/>
            <a:ext cx="5562600" cy="114500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Scaffolds and draft activities</a:t>
            </a:r>
            <a:endParaRPr lang="en-US"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http://www.mi6thGradeClass.com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A098C3-C5DB-4D6D-B2E1-4B0752A2DE72}"/>
              </a:ext>
            </a:extLst>
          </p:cNvPr>
          <p:cNvSpPr/>
          <p:nvPr/>
        </p:nvSpPr>
        <p:spPr>
          <a:xfrm>
            <a:off x="1447800" y="4931245"/>
            <a:ext cx="6248400" cy="15457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course outline, with direct links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readings, activities, handouts, etc.</a:t>
            </a:r>
          </a:p>
          <a:p>
            <a:pPr algn="ctr"/>
            <a:endParaRPr lang="en-US"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http://ss.oaisd.org/6th-grade-giants.html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373D69-C794-4B9D-8432-371E19BD0F99}"/>
              </a:ext>
            </a:extLst>
          </p:cNvPr>
          <p:cNvSpPr/>
          <p:nvPr/>
        </p:nvSpPr>
        <p:spPr>
          <a:xfrm>
            <a:off x="1188092" y="1256664"/>
            <a:ext cx="6730746" cy="209613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lang="en-US" sz="24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http://textbooks.wmisd.org/bigClickableMaps.html</a:t>
            </a:r>
            <a:endParaRPr lang="en-US" sz="2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4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http://textbooks.wmisd.org/big</a:t>
            </a:r>
            <a:r>
              <a:rPr lang="en-US" sz="24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Presentations</a:t>
            </a:r>
            <a:r>
              <a:rPr lang="en-US" sz="24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.html</a:t>
            </a:r>
            <a:endParaRPr lang="en-US" sz="2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4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http://textbooks.wmisd.org/big</a:t>
            </a:r>
            <a:r>
              <a:rPr lang="en-US" sz="24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</a:t>
            </a:r>
            <a:r>
              <a:rPr lang="en-US" sz="24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.html</a:t>
            </a:r>
            <a:endParaRPr lang="en-US" sz="2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4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http://textbooks.wmisd.org/bigChapters.html</a:t>
            </a:r>
            <a:endParaRPr lang="en-US" sz="2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7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33DE7-4122-4BE0-83F9-18D71B22D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B2DEC5-A564-4B42-AA25-E0252B455033}"/>
              </a:ext>
            </a:extLst>
          </p:cNvPr>
          <p:cNvSpPr/>
          <p:nvPr/>
        </p:nvSpPr>
        <p:spPr>
          <a:xfrm>
            <a:off x="685800" y="519499"/>
            <a:ext cx="4648200" cy="17716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an example: 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important influence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how people live in a place.</a:t>
            </a: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5573AE-3AD6-4D09-BEF0-E0378CEAF81A}"/>
              </a:ext>
            </a:extLst>
          </p:cNvPr>
          <p:cNvSpPr/>
          <p:nvPr/>
        </p:nvSpPr>
        <p:spPr>
          <a:xfrm>
            <a:off x="1919416" y="1887495"/>
            <a:ext cx="4100384" cy="76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climate is a big idea?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FAC110-BB78-4DCD-99C4-B344FB20920A}"/>
              </a:ext>
            </a:extLst>
          </p:cNvPr>
          <p:cNvSpPr/>
          <p:nvPr/>
        </p:nvSpPr>
        <p:spPr>
          <a:xfrm>
            <a:off x="2819400" y="2454876"/>
            <a:ext cx="4100384" cy="9741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exactly . . 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not for our purposes.</a:t>
            </a:r>
          </a:p>
        </p:txBody>
      </p:sp>
    </p:spTree>
    <p:extLst>
      <p:ext uri="{BB962C8B-B14F-4D97-AF65-F5344CB8AC3E}">
        <p14:creationId xmlns:p14="http://schemas.microsoft.com/office/powerpoint/2010/main" val="25115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33DE7-4122-4BE0-83F9-18D71B22D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B2DEC5-A564-4B42-AA25-E0252B455033}"/>
              </a:ext>
            </a:extLst>
          </p:cNvPr>
          <p:cNvSpPr/>
          <p:nvPr/>
        </p:nvSpPr>
        <p:spPr>
          <a:xfrm>
            <a:off x="685800" y="519499"/>
            <a:ext cx="4648200" cy="17716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an example: 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important influence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how people live in a place.</a:t>
            </a: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5573AE-3AD6-4D09-BEF0-E0378CEAF81A}"/>
              </a:ext>
            </a:extLst>
          </p:cNvPr>
          <p:cNvSpPr/>
          <p:nvPr/>
        </p:nvSpPr>
        <p:spPr>
          <a:xfrm>
            <a:off x="1919416" y="1887495"/>
            <a:ext cx="4100384" cy="76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climate is a big idea?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FAC110-BB78-4DCD-99C4-B344FB20920A}"/>
              </a:ext>
            </a:extLst>
          </p:cNvPr>
          <p:cNvSpPr/>
          <p:nvPr/>
        </p:nvSpPr>
        <p:spPr>
          <a:xfrm>
            <a:off x="2819400" y="2454876"/>
            <a:ext cx="4100384" cy="9741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exactly . . 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not for our purposes.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C5B9C3-44C8-4383-A98B-132FD12BA54C}"/>
              </a:ext>
            </a:extLst>
          </p:cNvPr>
          <p:cNvSpPr/>
          <p:nvPr/>
        </p:nvSpPr>
        <p:spPr>
          <a:xfrm>
            <a:off x="3352800" y="3352800"/>
            <a:ext cx="2576384" cy="8899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01865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33DE7-4122-4BE0-83F9-18D71B22D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B2DEC5-A564-4B42-AA25-E0252B455033}"/>
              </a:ext>
            </a:extLst>
          </p:cNvPr>
          <p:cNvSpPr/>
          <p:nvPr/>
        </p:nvSpPr>
        <p:spPr>
          <a:xfrm>
            <a:off x="685800" y="519499"/>
            <a:ext cx="4648200" cy="17716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an example: </a:t>
            </a:r>
          </a:p>
          <a:p>
            <a:pPr algn="ctr"/>
            <a:endParaRPr lang="en-US" sz="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important influence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how people live in a place.</a:t>
            </a:r>
          </a:p>
          <a:p>
            <a:pPr algn="ctr"/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5573AE-3AD6-4D09-BEF0-E0378CEAF81A}"/>
              </a:ext>
            </a:extLst>
          </p:cNvPr>
          <p:cNvSpPr/>
          <p:nvPr/>
        </p:nvSpPr>
        <p:spPr>
          <a:xfrm>
            <a:off x="1919416" y="1887495"/>
            <a:ext cx="4100384" cy="76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climate is a big idea?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FAC110-BB78-4DCD-99C4-B344FB20920A}"/>
              </a:ext>
            </a:extLst>
          </p:cNvPr>
          <p:cNvSpPr/>
          <p:nvPr/>
        </p:nvSpPr>
        <p:spPr>
          <a:xfrm>
            <a:off x="2819400" y="2454876"/>
            <a:ext cx="4100384" cy="9741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exactly . . 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not for our purposes.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C5B9C3-44C8-4383-A98B-132FD12BA54C}"/>
              </a:ext>
            </a:extLst>
          </p:cNvPr>
          <p:cNvSpPr/>
          <p:nvPr/>
        </p:nvSpPr>
        <p:spPr>
          <a:xfrm>
            <a:off x="3352800" y="3352800"/>
            <a:ext cx="2576384" cy="8899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0BE415-A4DB-4B5B-A903-41FF34DDB636}"/>
              </a:ext>
            </a:extLst>
          </p:cNvPr>
          <p:cNvSpPr/>
          <p:nvPr/>
        </p:nvSpPr>
        <p:spPr>
          <a:xfrm>
            <a:off x="3048000" y="4123810"/>
            <a:ext cx="5791200" cy="2320239"/>
          </a:xfrm>
          <a:prstGeom prst="roundRect">
            <a:avLst>
              <a:gd name="adj" fmla="val 992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Because a climate map is complicated.</a:t>
            </a:r>
          </a:p>
          <a:p>
            <a:pPr algn="ctr"/>
            <a:endParaRPr lang="en-US" sz="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hard to remember accurately,</a:t>
            </a:r>
          </a:p>
          <a:p>
            <a:pPr algn="ctr"/>
            <a:r>
              <a:rPr 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possible to describe climate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several other causes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are easier to remember.</a:t>
            </a:r>
          </a:p>
        </p:txBody>
      </p:sp>
    </p:spTree>
    <p:extLst>
      <p:ext uri="{BB962C8B-B14F-4D97-AF65-F5344CB8AC3E}">
        <p14:creationId xmlns:p14="http://schemas.microsoft.com/office/powerpoint/2010/main" val="94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4131</TotalTime>
  <Words>2634</Words>
  <Application>Microsoft Office PowerPoint</Application>
  <PresentationFormat>On-screen Show (4:3)</PresentationFormat>
  <Paragraphs>650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Bookman Old Style</vt:lpstr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phil gersmehl</cp:lastModifiedBy>
  <cp:revision>145</cp:revision>
  <dcterms:created xsi:type="dcterms:W3CDTF">2014-01-20T22:05:54Z</dcterms:created>
  <dcterms:modified xsi:type="dcterms:W3CDTF">2020-02-04T21:28:40Z</dcterms:modified>
</cp:coreProperties>
</file>